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3" r:id="rId1"/>
  </p:sldMasterIdLst>
  <p:notesMasterIdLst>
    <p:notesMasterId r:id="rId44"/>
  </p:notesMasterIdLst>
  <p:sldIdLst>
    <p:sldId id="256" r:id="rId2"/>
    <p:sldId id="259" r:id="rId3"/>
    <p:sldId id="261" r:id="rId4"/>
    <p:sldId id="263" r:id="rId5"/>
    <p:sldId id="296" r:id="rId6"/>
    <p:sldId id="297" r:id="rId7"/>
    <p:sldId id="298" r:id="rId8"/>
    <p:sldId id="299" r:id="rId9"/>
    <p:sldId id="300" r:id="rId10"/>
    <p:sldId id="301" r:id="rId11"/>
    <p:sldId id="302" r:id="rId12"/>
    <p:sldId id="303" r:id="rId13"/>
    <p:sldId id="304" r:id="rId14"/>
    <p:sldId id="305" r:id="rId15"/>
    <p:sldId id="306" r:id="rId16"/>
    <p:sldId id="307" r:id="rId17"/>
    <p:sldId id="308" r:id="rId18"/>
    <p:sldId id="309" r:id="rId19"/>
    <p:sldId id="310" r:id="rId20"/>
    <p:sldId id="311" r:id="rId21"/>
    <p:sldId id="312" r:id="rId22"/>
    <p:sldId id="313" r:id="rId23"/>
    <p:sldId id="314" r:id="rId24"/>
    <p:sldId id="315" r:id="rId25"/>
    <p:sldId id="316" r:id="rId26"/>
    <p:sldId id="317" r:id="rId27"/>
    <p:sldId id="335" r:id="rId28"/>
    <p:sldId id="322" r:id="rId29"/>
    <p:sldId id="270" r:id="rId30"/>
    <p:sldId id="324" r:id="rId31"/>
    <p:sldId id="325" r:id="rId32"/>
    <p:sldId id="326" r:id="rId33"/>
    <p:sldId id="327" r:id="rId34"/>
    <p:sldId id="328" r:id="rId35"/>
    <p:sldId id="329" r:id="rId36"/>
    <p:sldId id="330" r:id="rId37"/>
    <p:sldId id="331" r:id="rId38"/>
    <p:sldId id="336" r:id="rId39"/>
    <p:sldId id="332" r:id="rId40"/>
    <p:sldId id="337" r:id="rId41"/>
    <p:sldId id="333" r:id="rId42"/>
    <p:sldId id="334" r:id="rId43"/>
  </p:sldIdLst>
  <p:sldSz cx="9144000" cy="5143500" type="screen16x9"/>
  <p:notesSz cx="6858000" cy="9144000"/>
  <p:embeddedFontLst>
    <p:embeddedFont>
      <p:font typeface="Aboreto" panose="020B0604020202020204" charset="0"/>
      <p:regular r:id="rId45"/>
    </p:embeddedFont>
    <p:embeddedFont>
      <p:font typeface="Barlow" panose="00000500000000000000" pitchFamily="2" charset="0"/>
      <p:regular r:id="rId46"/>
      <p:bold r:id="rId47"/>
      <p:italic r:id="rId48"/>
      <p:boldItalic r:id="rId49"/>
    </p:embeddedFont>
    <p:embeddedFont>
      <p:font typeface="Nunito Light" pitchFamily="2" charset="0"/>
      <p:regular r:id="rId50"/>
      <p:italic r:id="rId51"/>
    </p:embeddedFont>
    <p:embeddedFont>
      <p:font typeface="UT Sans" panose="020B0604020202020204" charset="0"/>
      <p:regular r:id="rId5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76A958F-AED8-4780-B431-D15BA3B56520}">
  <a:tblStyle styleId="{576A958F-AED8-4780-B431-D15BA3B56520}"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4E7A0EB8-170F-4026-B49E-D9E99D2C7ACA}" styleName="Table_1">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105" d="100"/>
          <a:sy n="105" d="100"/>
        </p:scale>
        <p:origin x="802" y="6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3.fntdata"/><Relationship Id="rId50" Type="http://schemas.openxmlformats.org/officeDocument/2006/relationships/font" Target="fonts/font6.fntdata"/><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1.fntdata"/><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52"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4.fntdata"/><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font" Target="fonts/font7.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2.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5.fntdata"/></Relationships>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86F4459-2DA9-438E-BE35-7A639A44CBDA}" type="doc">
      <dgm:prSet loTypeId="urn:microsoft.com/office/officeart/2005/8/layout/hProcess11" loCatId="process" qsTypeId="urn:microsoft.com/office/officeart/2005/8/quickstyle/simple1" qsCatId="simple" csTypeId="urn:microsoft.com/office/officeart/2005/8/colors/accent0_2" csCatId="mainScheme"/>
      <dgm:spPr/>
      <dgm:t>
        <a:bodyPr/>
        <a:lstStyle/>
        <a:p>
          <a:endParaRPr lang="en-US"/>
        </a:p>
      </dgm:t>
    </dgm:pt>
    <dgm:pt modelId="{878534BA-2730-4278-9D16-F864DCBE3F00}">
      <dgm:prSet/>
      <dgm:spPr/>
      <dgm:t>
        <a:bodyPr/>
        <a:lstStyle/>
        <a:p>
          <a:r>
            <a:rPr lang="ro-RO" b="0" i="0" dirty="0">
              <a:latin typeface="Barlow" panose="00000500000000000000" pitchFamily="2" charset="0"/>
            </a:rPr>
            <a:t>2007 – Bacău – Locul 3 la Campionatul Național Universitar de Volei Feminin</a:t>
          </a:r>
          <a:endParaRPr lang="en-US" dirty="0">
            <a:latin typeface="Barlow" panose="00000500000000000000" pitchFamily="2" charset="0"/>
          </a:endParaRPr>
        </a:p>
      </dgm:t>
    </dgm:pt>
    <dgm:pt modelId="{837AB40E-5F21-4ABF-91CC-B1CA60FA4BE1}" type="parTrans" cxnId="{1B72ED3A-A157-4EC4-888D-D10A89DB4E89}">
      <dgm:prSet/>
      <dgm:spPr/>
      <dgm:t>
        <a:bodyPr/>
        <a:lstStyle/>
        <a:p>
          <a:endParaRPr lang="en-US">
            <a:latin typeface="Barlow" panose="00000500000000000000" pitchFamily="2" charset="0"/>
          </a:endParaRPr>
        </a:p>
      </dgm:t>
    </dgm:pt>
    <dgm:pt modelId="{0E59B954-B4A3-47BB-BF98-F0E0473E23E6}" type="sibTrans" cxnId="{1B72ED3A-A157-4EC4-888D-D10A89DB4E89}">
      <dgm:prSet/>
      <dgm:spPr/>
      <dgm:t>
        <a:bodyPr/>
        <a:lstStyle/>
        <a:p>
          <a:endParaRPr lang="en-US">
            <a:latin typeface="Barlow" panose="00000500000000000000" pitchFamily="2" charset="0"/>
          </a:endParaRPr>
        </a:p>
      </dgm:t>
    </dgm:pt>
    <dgm:pt modelId="{FA2C4F9F-1CE1-4E74-A8EC-57990E0F5FFF}">
      <dgm:prSet/>
      <dgm:spPr/>
      <dgm:t>
        <a:bodyPr/>
        <a:lstStyle/>
        <a:p>
          <a:r>
            <a:rPr lang="ro-RO" b="0" i="0">
              <a:latin typeface="Barlow" panose="00000500000000000000" pitchFamily="2" charset="0"/>
            </a:rPr>
            <a:t>2008 – Bacău – Locul 3 la Campionatul Național Universitar de Volei Feminin</a:t>
          </a:r>
          <a:endParaRPr lang="en-US">
            <a:latin typeface="Barlow" panose="00000500000000000000" pitchFamily="2" charset="0"/>
          </a:endParaRPr>
        </a:p>
      </dgm:t>
    </dgm:pt>
    <dgm:pt modelId="{399FCEB3-C070-43BF-A5C4-83BE4F536F8C}" type="parTrans" cxnId="{844EF6BA-E23E-4D0E-B278-7D5D52FC9D31}">
      <dgm:prSet/>
      <dgm:spPr/>
      <dgm:t>
        <a:bodyPr/>
        <a:lstStyle/>
        <a:p>
          <a:endParaRPr lang="en-US">
            <a:latin typeface="Barlow" panose="00000500000000000000" pitchFamily="2" charset="0"/>
          </a:endParaRPr>
        </a:p>
      </dgm:t>
    </dgm:pt>
    <dgm:pt modelId="{C8B184DF-AB18-4DE9-9C38-2612E6468A19}" type="sibTrans" cxnId="{844EF6BA-E23E-4D0E-B278-7D5D52FC9D31}">
      <dgm:prSet/>
      <dgm:spPr/>
      <dgm:t>
        <a:bodyPr/>
        <a:lstStyle/>
        <a:p>
          <a:endParaRPr lang="en-US">
            <a:latin typeface="Barlow" panose="00000500000000000000" pitchFamily="2" charset="0"/>
          </a:endParaRPr>
        </a:p>
      </dgm:t>
    </dgm:pt>
    <dgm:pt modelId="{32D09C17-0EE8-4B63-8058-B28087EBF3FF}">
      <dgm:prSet/>
      <dgm:spPr/>
      <dgm:t>
        <a:bodyPr/>
        <a:lstStyle/>
        <a:p>
          <a:r>
            <a:rPr lang="ro-RO" b="0" i="0">
              <a:latin typeface="Barlow" panose="00000500000000000000" pitchFamily="2" charset="0"/>
            </a:rPr>
            <a:t>2023 – Bacău – Locul 5 la Campionatul Național Universitar de Volei Feminin</a:t>
          </a:r>
          <a:endParaRPr lang="en-US">
            <a:latin typeface="Barlow" panose="00000500000000000000" pitchFamily="2" charset="0"/>
          </a:endParaRPr>
        </a:p>
      </dgm:t>
    </dgm:pt>
    <dgm:pt modelId="{9EB0FB5A-1CE7-4D43-91C3-82784C851250}" type="parTrans" cxnId="{9CDB9032-E82F-49B3-84A2-BF4AC238F190}">
      <dgm:prSet/>
      <dgm:spPr/>
      <dgm:t>
        <a:bodyPr/>
        <a:lstStyle/>
        <a:p>
          <a:endParaRPr lang="en-US">
            <a:latin typeface="Barlow" panose="00000500000000000000" pitchFamily="2" charset="0"/>
          </a:endParaRPr>
        </a:p>
      </dgm:t>
    </dgm:pt>
    <dgm:pt modelId="{BF4277C6-7FE6-45B3-AFAC-33292FEFEEF5}" type="sibTrans" cxnId="{9CDB9032-E82F-49B3-84A2-BF4AC238F190}">
      <dgm:prSet/>
      <dgm:spPr/>
      <dgm:t>
        <a:bodyPr/>
        <a:lstStyle/>
        <a:p>
          <a:endParaRPr lang="en-US">
            <a:latin typeface="Barlow" panose="00000500000000000000" pitchFamily="2" charset="0"/>
          </a:endParaRPr>
        </a:p>
      </dgm:t>
    </dgm:pt>
    <dgm:pt modelId="{3DD9C80C-4B71-4F55-B4AA-F5494F2E60B5}">
      <dgm:prSet/>
      <dgm:spPr/>
      <dgm:t>
        <a:bodyPr/>
        <a:lstStyle/>
        <a:p>
          <a:r>
            <a:rPr lang="ro-RO" b="0" i="0">
              <a:latin typeface="Barlow" panose="00000500000000000000" pitchFamily="2" charset="0"/>
            </a:rPr>
            <a:t>2016 – Bacău – locul 4 la Campionatul Național Universitar de Volei Masculin</a:t>
          </a:r>
          <a:endParaRPr lang="en-US">
            <a:latin typeface="Barlow" panose="00000500000000000000" pitchFamily="2" charset="0"/>
          </a:endParaRPr>
        </a:p>
      </dgm:t>
    </dgm:pt>
    <dgm:pt modelId="{2CD103F6-8004-484D-AF35-1254D3E6DC9D}" type="parTrans" cxnId="{ABB297DB-C9C9-4714-84ED-7EAD1EE9E3AD}">
      <dgm:prSet/>
      <dgm:spPr/>
      <dgm:t>
        <a:bodyPr/>
        <a:lstStyle/>
        <a:p>
          <a:endParaRPr lang="en-US">
            <a:latin typeface="Barlow" panose="00000500000000000000" pitchFamily="2" charset="0"/>
          </a:endParaRPr>
        </a:p>
      </dgm:t>
    </dgm:pt>
    <dgm:pt modelId="{F4F187A5-BCEB-454B-801A-FB9F02117897}" type="sibTrans" cxnId="{ABB297DB-C9C9-4714-84ED-7EAD1EE9E3AD}">
      <dgm:prSet/>
      <dgm:spPr/>
      <dgm:t>
        <a:bodyPr/>
        <a:lstStyle/>
        <a:p>
          <a:endParaRPr lang="en-US">
            <a:latin typeface="Barlow" panose="00000500000000000000" pitchFamily="2" charset="0"/>
          </a:endParaRPr>
        </a:p>
      </dgm:t>
    </dgm:pt>
    <dgm:pt modelId="{665712F3-FE2A-4B2F-B24A-58309CD3FEA2}">
      <dgm:prSet/>
      <dgm:spPr/>
      <dgm:t>
        <a:bodyPr/>
        <a:lstStyle/>
        <a:p>
          <a:r>
            <a:rPr lang="ro-RO" b="0" i="0" dirty="0">
              <a:latin typeface="Barlow" panose="00000500000000000000" pitchFamily="2" charset="0"/>
            </a:rPr>
            <a:t>2017 – Bacău – locul 6 la Campionatul Național Universitar de Volei Masculin</a:t>
          </a:r>
          <a:endParaRPr lang="en-US" dirty="0">
            <a:latin typeface="Barlow" panose="00000500000000000000" pitchFamily="2" charset="0"/>
          </a:endParaRPr>
        </a:p>
      </dgm:t>
    </dgm:pt>
    <dgm:pt modelId="{D4D5F871-72AB-473E-A9C8-8A6850480B34}" type="parTrans" cxnId="{765B8D30-02C5-4210-95F4-BE73EFDBF22D}">
      <dgm:prSet/>
      <dgm:spPr/>
      <dgm:t>
        <a:bodyPr/>
        <a:lstStyle/>
        <a:p>
          <a:endParaRPr lang="en-US">
            <a:latin typeface="Barlow" panose="00000500000000000000" pitchFamily="2" charset="0"/>
          </a:endParaRPr>
        </a:p>
      </dgm:t>
    </dgm:pt>
    <dgm:pt modelId="{8BA4C287-E66B-4E32-A1F5-45901220FC65}" type="sibTrans" cxnId="{765B8D30-02C5-4210-95F4-BE73EFDBF22D}">
      <dgm:prSet/>
      <dgm:spPr/>
      <dgm:t>
        <a:bodyPr/>
        <a:lstStyle/>
        <a:p>
          <a:endParaRPr lang="en-US">
            <a:latin typeface="Barlow" panose="00000500000000000000" pitchFamily="2" charset="0"/>
          </a:endParaRPr>
        </a:p>
      </dgm:t>
    </dgm:pt>
    <dgm:pt modelId="{FFE2F54A-F1CE-4819-BAC2-AB0F9E367945}">
      <dgm:prSet/>
      <dgm:spPr/>
      <dgm:t>
        <a:bodyPr/>
        <a:lstStyle/>
        <a:p>
          <a:r>
            <a:rPr lang="ro-RO" b="0" i="0">
              <a:latin typeface="Barlow" panose="00000500000000000000" pitchFamily="2" charset="0"/>
            </a:rPr>
            <a:t>2018 – Bacău – locul 4 la Campionatul Național Universitar de Volei Masculin</a:t>
          </a:r>
          <a:endParaRPr lang="en-US">
            <a:latin typeface="Barlow" panose="00000500000000000000" pitchFamily="2" charset="0"/>
          </a:endParaRPr>
        </a:p>
      </dgm:t>
    </dgm:pt>
    <dgm:pt modelId="{2C27F13F-00B5-404F-994B-BCFBC0003C52}" type="parTrans" cxnId="{13423C65-1D16-4E55-BA0B-463522EF21B0}">
      <dgm:prSet/>
      <dgm:spPr/>
      <dgm:t>
        <a:bodyPr/>
        <a:lstStyle/>
        <a:p>
          <a:endParaRPr lang="en-US">
            <a:latin typeface="Barlow" panose="00000500000000000000" pitchFamily="2" charset="0"/>
          </a:endParaRPr>
        </a:p>
      </dgm:t>
    </dgm:pt>
    <dgm:pt modelId="{09A52EFB-8E9D-432C-88E8-4F8C8BD46703}" type="sibTrans" cxnId="{13423C65-1D16-4E55-BA0B-463522EF21B0}">
      <dgm:prSet/>
      <dgm:spPr/>
      <dgm:t>
        <a:bodyPr/>
        <a:lstStyle/>
        <a:p>
          <a:endParaRPr lang="en-US">
            <a:latin typeface="Barlow" panose="00000500000000000000" pitchFamily="2" charset="0"/>
          </a:endParaRPr>
        </a:p>
      </dgm:t>
    </dgm:pt>
    <dgm:pt modelId="{20CB176A-B724-4E36-89E9-082FED7D1C6B}">
      <dgm:prSet/>
      <dgm:spPr/>
      <dgm:t>
        <a:bodyPr/>
        <a:lstStyle/>
        <a:p>
          <a:r>
            <a:rPr lang="ro-RO" b="0" i="0">
              <a:latin typeface="Barlow" panose="00000500000000000000" pitchFamily="2" charset="0"/>
            </a:rPr>
            <a:t>2019 – Timișoara – locul 4 la Campionatul Național Universitar de Volei Masculin</a:t>
          </a:r>
          <a:endParaRPr lang="en-US">
            <a:latin typeface="Barlow" panose="00000500000000000000" pitchFamily="2" charset="0"/>
          </a:endParaRPr>
        </a:p>
      </dgm:t>
    </dgm:pt>
    <dgm:pt modelId="{96BBDE2F-6F4A-4B4D-A780-1F3C13B0349C}" type="parTrans" cxnId="{A34AB941-D2D3-47EC-B173-70D37DEDC54C}">
      <dgm:prSet/>
      <dgm:spPr/>
      <dgm:t>
        <a:bodyPr/>
        <a:lstStyle/>
        <a:p>
          <a:endParaRPr lang="en-US">
            <a:latin typeface="Barlow" panose="00000500000000000000" pitchFamily="2" charset="0"/>
          </a:endParaRPr>
        </a:p>
      </dgm:t>
    </dgm:pt>
    <dgm:pt modelId="{A47A6C3B-0E8E-41B5-9AA8-FF1A3EBE56F2}" type="sibTrans" cxnId="{A34AB941-D2D3-47EC-B173-70D37DEDC54C}">
      <dgm:prSet/>
      <dgm:spPr/>
      <dgm:t>
        <a:bodyPr/>
        <a:lstStyle/>
        <a:p>
          <a:endParaRPr lang="en-US">
            <a:latin typeface="Barlow" panose="00000500000000000000" pitchFamily="2" charset="0"/>
          </a:endParaRPr>
        </a:p>
      </dgm:t>
    </dgm:pt>
    <dgm:pt modelId="{C644AE30-7C94-4F54-B041-8022A682A56A}">
      <dgm:prSet/>
      <dgm:spPr/>
      <dgm:t>
        <a:bodyPr/>
        <a:lstStyle/>
        <a:p>
          <a:r>
            <a:rPr lang="ro-RO" b="0" i="0">
              <a:latin typeface="Barlow" panose="00000500000000000000" pitchFamily="2" charset="0"/>
            </a:rPr>
            <a:t>2023 – Bacău – Locul 6 la Campionatul Național Universitar de Volei Masculin</a:t>
          </a:r>
          <a:endParaRPr lang="en-US">
            <a:latin typeface="Barlow" panose="00000500000000000000" pitchFamily="2" charset="0"/>
          </a:endParaRPr>
        </a:p>
      </dgm:t>
    </dgm:pt>
    <dgm:pt modelId="{00E95993-B29C-4F0B-9F4A-920E3830D630}" type="parTrans" cxnId="{62E395A4-C79C-4504-89E6-9C899A8A5A10}">
      <dgm:prSet/>
      <dgm:spPr/>
      <dgm:t>
        <a:bodyPr/>
        <a:lstStyle/>
        <a:p>
          <a:endParaRPr lang="en-US">
            <a:latin typeface="Barlow" panose="00000500000000000000" pitchFamily="2" charset="0"/>
          </a:endParaRPr>
        </a:p>
      </dgm:t>
    </dgm:pt>
    <dgm:pt modelId="{7CE5D761-254F-4BF6-B0DB-B70489FF5B53}" type="sibTrans" cxnId="{62E395A4-C79C-4504-89E6-9C899A8A5A10}">
      <dgm:prSet/>
      <dgm:spPr/>
      <dgm:t>
        <a:bodyPr/>
        <a:lstStyle/>
        <a:p>
          <a:endParaRPr lang="en-US">
            <a:latin typeface="Barlow" panose="00000500000000000000" pitchFamily="2" charset="0"/>
          </a:endParaRPr>
        </a:p>
      </dgm:t>
    </dgm:pt>
    <dgm:pt modelId="{B7A18FFA-C670-480B-91E3-B512ABED001D}">
      <dgm:prSet/>
      <dgm:spPr/>
      <dgm:t>
        <a:bodyPr/>
        <a:lstStyle/>
        <a:p>
          <a:r>
            <a:rPr lang="en-US" b="0" i="0">
              <a:latin typeface="Barlow" panose="00000500000000000000" pitchFamily="2" charset="0"/>
            </a:rPr>
            <a:t>2025 – Bacău – Locul 5 </a:t>
          </a:r>
          <a:r>
            <a:rPr lang="ro-RO" b="0" i="0">
              <a:latin typeface="Barlow" panose="00000500000000000000" pitchFamily="2" charset="0"/>
            </a:rPr>
            <a:t>la Campionatul Național Universitar de Volei </a:t>
          </a:r>
          <a:r>
            <a:rPr lang="en-US" b="0" i="0">
              <a:latin typeface="Barlow" panose="00000500000000000000" pitchFamily="2" charset="0"/>
            </a:rPr>
            <a:t>Feminin</a:t>
          </a:r>
          <a:endParaRPr lang="en-US">
            <a:latin typeface="Barlow" panose="00000500000000000000" pitchFamily="2" charset="0"/>
          </a:endParaRPr>
        </a:p>
      </dgm:t>
    </dgm:pt>
    <dgm:pt modelId="{E4003DA8-E203-4BAC-92CD-74AD3373DB7B}" type="parTrans" cxnId="{18912CDF-4996-4CC9-AD2D-F7DB338031E9}">
      <dgm:prSet/>
      <dgm:spPr/>
      <dgm:t>
        <a:bodyPr/>
        <a:lstStyle/>
        <a:p>
          <a:endParaRPr lang="en-US">
            <a:latin typeface="Barlow" panose="00000500000000000000" pitchFamily="2" charset="0"/>
          </a:endParaRPr>
        </a:p>
      </dgm:t>
    </dgm:pt>
    <dgm:pt modelId="{D76BE8B3-B816-4F2C-B964-20846D8D0CBC}" type="sibTrans" cxnId="{18912CDF-4996-4CC9-AD2D-F7DB338031E9}">
      <dgm:prSet/>
      <dgm:spPr/>
      <dgm:t>
        <a:bodyPr/>
        <a:lstStyle/>
        <a:p>
          <a:endParaRPr lang="en-US">
            <a:latin typeface="Barlow" panose="00000500000000000000" pitchFamily="2" charset="0"/>
          </a:endParaRPr>
        </a:p>
      </dgm:t>
    </dgm:pt>
    <dgm:pt modelId="{0AF68218-ABD4-4CDF-A135-05F5AB2E9AEE}">
      <dgm:prSet/>
      <dgm:spPr/>
      <dgm:t>
        <a:bodyPr/>
        <a:lstStyle/>
        <a:p>
          <a:r>
            <a:rPr lang="en-US" b="0" i="0">
              <a:latin typeface="Barlow" panose="00000500000000000000" pitchFamily="2" charset="0"/>
            </a:rPr>
            <a:t>2025 – Timișoara – Locul 5 la</a:t>
          </a:r>
          <a:r>
            <a:rPr lang="ro-RO" b="0" i="0">
              <a:latin typeface="Barlow" panose="00000500000000000000" pitchFamily="2" charset="0"/>
            </a:rPr>
            <a:t> Campionatul Național Universitar de Volei Masculin</a:t>
          </a:r>
          <a:endParaRPr lang="en-US">
            <a:latin typeface="Barlow" panose="00000500000000000000" pitchFamily="2" charset="0"/>
          </a:endParaRPr>
        </a:p>
      </dgm:t>
    </dgm:pt>
    <dgm:pt modelId="{CF9C9327-B927-422D-A6C3-9B9956B76E46}" type="parTrans" cxnId="{D580726D-C75C-4856-B74F-1F79921C157B}">
      <dgm:prSet/>
      <dgm:spPr/>
      <dgm:t>
        <a:bodyPr/>
        <a:lstStyle/>
        <a:p>
          <a:endParaRPr lang="en-US">
            <a:latin typeface="Barlow" panose="00000500000000000000" pitchFamily="2" charset="0"/>
          </a:endParaRPr>
        </a:p>
      </dgm:t>
    </dgm:pt>
    <dgm:pt modelId="{BDE355B6-DCB1-4B67-80E5-6068AF193F00}" type="sibTrans" cxnId="{D580726D-C75C-4856-B74F-1F79921C157B}">
      <dgm:prSet/>
      <dgm:spPr/>
      <dgm:t>
        <a:bodyPr/>
        <a:lstStyle/>
        <a:p>
          <a:endParaRPr lang="en-US">
            <a:latin typeface="Barlow" panose="00000500000000000000" pitchFamily="2" charset="0"/>
          </a:endParaRPr>
        </a:p>
      </dgm:t>
    </dgm:pt>
    <dgm:pt modelId="{F740F6A0-9827-4BAB-ACAC-F90916BDC861}" type="pres">
      <dgm:prSet presAssocID="{486F4459-2DA9-438E-BE35-7A639A44CBDA}" presName="Name0" presStyleCnt="0">
        <dgm:presLayoutVars>
          <dgm:dir/>
          <dgm:resizeHandles val="exact"/>
        </dgm:presLayoutVars>
      </dgm:prSet>
      <dgm:spPr/>
    </dgm:pt>
    <dgm:pt modelId="{299EEA1D-4E34-4102-AEBC-805719BEF5C8}" type="pres">
      <dgm:prSet presAssocID="{486F4459-2DA9-438E-BE35-7A639A44CBDA}" presName="arrow" presStyleLbl="bgShp" presStyleIdx="0" presStyleCnt="1"/>
      <dgm:spPr>
        <a:solidFill>
          <a:schemeClr val="tx2"/>
        </a:solidFill>
      </dgm:spPr>
    </dgm:pt>
    <dgm:pt modelId="{615B3524-00D4-42A2-B22C-DD86B6BB4C4A}" type="pres">
      <dgm:prSet presAssocID="{486F4459-2DA9-438E-BE35-7A639A44CBDA}" presName="points" presStyleCnt="0"/>
      <dgm:spPr/>
    </dgm:pt>
    <dgm:pt modelId="{AC4C418C-0CD9-4A32-842D-4B7A59CEF5D8}" type="pres">
      <dgm:prSet presAssocID="{878534BA-2730-4278-9D16-F864DCBE3F00}" presName="compositeA" presStyleCnt="0"/>
      <dgm:spPr/>
    </dgm:pt>
    <dgm:pt modelId="{32BCE8A2-6FF7-4A05-B57A-6A61CB2B4E7A}" type="pres">
      <dgm:prSet presAssocID="{878534BA-2730-4278-9D16-F864DCBE3F00}" presName="textA" presStyleLbl="revTx" presStyleIdx="0" presStyleCnt="10">
        <dgm:presLayoutVars>
          <dgm:bulletEnabled val="1"/>
        </dgm:presLayoutVars>
      </dgm:prSet>
      <dgm:spPr/>
    </dgm:pt>
    <dgm:pt modelId="{534F7CFF-2723-4263-9B34-9FDDFAC25329}" type="pres">
      <dgm:prSet presAssocID="{878534BA-2730-4278-9D16-F864DCBE3F00}" presName="circleA" presStyleLbl="node1" presStyleIdx="0" presStyleCnt="10"/>
      <dgm:spPr/>
    </dgm:pt>
    <dgm:pt modelId="{ACF1A481-ADD7-40B6-911D-212797BBF021}" type="pres">
      <dgm:prSet presAssocID="{878534BA-2730-4278-9D16-F864DCBE3F00}" presName="spaceA" presStyleCnt="0"/>
      <dgm:spPr/>
    </dgm:pt>
    <dgm:pt modelId="{B7EA6DC5-95AC-40F5-B353-338C1E846FD6}" type="pres">
      <dgm:prSet presAssocID="{0E59B954-B4A3-47BB-BF98-F0E0473E23E6}" presName="space" presStyleCnt="0"/>
      <dgm:spPr/>
    </dgm:pt>
    <dgm:pt modelId="{4AB2C3B2-716B-4BFE-AC7F-9FB4B7763D1C}" type="pres">
      <dgm:prSet presAssocID="{FA2C4F9F-1CE1-4E74-A8EC-57990E0F5FFF}" presName="compositeB" presStyleCnt="0"/>
      <dgm:spPr/>
    </dgm:pt>
    <dgm:pt modelId="{A167C0D5-FFAD-4187-A0B0-B9B70D390C52}" type="pres">
      <dgm:prSet presAssocID="{FA2C4F9F-1CE1-4E74-A8EC-57990E0F5FFF}" presName="textB" presStyleLbl="revTx" presStyleIdx="1" presStyleCnt="10">
        <dgm:presLayoutVars>
          <dgm:bulletEnabled val="1"/>
        </dgm:presLayoutVars>
      </dgm:prSet>
      <dgm:spPr/>
    </dgm:pt>
    <dgm:pt modelId="{8BFBE8BB-091D-4B78-A1BB-800B0E243422}" type="pres">
      <dgm:prSet presAssocID="{FA2C4F9F-1CE1-4E74-A8EC-57990E0F5FFF}" presName="circleB" presStyleLbl="node1" presStyleIdx="1" presStyleCnt="10"/>
      <dgm:spPr/>
    </dgm:pt>
    <dgm:pt modelId="{B83ABCF5-4642-4E44-964F-319E50B9CAFC}" type="pres">
      <dgm:prSet presAssocID="{FA2C4F9F-1CE1-4E74-A8EC-57990E0F5FFF}" presName="spaceB" presStyleCnt="0"/>
      <dgm:spPr/>
    </dgm:pt>
    <dgm:pt modelId="{9EC01A1D-F0F9-4909-883D-7588A37066EC}" type="pres">
      <dgm:prSet presAssocID="{C8B184DF-AB18-4DE9-9C38-2612E6468A19}" presName="space" presStyleCnt="0"/>
      <dgm:spPr/>
    </dgm:pt>
    <dgm:pt modelId="{2E7A30F2-84DB-4BC9-A020-E75107B563A0}" type="pres">
      <dgm:prSet presAssocID="{32D09C17-0EE8-4B63-8058-B28087EBF3FF}" presName="compositeA" presStyleCnt="0"/>
      <dgm:spPr/>
    </dgm:pt>
    <dgm:pt modelId="{08AB41F1-ECC5-4027-B171-8D6CD68BFDA3}" type="pres">
      <dgm:prSet presAssocID="{32D09C17-0EE8-4B63-8058-B28087EBF3FF}" presName="textA" presStyleLbl="revTx" presStyleIdx="2" presStyleCnt="10">
        <dgm:presLayoutVars>
          <dgm:bulletEnabled val="1"/>
        </dgm:presLayoutVars>
      </dgm:prSet>
      <dgm:spPr/>
    </dgm:pt>
    <dgm:pt modelId="{A1202B5E-AAA8-43F5-9540-0D68ADA88F8C}" type="pres">
      <dgm:prSet presAssocID="{32D09C17-0EE8-4B63-8058-B28087EBF3FF}" presName="circleA" presStyleLbl="node1" presStyleIdx="2" presStyleCnt="10"/>
      <dgm:spPr/>
    </dgm:pt>
    <dgm:pt modelId="{1AEB44AB-4FDA-419C-8157-653D1B3BF33A}" type="pres">
      <dgm:prSet presAssocID="{32D09C17-0EE8-4B63-8058-B28087EBF3FF}" presName="spaceA" presStyleCnt="0"/>
      <dgm:spPr/>
    </dgm:pt>
    <dgm:pt modelId="{5C1C63E4-4894-4AF3-95DA-73887900D3F9}" type="pres">
      <dgm:prSet presAssocID="{BF4277C6-7FE6-45B3-AFAC-33292FEFEEF5}" presName="space" presStyleCnt="0"/>
      <dgm:spPr/>
    </dgm:pt>
    <dgm:pt modelId="{23357772-BB98-4F5D-9B44-2319CA472D28}" type="pres">
      <dgm:prSet presAssocID="{3DD9C80C-4B71-4F55-B4AA-F5494F2E60B5}" presName="compositeB" presStyleCnt="0"/>
      <dgm:spPr/>
    </dgm:pt>
    <dgm:pt modelId="{3396C9A9-D80B-4983-8316-6A69A4DCA4EF}" type="pres">
      <dgm:prSet presAssocID="{3DD9C80C-4B71-4F55-B4AA-F5494F2E60B5}" presName="textB" presStyleLbl="revTx" presStyleIdx="3" presStyleCnt="10">
        <dgm:presLayoutVars>
          <dgm:bulletEnabled val="1"/>
        </dgm:presLayoutVars>
      </dgm:prSet>
      <dgm:spPr/>
    </dgm:pt>
    <dgm:pt modelId="{7873C08C-A9C5-42FF-900E-F60E55088A90}" type="pres">
      <dgm:prSet presAssocID="{3DD9C80C-4B71-4F55-B4AA-F5494F2E60B5}" presName="circleB" presStyleLbl="node1" presStyleIdx="3" presStyleCnt="10"/>
      <dgm:spPr/>
    </dgm:pt>
    <dgm:pt modelId="{CFD5C262-98F2-4163-B389-BB6BCFCDDAD7}" type="pres">
      <dgm:prSet presAssocID="{3DD9C80C-4B71-4F55-B4AA-F5494F2E60B5}" presName="spaceB" presStyleCnt="0"/>
      <dgm:spPr/>
    </dgm:pt>
    <dgm:pt modelId="{F393E05E-C561-4854-818F-F7E2C8363A86}" type="pres">
      <dgm:prSet presAssocID="{F4F187A5-BCEB-454B-801A-FB9F02117897}" presName="space" presStyleCnt="0"/>
      <dgm:spPr/>
    </dgm:pt>
    <dgm:pt modelId="{2B432C98-1C66-4CF2-ACA8-5CF79F86DF76}" type="pres">
      <dgm:prSet presAssocID="{665712F3-FE2A-4B2F-B24A-58309CD3FEA2}" presName="compositeA" presStyleCnt="0"/>
      <dgm:spPr/>
    </dgm:pt>
    <dgm:pt modelId="{D3D2277C-E850-4426-8E03-588333F571F9}" type="pres">
      <dgm:prSet presAssocID="{665712F3-FE2A-4B2F-B24A-58309CD3FEA2}" presName="textA" presStyleLbl="revTx" presStyleIdx="4" presStyleCnt="10">
        <dgm:presLayoutVars>
          <dgm:bulletEnabled val="1"/>
        </dgm:presLayoutVars>
      </dgm:prSet>
      <dgm:spPr/>
    </dgm:pt>
    <dgm:pt modelId="{BA232F31-3418-4F45-B96E-2B8E12A6C758}" type="pres">
      <dgm:prSet presAssocID="{665712F3-FE2A-4B2F-B24A-58309CD3FEA2}" presName="circleA" presStyleLbl="node1" presStyleIdx="4" presStyleCnt="10"/>
      <dgm:spPr/>
    </dgm:pt>
    <dgm:pt modelId="{B8CC20A8-4D12-4EC1-A857-F4998BB3B7E5}" type="pres">
      <dgm:prSet presAssocID="{665712F3-FE2A-4B2F-B24A-58309CD3FEA2}" presName="spaceA" presStyleCnt="0"/>
      <dgm:spPr/>
    </dgm:pt>
    <dgm:pt modelId="{093CB1C3-123E-4F40-B145-C19228E1182C}" type="pres">
      <dgm:prSet presAssocID="{8BA4C287-E66B-4E32-A1F5-45901220FC65}" presName="space" presStyleCnt="0"/>
      <dgm:spPr/>
    </dgm:pt>
    <dgm:pt modelId="{B3F38097-B166-4BB4-8842-2C7B84095C7D}" type="pres">
      <dgm:prSet presAssocID="{FFE2F54A-F1CE-4819-BAC2-AB0F9E367945}" presName="compositeB" presStyleCnt="0"/>
      <dgm:spPr/>
    </dgm:pt>
    <dgm:pt modelId="{F13C19DF-60FE-44D3-8D6B-E5EB2ED06A51}" type="pres">
      <dgm:prSet presAssocID="{FFE2F54A-F1CE-4819-BAC2-AB0F9E367945}" presName="textB" presStyleLbl="revTx" presStyleIdx="5" presStyleCnt="10">
        <dgm:presLayoutVars>
          <dgm:bulletEnabled val="1"/>
        </dgm:presLayoutVars>
      </dgm:prSet>
      <dgm:spPr/>
    </dgm:pt>
    <dgm:pt modelId="{D454E15B-D8E7-425D-8066-92D0DC8DC934}" type="pres">
      <dgm:prSet presAssocID="{FFE2F54A-F1CE-4819-BAC2-AB0F9E367945}" presName="circleB" presStyleLbl="node1" presStyleIdx="5" presStyleCnt="10"/>
      <dgm:spPr/>
    </dgm:pt>
    <dgm:pt modelId="{50E93F4F-69E1-47B2-BCD8-786D8121B495}" type="pres">
      <dgm:prSet presAssocID="{FFE2F54A-F1CE-4819-BAC2-AB0F9E367945}" presName="spaceB" presStyleCnt="0"/>
      <dgm:spPr/>
    </dgm:pt>
    <dgm:pt modelId="{4CD9ADA7-9ADE-4AC7-BA17-55C02BF1437B}" type="pres">
      <dgm:prSet presAssocID="{09A52EFB-8E9D-432C-88E8-4F8C8BD46703}" presName="space" presStyleCnt="0"/>
      <dgm:spPr/>
    </dgm:pt>
    <dgm:pt modelId="{CB37AF1A-F51E-4F23-9A72-FBD46271925A}" type="pres">
      <dgm:prSet presAssocID="{20CB176A-B724-4E36-89E9-082FED7D1C6B}" presName="compositeA" presStyleCnt="0"/>
      <dgm:spPr/>
    </dgm:pt>
    <dgm:pt modelId="{285744E5-6772-494C-9423-C2A91396F594}" type="pres">
      <dgm:prSet presAssocID="{20CB176A-B724-4E36-89E9-082FED7D1C6B}" presName="textA" presStyleLbl="revTx" presStyleIdx="6" presStyleCnt="10">
        <dgm:presLayoutVars>
          <dgm:bulletEnabled val="1"/>
        </dgm:presLayoutVars>
      </dgm:prSet>
      <dgm:spPr/>
    </dgm:pt>
    <dgm:pt modelId="{3D449165-BB8D-490D-96FE-CA5DC1A75160}" type="pres">
      <dgm:prSet presAssocID="{20CB176A-B724-4E36-89E9-082FED7D1C6B}" presName="circleA" presStyleLbl="node1" presStyleIdx="6" presStyleCnt="10"/>
      <dgm:spPr/>
    </dgm:pt>
    <dgm:pt modelId="{0232C7F5-3861-456A-9E15-97B3B91F9A03}" type="pres">
      <dgm:prSet presAssocID="{20CB176A-B724-4E36-89E9-082FED7D1C6B}" presName="spaceA" presStyleCnt="0"/>
      <dgm:spPr/>
    </dgm:pt>
    <dgm:pt modelId="{137EC27B-A385-40D8-991F-A1DD9189B226}" type="pres">
      <dgm:prSet presAssocID="{A47A6C3B-0E8E-41B5-9AA8-FF1A3EBE56F2}" presName="space" presStyleCnt="0"/>
      <dgm:spPr/>
    </dgm:pt>
    <dgm:pt modelId="{9E10C185-E6E6-4E9B-B03A-5D9E1B64088E}" type="pres">
      <dgm:prSet presAssocID="{C644AE30-7C94-4F54-B041-8022A682A56A}" presName="compositeB" presStyleCnt="0"/>
      <dgm:spPr/>
    </dgm:pt>
    <dgm:pt modelId="{20E75BF8-B914-44B4-9EFA-37775F3CD6E8}" type="pres">
      <dgm:prSet presAssocID="{C644AE30-7C94-4F54-B041-8022A682A56A}" presName="textB" presStyleLbl="revTx" presStyleIdx="7" presStyleCnt="10">
        <dgm:presLayoutVars>
          <dgm:bulletEnabled val="1"/>
        </dgm:presLayoutVars>
      </dgm:prSet>
      <dgm:spPr/>
    </dgm:pt>
    <dgm:pt modelId="{02335875-2EA5-43FE-9534-BCD1B737B2CC}" type="pres">
      <dgm:prSet presAssocID="{C644AE30-7C94-4F54-B041-8022A682A56A}" presName="circleB" presStyleLbl="node1" presStyleIdx="7" presStyleCnt="10"/>
      <dgm:spPr/>
    </dgm:pt>
    <dgm:pt modelId="{4D073F30-AD1F-448F-9C89-C0712BC84BD7}" type="pres">
      <dgm:prSet presAssocID="{C644AE30-7C94-4F54-B041-8022A682A56A}" presName="spaceB" presStyleCnt="0"/>
      <dgm:spPr/>
    </dgm:pt>
    <dgm:pt modelId="{1F2D06ED-8C0D-4B96-987C-CE5BD549ABD6}" type="pres">
      <dgm:prSet presAssocID="{7CE5D761-254F-4BF6-B0DB-B70489FF5B53}" presName="space" presStyleCnt="0"/>
      <dgm:spPr/>
    </dgm:pt>
    <dgm:pt modelId="{83EB37D3-263F-4D3C-A5E0-77A000D6A97B}" type="pres">
      <dgm:prSet presAssocID="{B7A18FFA-C670-480B-91E3-B512ABED001D}" presName="compositeA" presStyleCnt="0"/>
      <dgm:spPr/>
    </dgm:pt>
    <dgm:pt modelId="{678B2306-2F86-4270-8F71-C1784F07F774}" type="pres">
      <dgm:prSet presAssocID="{B7A18FFA-C670-480B-91E3-B512ABED001D}" presName="textA" presStyleLbl="revTx" presStyleIdx="8" presStyleCnt="10">
        <dgm:presLayoutVars>
          <dgm:bulletEnabled val="1"/>
        </dgm:presLayoutVars>
      </dgm:prSet>
      <dgm:spPr/>
    </dgm:pt>
    <dgm:pt modelId="{D6AD73AC-DDF6-4F85-BEDA-AACD420B0FFE}" type="pres">
      <dgm:prSet presAssocID="{B7A18FFA-C670-480B-91E3-B512ABED001D}" presName="circleA" presStyleLbl="node1" presStyleIdx="8" presStyleCnt="10"/>
      <dgm:spPr/>
    </dgm:pt>
    <dgm:pt modelId="{22178BD5-82C2-4719-98BE-A7B24779342F}" type="pres">
      <dgm:prSet presAssocID="{B7A18FFA-C670-480B-91E3-B512ABED001D}" presName="spaceA" presStyleCnt="0"/>
      <dgm:spPr/>
    </dgm:pt>
    <dgm:pt modelId="{5913A782-75FA-4B8D-A9D2-087664D18F45}" type="pres">
      <dgm:prSet presAssocID="{D76BE8B3-B816-4F2C-B964-20846D8D0CBC}" presName="space" presStyleCnt="0"/>
      <dgm:spPr/>
    </dgm:pt>
    <dgm:pt modelId="{53A2A474-F051-4F47-8E99-A7BE67CE4AEF}" type="pres">
      <dgm:prSet presAssocID="{0AF68218-ABD4-4CDF-A135-05F5AB2E9AEE}" presName="compositeB" presStyleCnt="0"/>
      <dgm:spPr/>
    </dgm:pt>
    <dgm:pt modelId="{0E8F229A-9AC1-4C5B-856F-1110C171172E}" type="pres">
      <dgm:prSet presAssocID="{0AF68218-ABD4-4CDF-A135-05F5AB2E9AEE}" presName="textB" presStyleLbl="revTx" presStyleIdx="9" presStyleCnt="10">
        <dgm:presLayoutVars>
          <dgm:bulletEnabled val="1"/>
        </dgm:presLayoutVars>
      </dgm:prSet>
      <dgm:spPr/>
    </dgm:pt>
    <dgm:pt modelId="{0AC9F403-FFAA-45A3-BEC7-2BB2FB585F57}" type="pres">
      <dgm:prSet presAssocID="{0AF68218-ABD4-4CDF-A135-05F5AB2E9AEE}" presName="circleB" presStyleLbl="node1" presStyleIdx="9" presStyleCnt="10"/>
      <dgm:spPr/>
    </dgm:pt>
    <dgm:pt modelId="{9A5D5F98-CC96-4B81-87A3-17F35E52FBB0}" type="pres">
      <dgm:prSet presAssocID="{0AF68218-ABD4-4CDF-A135-05F5AB2E9AEE}" presName="spaceB" presStyleCnt="0"/>
      <dgm:spPr/>
    </dgm:pt>
  </dgm:ptLst>
  <dgm:cxnLst>
    <dgm:cxn modelId="{5E5C231C-2543-49AA-9D21-BBD1FA47F301}" type="presOf" srcId="{C644AE30-7C94-4F54-B041-8022A682A56A}" destId="{20E75BF8-B914-44B4-9EFA-37775F3CD6E8}" srcOrd="0" destOrd="0" presId="urn:microsoft.com/office/officeart/2005/8/layout/hProcess11"/>
    <dgm:cxn modelId="{765B8D30-02C5-4210-95F4-BE73EFDBF22D}" srcId="{486F4459-2DA9-438E-BE35-7A639A44CBDA}" destId="{665712F3-FE2A-4B2F-B24A-58309CD3FEA2}" srcOrd="4" destOrd="0" parTransId="{D4D5F871-72AB-473E-A9C8-8A6850480B34}" sibTransId="{8BA4C287-E66B-4E32-A1F5-45901220FC65}"/>
    <dgm:cxn modelId="{C89AEE31-6775-4236-8A46-0A0A0AE4295C}" type="presOf" srcId="{878534BA-2730-4278-9D16-F864DCBE3F00}" destId="{32BCE8A2-6FF7-4A05-B57A-6A61CB2B4E7A}" srcOrd="0" destOrd="0" presId="urn:microsoft.com/office/officeart/2005/8/layout/hProcess11"/>
    <dgm:cxn modelId="{9CDB9032-E82F-49B3-84A2-BF4AC238F190}" srcId="{486F4459-2DA9-438E-BE35-7A639A44CBDA}" destId="{32D09C17-0EE8-4B63-8058-B28087EBF3FF}" srcOrd="2" destOrd="0" parTransId="{9EB0FB5A-1CE7-4D43-91C3-82784C851250}" sibTransId="{BF4277C6-7FE6-45B3-AFAC-33292FEFEEF5}"/>
    <dgm:cxn modelId="{1B72ED3A-A157-4EC4-888D-D10A89DB4E89}" srcId="{486F4459-2DA9-438E-BE35-7A639A44CBDA}" destId="{878534BA-2730-4278-9D16-F864DCBE3F00}" srcOrd="0" destOrd="0" parTransId="{837AB40E-5F21-4ABF-91CC-B1CA60FA4BE1}" sibTransId="{0E59B954-B4A3-47BB-BF98-F0E0473E23E6}"/>
    <dgm:cxn modelId="{E20E1540-9D27-4AB6-93CF-57AB36C5A0DE}" type="presOf" srcId="{FFE2F54A-F1CE-4819-BAC2-AB0F9E367945}" destId="{F13C19DF-60FE-44D3-8D6B-E5EB2ED06A51}" srcOrd="0" destOrd="0" presId="urn:microsoft.com/office/officeart/2005/8/layout/hProcess11"/>
    <dgm:cxn modelId="{A34AB941-D2D3-47EC-B173-70D37DEDC54C}" srcId="{486F4459-2DA9-438E-BE35-7A639A44CBDA}" destId="{20CB176A-B724-4E36-89E9-082FED7D1C6B}" srcOrd="6" destOrd="0" parTransId="{96BBDE2F-6F4A-4B4D-A780-1F3C13B0349C}" sibTransId="{A47A6C3B-0E8E-41B5-9AA8-FF1A3EBE56F2}"/>
    <dgm:cxn modelId="{13423C65-1D16-4E55-BA0B-463522EF21B0}" srcId="{486F4459-2DA9-438E-BE35-7A639A44CBDA}" destId="{FFE2F54A-F1CE-4819-BAC2-AB0F9E367945}" srcOrd="5" destOrd="0" parTransId="{2C27F13F-00B5-404F-994B-BCFBC0003C52}" sibTransId="{09A52EFB-8E9D-432C-88E8-4F8C8BD46703}"/>
    <dgm:cxn modelId="{D580726D-C75C-4856-B74F-1F79921C157B}" srcId="{486F4459-2DA9-438E-BE35-7A639A44CBDA}" destId="{0AF68218-ABD4-4CDF-A135-05F5AB2E9AEE}" srcOrd="9" destOrd="0" parTransId="{CF9C9327-B927-422D-A6C3-9B9956B76E46}" sibTransId="{BDE355B6-DCB1-4B67-80E5-6068AF193F00}"/>
    <dgm:cxn modelId="{52D15D6E-71BE-49C0-82EE-257DDDEA81AB}" type="presOf" srcId="{FA2C4F9F-1CE1-4E74-A8EC-57990E0F5FFF}" destId="{A167C0D5-FFAD-4187-A0B0-B9B70D390C52}" srcOrd="0" destOrd="0" presId="urn:microsoft.com/office/officeart/2005/8/layout/hProcess11"/>
    <dgm:cxn modelId="{447A0D83-D6F5-4F77-AD0C-5AF694641D1E}" type="presOf" srcId="{486F4459-2DA9-438E-BE35-7A639A44CBDA}" destId="{F740F6A0-9827-4BAB-ACAC-F90916BDC861}" srcOrd="0" destOrd="0" presId="urn:microsoft.com/office/officeart/2005/8/layout/hProcess11"/>
    <dgm:cxn modelId="{E25ADD9C-D6C2-4013-9FBB-19929222FCFA}" type="presOf" srcId="{665712F3-FE2A-4B2F-B24A-58309CD3FEA2}" destId="{D3D2277C-E850-4426-8E03-588333F571F9}" srcOrd="0" destOrd="0" presId="urn:microsoft.com/office/officeart/2005/8/layout/hProcess11"/>
    <dgm:cxn modelId="{DABCBBA0-81E3-408D-B354-54DA785691DF}" type="presOf" srcId="{32D09C17-0EE8-4B63-8058-B28087EBF3FF}" destId="{08AB41F1-ECC5-4027-B171-8D6CD68BFDA3}" srcOrd="0" destOrd="0" presId="urn:microsoft.com/office/officeart/2005/8/layout/hProcess11"/>
    <dgm:cxn modelId="{62E395A4-C79C-4504-89E6-9C899A8A5A10}" srcId="{486F4459-2DA9-438E-BE35-7A639A44CBDA}" destId="{C644AE30-7C94-4F54-B041-8022A682A56A}" srcOrd="7" destOrd="0" parTransId="{00E95993-B29C-4F0B-9F4A-920E3830D630}" sibTransId="{7CE5D761-254F-4BF6-B0DB-B70489FF5B53}"/>
    <dgm:cxn modelId="{B8E8BEAA-B4E2-4477-9051-5D4C0C1F4666}" type="presOf" srcId="{B7A18FFA-C670-480B-91E3-B512ABED001D}" destId="{678B2306-2F86-4270-8F71-C1784F07F774}" srcOrd="0" destOrd="0" presId="urn:microsoft.com/office/officeart/2005/8/layout/hProcess11"/>
    <dgm:cxn modelId="{75268DB8-4AAD-4099-9BAA-8D0B3751C16C}" type="presOf" srcId="{20CB176A-B724-4E36-89E9-082FED7D1C6B}" destId="{285744E5-6772-494C-9423-C2A91396F594}" srcOrd="0" destOrd="0" presId="urn:microsoft.com/office/officeart/2005/8/layout/hProcess11"/>
    <dgm:cxn modelId="{844EF6BA-E23E-4D0E-B278-7D5D52FC9D31}" srcId="{486F4459-2DA9-438E-BE35-7A639A44CBDA}" destId="{FA2C4F9F-1CE1-4E74-A8EC-57990E0F5FFF}" srcOrd="1" destOrd="0" parTransId="{399FCEB3-C070-43BF-A5C4-83BE4F536F8C}" sibTransId="{C8B184DF-AB18-4DE9-9C38-2612E6468A19}"/>
    <dgm:cxn modelId="{ABB297DB-C9C9-4714-84ED-7EAD1EE9E3AD}" srcId="{486F4459-2DA9-438E-BE35-7A639A44CBDA}" destId="{3DD9C80C-4B71-4F55-B4AA-F5494F2E60B5}" srcOrd="3" destOrd="0" parTransId="{2CD103F6-8004-484D-AF35-1254D3E6DC9D}" sibTransId="{F4F187A5-BCEB-454B-801A-FB9F02117897}"/>
    <dgm:cxn modelId="{BB1E6CDD-7632-42FC-89F8-9E0B88AB99F2}" type="presOf" srcId="{3DD9C80C-4B71-4F55-B4AA-F5494F2E60B5}" destId="{3396C9A9-D80B-4983-8316-6A69A4DCA4EF}" srcOrd="0" destOrd="0" presId="urn:microsoft.com/office/officeart/2005/8/layout/hProcess11"/>
    <dgm:cxn modelId="{18912CDF-4996-4CC9-AD2D-F7DB338031E9}" srcId="{486F4459-2DA9-438E-BE35-7A639A44CBDA}" destId="{B7A18FFA-C670-480B-91E3-B512ABED001D}" srcOrd="8" destOrd="0" parTransId="{E4003DA8-E203-4BAC-92CD-74AD3373DB7B}" sibTransId="{D76BE8B3-B816-4F2C-B964-20846D8D0CBC}"/>
    <dgm:cxn modelId="{7B19E6F3-F606-4A4D-9385-0FC609B9EF16}" type="presOf" srcId="{0AF68218-ABD4-4CDF-A135-05F5AB2E9AEE}" destId="{0E8F229A-9AC1-4C5B-856F-1110C171172E}" srcOrd="0" destOrd="0" presId="urn:microsoft.com/office/officeart/2005/8/layout/hProcess11"/>
    <dgm:cxn modelId="{C7AFE4D7-3909-4071-8F03-CB4BB31FBEF1}" type="presParOf" srcId="{F740F6A0-9827-4BAB-ACAC-F90916BDC861}" destId="{299EEA1D-4E34-4102-AEBC-805719BEF5C8}" srcOrd="0" destOrd="0" presId="urn:microsoft.com/office/officeart/2005/8/layout/hProcess11"/>
    <dgm:cxn modelId="{A09B6383-1EFD-4673-B7BD-1C0C377E81A5}" type="presParOf" srcId="{F740F6A0-9827-4BAB-ACAC-F90916BDC861}" destId="{615B3524-00D4-42A2-B22C-DD86B6BB4C4A}" srcOrd="1" destOrd="0" presId="urn:microsoft.com/office/officeart/2005/8/layout/hProcess11"/>
    <dgm:cxn modelId="{2FF720E6-85A8-4AC4-8F74-109C496B1745}" type="presParOf" srcId="{615B3524-00D4-42A2-B22C-DD86B6BB4C4A}" destId="{AC4C418C-0CD9-4A32-842D-4B7A59CEF5D8}" srcOrd="0" destOrd="0" presId="urn:microsoft.com/office/officeart/2005/8/layout/hProcess11"/>
    <dgm:cxn modelId="{31CF0A48-3CFC-4647-A29C-1F45498AB34A}" type="presParOf" srcId="{AC4C418C-0CD9-4A32-842D-4B7A59CEF5D8}" destId="{32BCE8A2-6FF7-4A05-B57A-6A61CB2B4E7A}" srcOrd="0" destOrd="0" presId="urn:microsoft.com/office/officeart/2005/8/layout/hProcess11"/>
    <dgm:cxn modelId="{CE0DD22B-0625-4CDB-9E03-7020C746627E}" type="presParOf" srcId="{AC4C418C-0CD9-4A32-842D-4B7A59CEF5D8}" destId="{534F7CFF-2723-4263-9B34-9FDDFAC25329}" srcOrd="1" destOrd="0" presId="urn:microsoft.com/office/officeart/2005/8/layout/hProcess11"/>
    <dgm:cxn modelId="{7EC330D1-E8F5-44A2-AE5E-893350A21B88}" type="presParOf" srcId="{AC4C418C-0CD9-4A32-842D-4B7A59CEF5D8}" destId="{ACF1A481-ADD7-40B6-911D-212797BBF021}" srcOrd="2" destOrd="0" presId="urn:microsoft.com/office/officeart/2005/8/layout/hProcess11"/>
    <dgm:cxn modelId="{F51373C2-284E-41E0-B3D6-7780056FD555}" type="presParOf" srcId="{615B3524-00D4-42A2-B22C-DD86B6BB4C4A}" destId="{B7EA6DC5-95AC-40F5-B353-338C1E846FD6}" srcOrd="1" destOrd="0" presId="urn:microsoft.com/office/officeart/2005/8/layout/hProcess11"/>
    <dgm:cxn modelId="{0ECB7079-6CC1-46A5-AC45-2E35BDA9B5C8}" type="presParOf" srcId="{615B3524-00D4-42A2-B22C-DD86B6BB4C4A}" destId="{4AB2C3B2-716B-4BFE-AC7F-9FB4B7763D1C}" srcOrd="2" destOrd="0" presId="urn:microsoft.com/office/officeart/2005/8/layout/hProcess11"/>
    <dgm:cxn modelId="{829221BE-2257-449B-91F5-224BF111F605}" type="presParOf" srcId="{4AB2C3B2-716B-4BFE-AC7F-9FB4B7763D1C}" destId="{A167C0D5-FFAD-4187-A0B0-B9B70D390C52}" srcOrd="0" destOrd="0" presId="urn:microsoft.com/office/officeart/2005/8/layout/hProcess11"/>
    <dgm:cxn modelId="{DC4CF6D4-E327-4647-A4B3-F8DD3DD0E904}" type="presParOf" srcId="{4AB2C3B2-716B-4BFE-AC7F-9FB4B7763D1C}" destId="{8BFBE8BB-091D-4B78-A1BB-800B0E243422}" srcOrd="1" destOrd="0" presId="urn:microsoft.com/office/officeart/2005/8/layout/hProcess11"/>
    <dgm:cxn modelId="{9C8F02FD-2349-423D-A0D7-9EBADE800844}" type="presParOf" srcId="{4AB2C3B2-716B-4BFE-AC7F-9FB4B7763D1C}" destId="{B83ABCF5-4642-4E44-964F-319E50B9CAFC}" srcOrd="2" destOrd="0" presId="urn:microsoft.com/office/officeart/2005/8/layout/hProcess11"/>
    <dgm:cxn modelId="{EE19C6A6-46DF-48C5-9C53-EBC7DD6884CD}" type="presParOf" srcId="{615B3524-00D4-42A2-B22C-DD86B6BB4C4A}" destId="{9EC01A1D-F0F9-4909-883D-7588A37066EC}" srcOrd="3" destOrd="0" presId="urn:microsoft.com/office/officeart/2005/8/layout/hProcess11"/>
    <dgm:cxn modelId="{2A279165-A6C7-41D2-9B57-15B314DE7514}" type="presParOf" srcId="{615B3524-00D4-42A2-B22C-DD86B6BB4C4A}" destId="{2E7A30F2-84DB-4BC9-A020-E75107B563A0}" srcOrd="4" destOrd="0" presId="urn:microsoft.com/office/officeart/2005/8/layout/hProcess11"/>
    <dgm:cxn modelId="{4F5D940D-0B02-4AE4-B1B3-FA84DB3A35DC}" type="presParOf" srcId="{2E7A30F2-84DB-4BC9-A020-E75107B563A0}" destId="{08AB41F1-ECC5-4027-B171-8D6CD68BFDA3}" srcOrd="0" destOrd="0" presId="urn:microsoft.com/office/officeart/2005/8/layout/hProcess11"/>
    <dgm:cxn modelId="{75CD2749-7596-452D-8B46-B0339D4FFC5C}" type="presParOf" srcId="{2E7A30F2-84DB-4BC9-A020-E75107B563A0}" destId="{A1202B5E-AAA8-43F5-9540-0D68ADA88F8C}" srcOrd="1" destOrd="0" presId="urn:microsoft.com/office/officeart/2005/8/layout/hProcess11"/>
    <dgm:cxn modelId="{35A67B68-9A3E-40DA-BF8C-F349E5FCBC34}" type="presParOf" srcId="{2E7A30F2-84DB-4BC9-A020-E75107B563A0}" destId="{1AEB44AB-4FDA-419C-8157-653D1B3BF33A}" srcOrd="2" destOrd="0" presId="urn:microsoft.com/office/officeart/2005/8/layout/hProcess11"/>
    <dgm:cxn modelId="{99F50031-DBB2-4DBA-9907-EEF8BCCC60D1}" type="presParOf" srcId="{615B3524-00D4-42A2-B22C-DD86B6BB4C4A}" destId="{5C1C63E4-4894-4AF3-95DA-73887900D3F9}" srcOrd="5" destOrd="0" presId="urn:microsoft.com/office/officeart/2005/8/layout/hProcess11"/>
    <dgm:cxn modelId="{C8D27500-0081-4F3B-864C-ED50A9F5DD07}" type="presParOf" srcId="{615B3524-00D4-42A2-B22C-DD86B6BB4C4A}" destId="{23357772-BB98-4F5D-9B44-2319CA472D28}" srcOrd="6" destOrd="0" presId="urn:microsoft.com/office/officeart/2005/8/layout/hProcess11"/>
    <dgm:cxn modelId="{98095216-0EEC-4CA2-AA84-8A32232D1554}" type="presParOf" srcId="{23357772-BB98-4F5D-9B44-2319CA472D28}" destId="{3396C9A9-D80B-4983-8316-6A69A4DCA4EF}" srcOrd="0" destOrd="0" presId="urn:microsoft.com/office/officeart/2005/8/layout/hProcess11"/>
    <dgm:cxn modelId="{84637A2E-E808-4ADF-B2E1-BB42E96385FF}" type="presParOf" srcId="{23357772-BB98-4F5D-9B44-2319CA472D28}" destId="{7873C08C-A9C5-42FF-900E-F60E55088A90}" srcOrd="1" destOrd="0" presId="urn:microsoft.com/office/officeart/2005/8/layout/hProcess11"/>
    <dgm:cxn modelId="{40CDA26D-DCF9-48CE-A669-418E285D0578}" type="presParOf" srcId="{23357772-BB98-4F5D-9B44-2319CA472D28}" destId="{CFD5C262-98F2-4163-B389-BB6BCFCDDAD7}" srcOrd="2" destOrd="0" presId="urn:microsoft.com/office/officeart/2005/8/layout/hProcess11"/>
    <dgm:cxn modelId="{ADA3F7C2-9EF0-4F9C-AD88-6F423AAD8A10}" type="presParOf" srcId="{615B3524-00D4-42A2-B22C-DD86B6BB4C4A}" destId="{F393E05E-C561-4854-818F-F7E2C8363A86}" srcOrd="7" destOrd="0" presId="urn:microsoft.com/office/officeart/2005/8/layout/hProcess11"/>
    <dgm:cxn modelId="{C1D87EBC-4443-4669-8A01-1685F90E134E}" type="presParOf" srcId="{615B3524-00D4-42A2-B22C-DD86B6BB4C4A}" destId="{2B432C98-1C66-4CF2-ACA8-5CF79F86DF76}" srcOrd="8" destOrd="0" presId="urn:microsoft.com/office/officeart/2005/8/layout/hProcess11"/>
    <dgm:cxn modelId="{576E415C-E59B-4F0F-9181-8FBCE73DFF4D}" type="presParOf" srcId="{2B432C98-1C66-4CF2-ACA8-5CF79F86DF76}" destId="{D3D2277C-E850-4426-8E03-588333F571F9}" srcOrd="0" destOrd="0" presId="urn:microsoft.com/office/officeart/2005/8/layout/hProcess11"/>
    <dgm:cxn modelId="{9C800A83-CCD9-44AD-88A6-BEBF09E7F7AE}" type="presParOf" srcId="{2B432C98-1C66-4CF2-ACA8-5CF79F86DF76}" destId="{BA232F31-3418-4F45-B96E-2B8E12A6C758}" srcOrd="1" destOrd="0" presId="urn:microsoft.com/office/officeart/2005/8/layout/hProcess11"/>
    <dgm:cxn modelId="{5AC86FF0-1049-4A4D-9693-44A603AB9A8D}" type="presParOf" srcId="{2B432C98-1C66-4CF2-ACA8-5CF79F86DF76}" destId="{B8CC20A8-4D12-4EC1-A857-F4998BB3B7E5}" srcOrd="2" destOrd="0" presId="urn:microsoft.com/office/officeart/2005/8/layout/hProcess11"/>
    <dgm:cxn modelId="{CE566193-8A5F-411E-A41F-D3D85504CDCB}" type="presParOf" srcId="{615B3524-00D4-42A2-B22C-DD86B6BB4C4A}" destId="{093CB1C3-123E-4F40-B145-C19228E1182C}" srcOrd="9" destOrd="0" presId="urn:microsoft.com/office/officeart/2005/8/layout/hProcess11"/>
    <dgm:cxn modelId="{8770D133-80CA-448B-A61D-20B5E71CCADA}" type="presParOf" srcId="{615B3524-00D4-42A2-B22C-DD86B6BB4C4A}" destId="{B3F38097-B166-4BB4-8842-2C7B84095C7D}" srcOrd="10" destOrd="0" presId="urn:microsoft.com/office/officeart/2005/8/layout/hProcess11"/>
    <dgm:cxn modelId="{4D0A1ABC-860A-4643-84A1-F48C94D3A70E}" type="presParOf" srcId="{B3F38097-B166-4BB4-8842-2C7B84095C7D}" destId="{F13C19DF-60FE-44D3-8D6B-E5EB2ED06A51}" srcOrd="0" destOrd="0" presId="urn:microsoft.com/office/officeart/2005/8/layout/hProcess11"/>
    <dgm:cxn modelId="{471DBC63-123E-4191-9C37-2809E06087C4}" type="presParOf" srcId="{B3F38097-B166-4BB4-8842-2C7B84095C7D}" destId="{D454E15B-D8E7-425D-8066-92D0DC8DC934}" srcOrd="1" destOrd="0" presId="urn:microsoft.com/office/officeart/2005/8/layout/hProcess11"/>
    <dgm:cxn modelId="{80B36FA4-3C2C-45C1-B67B-6C3550B23789}" type="presParOf" srcId="{B3F38097-B166-4BB4-8842-2C7B84095C7D}" destId="{50E93F4F-69E1-47B2-BCD8-786D8121B495}" srcOrd="2" destOrd="0" presId="urn:microsoft.com/office/officeart/2005/8/layout/hProcess11"/>
    <dgm:cxn modelId="{DA43ACF5-6B57-4D0D-8FA1-F1CB364F5E1B}" type="presParOf" srcId="{615B3524-00D4-42A2-B22C-DD86B6BB4C4A}" destId="{4CD9ADA7-9ADE-4AC7-BA17-55C02BF1437B}" srcOrd="11" destOrd="0" presId="urn:microsoft.com/office/officeart/2005/8/layout/hProcess11"/>
    <dgm:cxn modelId="{54D8CD0B-94F6-4526-80FD-D427711EE33B}" type="presParOf" srcId="{615B3524-00D4-42A2-B22C-DD86B6BB4C4A}" destId="{CB37AF1A-F51E-4F23-9A72-FBD46271925A}" srcOrd="12" destOrd="0" presId="urn:microsoft.com/office/officeart/2005/8/layout/hProcess11"/>
    <dgm:cxn modelId="{B915F802-EA3F-46B1-B123-1730FBF459BA}" type="presParOf" srcId="{CB37AF1A-F51E-4F23-9A72-FBD46271925A}" destId="{285744E5-6772-494C-9423-C2A91396F594}" srcOrd="0" destOrd="0" presId="urn:microsoft.com/office/officeart/2005/8/layout/hProcess11"/>
    <dgm:cxn modelId="{C3DD4807-F5F7-479A-BD71-299640DDE50A}" type="presParOf" srcId="{CB37AF1A-F51E-4F23-9A72-FBD46271925A}" destId="{3D449165-BB8D-490D-96FE-CA5DC1A75160}" srcOrd="1" destOrd="0" presId="urn:microsoft.com/office/officeart/2005/8/layout/hProcess11"/>
    <dgm:cxn modelId="{9964F9ED-4AE3-4C0F-AC38-2126F6B0661E}" type="presParOf" srcId="{CB37AF1A-F51E-4F23-9A72-FBD46271925A}" destId="{0232C7F5-3861-456A-9E15-97B3B91F9A03}" srcOrd="2" destOrd="0" presId="urn:microsoft.com/office/officeart/2005/8/layout/hProcess11"/>
    <dgm:cxn modelId="{FAE1E027-79F7-4F50-BA0C-A1583B635B63}" type="presParOf" srcId="{615B3524-00D4-42A2-B22C-DD86B6BB4C4A}" destId="{137EC27B-A385-40D8-991F-A1DD9189B226}" srcOrd="13" destOrd="0" presId="urn:microsoft.com/office/officeart/2005/8/layout/hProcess11"/>
    <dgm:cxn modelId="{36224635-31B3-4A87-92A0-42FC45658C76}" type="presParOf" srcId="{615B3524-00D4-42A2-B22C-DD86B6BB4C4A}" destId="{9E10C185-E6E6-4E9B-B03A-5D9E1B64088E}" srcOrd="14" destOrd="0" presId="urn:microsoft.com/office/officeart/2005/8/layout/hProcess11"/>
    <dgm:cxn modelId="{F2D541C0-33FA-4EDD-855C-004642135DE7}" type="presParOf" srcId="{9E10C185-E6E6-4E9B-B03A-5D9E1B64088E}" destId="{20E75BF8-B914-44B4-9EFA-37775F3CD6E8}" srcOrd="0" destOrd="0" presId="urn:microsoft.com/office/officeart/2005/8/layout/hProcess11"/>
    <dgm:cxn modelId="{8B688C4D-252E-4334-8DCC-57B7E05D8AE5}" type="presParOf" srcId="{9E10C185-E6E6-4E9B-B03A-5D9E1B64088E}" destId="{02335875-2EA5-43FE-9534-BCD1B737B2CC}" srcOrd="1" destOrd="0" presId="urn:microsoft.com/office/officeart/2005/8/layout/hProcess11"/>
    <dgm:cxn modelId="{43EA3904-1C43-496B-AA84-865110D1BD37}" type="presParOf" srcId="{9E10C185-E6E6-4E9B-B03A-5D9E1B64088E}" destId="{4D073F30-AD1F-448F-9C89-C0712BC84BD7}" srcOrd="2" destOrd="0" presId="urn:microsoft.com/office/officeart/2005/8/layout/hProcess11"/>
    <dgm:cxn modelId="{B643A4DF-9114-426D-82D5-B3EEA17A0144}" type="presParOf" srcId="{615B3524-00D4-42A2-B22C-DD86B6BB4C4A}" destId="{1F2D06ED-8C0D-4B96-987C-CE5BD549ABD6}" srcOrd="15" destOrd="0" presId="urn:microsoft.com/office/officeart/2005/8/layout/hProcess11"/>
    <dgm:cxn modelId="{6F6D1844-A60A-4CE9-81F0-660C3104F34F}" type="presParOf" srcId="{615B3524-00D4-42A2-B22C-DD86B6BB4C4A}" destId="{83EB37D3-263F-4D3C-A5E0-77A000D6A97B}" srcOrd="16" destOrd="0" presId="urn:microsoft.com/office/officeart/2005/8/layout/hProcess11"/>
    <dgm:cxn modelId="{4EE6434E-764F-4586-B0E6-2C4B4DC058D9}" type="presParOf" srcId="{83EB37D3-263F-4D3C-A5E0-77A000D6A97B}" destId="{678B2306-2F86-4270-8F71-C1784F07F774}" srcOrd="0" destOrd="0" presId="urn:microsoft.com/office/officeart/2005/8/layout/hProcess11"/>
    <dgm:cxn modelId="{BAF6ED40-2C34-4760-B7B3-F3607BC8DD82}" type="presParOf" srcId="{83EB37D3-263F-4D3C-A5E0-77A000D6A97B}" destId="{D6AD73AC-DDF6-4F85-BEDA-AACD420B0FFE}" srcOrd="1" destOrd="0" presId="urn:microsoft.com/office/officeart/2005/8/layout/hProcess11"/>
    <dgm:cxn modelId="{81865CE3-8044-4D77-8CCC-EDB95FAA2D02}" type="presParOf" srcId="{83EB37D3-263F-4D3C-A5E0-77A000D6A97B}" destId="{22178BD5-82C2-4719-98BE-A7B24779342F}" srcOrd="2" destOrd="0" presId="urn:microsoft.com/office/officeart/2005/8/layout/hProcess11"/>
    <dgm:cxn modelId="{55F2F5B6-1E7A-422E-B42A-F4099DD0B84B}" type="presParOf" srcId="{615B3524-00D4-42A2-B22C-DD86B6BB4C4A}" destId="{5913A782-75FA-4B8D-A9D2-087664D18F45}" srcOrd="17" destOrd="0" presId="urn:microsoft.com/office/officeart/2005/8/layout/hProcess11"/>
    <dgm:cxn modelId="{08F8988D-C0D3-4C38-9E6A-C828CC1EC7C2}" type="presParOf" srcId="{615B3524-00D4-42A2-B22C-DD86B6BB4C4A}" destId="{53A2A474-F051-4F47-8E99-A7BE67CE4AEF}" srcOrd="18" destOrd="0" presId="urn:microsoft.com/office/officeart/2005/8/layout/hProcess11"/>
    <dgm:cxn modelId="{CDC5760F-6441-4AB8-B037-F068E8496DDC}" type="presParOf" srcId="{53A2A474-F051-4F47-8E99-A7BE67CE4AEF}" destId="{0E8F229A-9AC1-4C5B-856F-1110C171172E}" srcOrd="0" destOrd="0" presId="urn:microsoft.com/office/officeart/2005/8/layout/hProcess11"/>
    <dgm:cxn modelId="{03AB1281-BCC2-424A-AF6F-889F66EEFD00}" type="presParOf" srcId="{53A2A474-F051-4F47-8E99-A7BE67CE4AEF}" destId="{0AC9F403-FFAA-45A3-BEC7-2BB2FB585F57}" srcOrd="1" destOrd="0" presId="urn:microsoft.com/office/officeart/2005/8/layout/hProcess11"/>
    <dgm:cxn modelId="{5A4FB1E9-8709-4ABD-8EC4-987082D72894}" type="presParOf" srcId="{53A2A474-F051-4F47-8E99-A7BE67CE4AEF}" destId="{9A5D5F98-CC96-4B81-87A3-17F35E52FBB0}" srcOrd="2" destOrd="0" presId="urn:microsoft.com/office/officeart/2005/8/layout/hProcess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7A132C3-963B-4766-9374-02A884FC9589}" type="doc">
      <dgm:prSet loTypeId="urn:microsoft.com/office/officeart/2005/8/layout/matrix2" loCatId="matrix" qsTypeId="urn:microsoft.com/office/officeart/2005/8/quickstyle/simple1" qsCatId="simple" csTypeId="urn:microsoft.com/office/officeart/2005/8/colors/accent1_2" csCatId="accent1" phldr="1"/>
      <dgm:spPr/>
      <dgm:t>
        <a:bodyPr/>
        <a:lstStyle/>
        <a:p>
          <a:endParaRPr lang="en-US"/>
        </a:p>
      </dgm:t>
    </dgm:pt>
    <dgm:pt modelId="{E589E513-10D9-4869-98D2-822BDD04D77A}">
      <dgm:prSet phldrT="[Text]" custT="1"/>
      <dgm:spPr/>
      <dgm:t>
        <a:bodyPr/>
        <a:lstStyle/>
        <a:p>
          <a:pPr>
            <a:buNone/>
          </a:pPr>
          <a:r>
            <a:rPr lang="ro-RO" sz="1000" dirty="0">
              <a:solidFill>
                <a:schemeClr val="tx1"/>
              </a:solidFill>
              <a:latin typeface="Barlow" panose="00000500000000000000" pitchFamily="2" charset="0"/>
            </a:rPr>
            <a:t>PUNCTE TARI</a:t>
          </a:r>
          <a:endParaRPr lang="en-US" sz="1000" dirty="0">
            <a:solidFill>
              <a:schemeClr val="tx1"/>
            </a:solidFill>
            <a:latin typeface="Barlow" panose="00000500000000000000" pitchFamily="2" charset="0"/>
          </a:endParaRPr>
        </a:p>
      </dgm:t>
    </dgm:pt>
    <dgm:pt modelId="{19C5BA87-A300-4E76-B541-FE0C5F9021FD}" type="parTrans" cxnId="{6193513C-DB31-4510-8C60-41872E57C7B5}">
      <dgm:prSet/>
      <dgm:spPr/>
      <dgm:t>
        <a:bodyPr/>
        <a:lstStyle/>
        <a:p>
          <a:endParaRPr lang="en-US"/>
        </a:p>
      </dgm:t>
    </dgm:pt>
    <dgm:pt modelId="{5E729226-97A7-4089-825E-0C8A5C8003A1}" type="sibTrans" cxnId="{6193513C-DB31-4510-8C60-41872E57C7B5}">
      <dgm:prSet/>
      <dgm:spPr/>
      <dgm:t>
        <a:bodyPr/>
        <a:lstStyle/>
        <a:p>
          <a:endParaRPr lang="en-US"/>
        </a:p>
      </dgm:t>
    </dgm:pt>
    <dgm:pt modelId="{C9D716C8-8CC5-4717-A58B-F7D2CBE0D2F1}">
      <dgm:prSet phldrT="[Text]" custT="1"/>
      <dgm:spPr/>
      <dgm:t>
        <a:bodyPr/>
        <a:lstStyle/>
        <a:p>
          <a:pPr marL="0" lvl="0" algn="l" defTabSz="444500">
            <a:lnSpc>
              <a:spcPct val="90000"/>
            </a:lnSpc>
            <a:spcBef>
              <a:spcPct val="0"/>
            </a:spcBef>
            <a:spcAft>
              <a:spcPct val="35000"/>
            </a:spcAft>
            <a:buNone/>
          </a:pPr>
          <a:r>
            <a:rPr lang="ro-RO" sz="1000" kern="1200" dirty="0">
              <a:solidFill>
                <a:schemeClr val="tx1"/>
              </a:solidFill>
              <a:latin typeface="Barlow" panose="00000500000000000000" pitchFamily="2" charset="0"/>
            </a:rPr>
            <a:t>PUNCTE SLABE</a:t>
          </a:r>
          <a:endParaRPr lang="en-US" sz="1000" kern="1200" dirty="0">
            <a:solidFill>
              <a:schemeClr val="tx1"/>
            </a:solidFill>
            <a:latin typeface="Barlow" panose="00000500000000000000" pitchFamily="2" charset="0"/>
          </a:endParaRPr>
        </a:p>
        <a:p>
          <a:pPr marL="0" lvl="0" algn="l" defTabSz="444500">
            <a:lnSpc>
              <a:spcPct val="90000"/>
            </a:lnSpc>
            <a:spcBef>
              <a:spcPct val="0"/>
            </a:spcBef>
            <a:spcAft>
              <a:spcPct val="35000"/>
            </a:spcAft>
            <a:buNone/>
          </a:pPr>
          <a:endParaRPr lang="en-US" sz="1000" kern="1200" dirty="0">
            <a:solidFill>
              <a:schemeClr val="tx1"/>
            </a:solidFill>
            <a:latin typeface="Barlow" panose="00000500000000000000" pitchFamily="2" charset="0"/>
          </a:endParaRPr>
        </a:p>
        <a:p>
          <a:pPr marL="0" lvl="0" algn="l" defTabSz="444500">
            <a:lnSpc>
              <a:spcPct val="90000"/>
            </a:lnSpc>
            <a:spcBef>
              <a:spcPct val="0"/>
            </a:spcBef>
            <a:spcAft>
              <a:spcPct val="35000"/>
            </a:spcAft>
            <a:buNone/>
          </a:pPr>
          <a:endParaRPr lang="en-US" sz="1000" kern="1200" dirty="0">
            <a:solidFill>
              <a:schemeClr val="tx1"/>
            </a:solidFill>
            <a:latin typeface="Barlow" panose="00000500000000000000" pitchFamily="2" charset="0"/>
          </a:endParaRPr>
        </a:p>
      </dgm:t>
    </dgm:pt>
    <dgm:pt modelId="{BC0800A7-9743-4E9B-B060-C4064E423861}" type="parTrans" cxnId="{2F1EF841-3A9C-465B-866E-E21F0C3FA98E}">
      <dgm:prSet/>
      <dgm:spPr/>
      <dgm:t>
        <a:bodyPr/>
        <a:lstStyle/>
        <a:p>
          <a:endParaRPr lang="en-US"/>
        </a:p>
      </dgm:t>
    </dgm:pt>
    <dgm:pt modelId="{BA912AC5-9590-466C-98BF-6A40AEB49D00}" type="sibTrans" cxnId="{2F1EF841-3A9C-465B-866E-E21F0C3FA98E}">
      <dgm:prSet/>
      <dgm:spPr/>
      <dgm:t>
        <a:bodyPr/>
        <a:lstStyle/>
        <a:p>
          <a:endParaRPr lang="en-US"/>
        </a:p>
      </dgm:t>
    </dgm:pt>
    <dgm:pt modelId="{9D18E285-EEAE-4C0F-A4FB-DA21775155FE}">
      <dgm:prSet phldrT="[Text]" custT="1"/>
      <dgm:spPr/>
      <dgm:t>
        <a:bodyPr/>
        <a:lstStyle/>
        <a:p>
          <a:pPr>
            <a:buNone/>
          </a:pPr>
          <a:r>
            <a:rPr lang="ro-RO" sz="1100" dirty="0">
              <a:solidFill>
                <a:schemeClr val="tx1"/>
              </a:solidFill>
              <a:latin typeface="Barlow" panose="00000500000000000000" pitchFamily="2" charset="0"/>
            </a:rPr>
            <a:t>AMENINȚĂRI</a:t>
          </a:r>
          <a:endParaRPr lang="en-US" sz="1100" dirty="0">
            <a:solidFill>
              <a:schemeClr val="tx1"/>
            </a:solidFill>
            <a:latin typeface="Barlow" panose="00000500000000000000" pitchFamily="2" charset="0"/>
          </a:endParaRPr>
        </a:p>
      </dgm:t>
    </dgm:pt>
    <dgm:pt modelId="{80BB6746-A0B0-4228-9722-AB18C67356EF}" type="parTrans" cxnId="{D7B3A2CE-61E5-4E7E-8097-89D7FA6CF1A3}">
      <dgm:prSet/>
      <dgm:spPr/>
      <dgm:t>
        <a:bodyPr/>
        <a:lstStyle/>
        <a:p>
          <a:endParaRPr lang="en-US"/>
        </a:p>
      </dgm:t>
    </dgm:pt>
    <dgm:pt modelId="{09DC2DBF-546D-413C-9E8B-8B1B1A19D981}" type="sibTrans" cxnId="{D7B3A2CE-61E5-4E7E-8097-89D7FA6CF1A3}">
      <dgm:prSet/>
      <dgm:spPr/>
      <dgm:t>
        <a:bodyPr/>
        <a:lstStyle/>
        <a:p>
          <a:endParaRPr lang="en-US"/>
        </a:p>
      </dgm:t>
    </dgm:pt>
    <dgm:pt modelId="{7E205943-B1CF-46B3-8CCA-FA75A32A5A9D}">
      <dgm:prSet phldrT="[Text]" custT="1"/>
      <dgm:spPr/>
      <dgm:t>
        <a:bodyPr/>
        <a:lstStyle/>
        <a:p>
          <a:r>
            <a:rPr lang="ro-RO" sz="1050" dirty="0">
              <a:solidFill>
                <a:schemeClr val="tx1"/>
              </a:solidFill>
              <a:latin typeface="Barlow" panose="00000500000000000000" pitchFamily="2" charset="0"/>
            </a:rPr>
            <a:t>OPORTUNITĂȚI</a:t>
          </a:r>
          <a:endParaRPr lang="en-US" sz="1050" dirty="0">
            <a:solidFill>
              <a:schemeClr val="tx1"/>
            </a:solidFill>
            <a:latin typeface="Barlow" panose="00000500000000000000" pitchFamily="2" charset="0"/>
          </a:endParaRPr>
        </a:p>
      </dgm:t>
    </dgm:pt>
    <dgm:pt modelId="{3FD84894-4DEB-4A8C-AFD3-4FCE7C98BC96}" type="parTrans" cxnId="{0DBC1231-10B8-4818-B9A3-14D6F047ED48}">
      <dgm:prSet/>
      <dgm:spPr/>
      <dgm:t>
        <a:bodyPr/>
        <a:lstStyle/>
        <a:p>
          <a:endParaRPr lang="en-US"/>
        </a:p>
      </dgm:t>
    </dgm:pt>
    <dgm:pt modelId="{C1C37E1C-2AFE-4EB6-B28B-ACAA930366E8}" type="sibTrans" cxnId="{0DBC1231-10B8-4818-B9A3-14D6F047ED48}">
      <dgm:prSet/>
      <dgm:spPr/>
      <dgm:t>
        <a:bodyPr/>
        <a:lstStyle/>
        <a:p>
          <a:endParaRPr lang="en-US"/>
        </a:p>
      </dgm:t>
    </dgm:pt>
    <dgm:pt modelId="{A2F0E11B-9EEF-4CE1-B8C4-4E17028C069D}">
      <dgm:prSet phldrT="[Text]" custT="1"/>
      <dgm:spPr/>
      <dgm:t>
        <a:bodyPr/>
        <a:lstStyle/>
        <a:p>
          <a:endParaRPr lang="en-US" sz="900" dirty="0">
            <a:solidFill>
              <a:schemeClr val="tx1"/>
            </a:solidFill>
            <a:latin typeface="Barlow" panose="00000500000000000000" pitchFamily="2" charset="0"/>
          </a:endParaRPr>
        </a:p>
      </dgm:t>
    </dgm:pt>
    <dgm:pt modelId="{9998E8B3-6CBA-4233-AC5D-75D176C204B7}" type="parTrans" cxnId="{5823CF7F-F687-4B71-8DE9-793967112BD6}">
      <dgm:prSet/>
      <dgm:spPr/>
      <dgm:t>
        <a:bodyPr/>
        <a:lstStyle/>
        <a:p>
          <a:endParaRPr lang="en-US"/>
        </a:p>
      </dgm:t>
    </dgm:pt>
    <dgm:pt modelId="{5BF5680D-569D-4346-BC26-594C74F97703}" type="sibTrans" cxnId="{5823CF7F-F687-4B71-8DE9-793967112BD6}">
      <dgm:prSet/>
      <dgm:spPr/>
      <dgm:t>
        <a:bodyPr/>
        <a:lstStyle/>
        <a:p>
          <a:endParaRPr lang="en-US"/>
        </a:p>
      </dgm:t>
    </dgm:pt>
    <dgm:pt modelId="{06D34E99-F017-4B2F-A52B-B63712BD8C45}">
      <dgm:prSet custT="1"/>
      <dgm:spPr/>
      <dgm:t>
        <a:bodyPr/>
        <a:lstStyle/>
        <a:p>
          <a:pPr>
            <a:buFont typeface="Arial" panose="020B0604020202020204" pitchFamily="34" charset="0"/>
            <a:buChar char="•"/>
          </a:pPr>
          <a:r>
            <a:rPr lang="en-US" sz="900" dirty="0" err="1">
              <a:solidFill>
                <a:schemeClr val="tx1"/>
              </a:solidFill>
              <a:latin typeface="Barlow" panose="00000500000000000000" pitchFamily="2" charset="0"/>
            </a:rPr>
            <a:t>publicarea</a:t>
          </a:r>
          <a:r>
            <a:rPr lang="en-US" sz="900" dirty="0">
              <a:solidFill>
                <a:schemeClr val="tx1"/>
              </a:solidFill>
              <a:latin typeface="Barlow" panose="00000500000000000000" pitchFamily="2" charset="0"/>
            </a:rPr>
            <a:t> de </a:t>
          </a:r>
          <a:r>
            <a:rPr lang="en-US" sz="900" dirty="0" err="1">
              <a:solidFill>
                <a:schemeClr val="tx1"/>
              </a:solidFill>
              <a:latin typeface="Barlow" panose="00000500000000000000" pitchFamily="2" charset="0"/>
            </a:rPr>
            <a:t>articole</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în</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reviste</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indexate</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WoS</a:t>
          </a:r>
          <a:r>
            <a:rPr lang="en-US" sz="900" dirty="0">
              <a:solidFill>
                <a:schemeClr val="tx1"/>
              </a:solidFill>
              <a:latin typeface="Barlow" panose="00000500000000000000" pitchFamily="2" charset="0"/>
            </a:rPr>
            <a:t> cu factor de impact;</a:t>
          </a:r>
        </a:p>
      </dgm:t>
    </dgm:pt>
    <dgm:pt modelId="{D4D685A3-1AB2-403D-A003-AE4A8EFE0CB3}" type="parTrans" cxnId="{E8A44D06-D22C-433D-87F1-A86502983A5E}">
      <dgm:prSet/>
      <dgm:spPr/>
      <dgm:t>
        <a:bodyPr/>
        <a:lstStyle/>
        <a:p>
          <a:endParaRPr lang="en-US"/>
        </a:p>
      </dgm:t>
    </dgm:pt>
    <dgm:pt modelId="{E04F74EF-F35A-4BBB-90D4-E6A31226D5D5}" type="sibTrans" cxnId="{E8A44D06-D22C-433D-87F1-A86502983A5E}">
      <dgm:prSet/>
      <dgm:spPr/>
      <dgm:t>
        <a:bodyPr/>
        <a:lstStyle/>
        <a:p>
          <a:endParaRPr lang="en-US"/>
        </a:p>
      </dgm:t>
    </dgm:pt>
    <dgm:pt modelId="{057BC6EA-A247-45B0-8EE4-3652F42AB0CE}">
      <dgm:prSet custT="1"/>
      <dgm:spPr/>
      <dgm:t>
        <a:bodyPr/>
        <a:lstStyle/>
        <a:p>
          <a:pPr>
            <a:buFont typeface="Arial" panose="020B0604020202020204" pitchFamily="34" charset="0"/>
            <a:buChar char="•"/>
          </a:pPr>
          <a:r>
            <a:rPr lang="en-US" sz="900" dirty="0" err="1">
              <a:solidFill>
                <a:schemeClr val="tx1"/>
              </a:solidFill>
              <a:latin typeface="Barlow" panose="00000500000000000000" pitchFamily="2" charset="0"/>
            </a:rPr>
            <a:t>abilităţile</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personale</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didactice</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şi</a:t>
          </a:r>
          <a:r>
            <a:rPr lang="en-US" sz="900" dirty="0">
              <a:solidFill>
                <a:schemeClr val="tx1"/>
              </a:solidFill>
              <a:latin typeface="Barlow" panose="00000500000000000000" pitchFamily="2" charset="0"/>
            </a:rPr>
            <a:t> de </a:t>
          </a:r>
          <a:r>
            <a:rPr lang="en-US" sz="900" dirty="0" err="1">
              <a:solidFill>
                <a:schemeClr val="tx1"/>
              </a:solidFill>
              <a:latin typeface="Barlow" panose="00000500000000000000" pitchFamily="2" charset="0"/>
            </a:rPr>
            <a:t>cercetare</a:t>
          </a:r>
          <a:r>
            <a:rPr lang="en-US" sz="900" dirty="0">
              <a:solidFill>
                <a:schemeClr val="tx1"/>
              </a:solidFill>
              <a:latin typeface="Barlow" panose="00000500000000000000" pitchFamily="2" charset="0"/>
            </a:rPr>
            <a:t>;</a:t>
          </a:r>
        </a:p>
      </dgm:t>
    </dgm:pt>
    <dgm:pt modelId="{7B7DF193-B51E-44A2-BEA9-EA0D7E818B88}" type="parTrans" cxnId="{C5E75D9A-1D5F-4ED1-8E26-DF8F96F39615}">
      <dgm:prSet/>
      <dgm:spPr/>
      <dgm:t>
        <a:bodyPr/>
        <a:lstStyle/>
        <a:p>
          <a:endParaRPr lang="en-US"/>
        </a:p>
      </dgm:t>
    </dgm:pt>
    <dgm:pt modelId="{FF560470-B0A1-421A-A14D-0D2E15319184}" type="sibTrans" cxnId="{C5E75D9A-1D5F-4ED1-8E26-DF8F96F39615}">
      <dgm:prSet/>
      <dgm:spPr/>
      <dgm:t>
        <a:bodyPr/>
        <a:lstStyle/>
        <a:p>
          <a:endParaRPr lang="en-US"/>
        </a:p>
      </dgm:t>
    </dgm:pt>
    <dgm:pt modelId="{4C9B2E29-A1E7-42E4-8D36-7E7957BA3E77}">
      <dgm:prSet custT="1"/>
      <dgm:spPr/>
      <dgm:t>
        <a:bodyPr/>
        <a:lstStyle/>
        <a:p>
          <a:pPr>
            <a:buFont typeface="Arial" panose="020B0604020202020204" pitchFamily="34" charset="0"/>
            <a:buChar char="•"/>
          </a:pPr>
          <a:r>
            <a:rPr lang="en-US" sz="900" dirty="0" err="1">
              <a:solidFill>
                <a:schemeClr val="tx1"/>
              </a:solidFill>
              <a:latin typeface="Barlow" panose="00000500000000000000" pitchFamily="2" charset="0"/>
            </a:rPr>
            <a:t>experienţa</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practică</a:t>
          </a:r>
          <a:r>
            <a:rPr lang="ro-RO" sz="900" dirty="0">
              <a:solidFill>
                <a:schemeClr val="tx1"/>
              </a:solidFill>
              <a:latin typeface="Barlow" panose="00000500000000000000" pitchFamily="2" charset="0"/>
            </a:rPr>
            <a:t> si de </a:t>
          </a:r>
          <a:r>
            <a:rPr lang="en-US" sz="900" dirty="0">
              <a:solidFill>
                <a:schemeClr val="tx1"/>
              </a:solidFill>
              <a:latin typeface="Barlow" panose="00000500000000000000" pitchFamily="2" charset="0"/>
            </a:rPr>
            <a:t>management;</a:t>
          </a:r>
        </a:p>
      </dgm:t>
    </dgm:pt>
    <dgm:pt modelId="{4064EC2F-79E4-4612-9096-203913FB829F}" type="parTrans" cxnId="{DCF95780-BDE2-49A1-A9F5-C96A73019BE7}">
      <dgm:prSet/>
      <dgm:spPr/>
      <dgm:t>
        <a:bodyPr/>
        <a:lstStyle/>
        <a:p>
          <a:endParaRPr lang="en-US"/>
        </a:p>
      </dgm:t>
    </dgm:pt>
    <dgm:pt modelId="{669F8DBF-6791-43D2-AFB0-04AAC49A7D06}" type="sibTrans" cxnId="{DCF95780-BDE2-49A1-A9F5-C96A73019BE7}">
      <dgm:prSet/>
      <dgm:spPr/>
      <dgm:t>
        <a:bodyPr/>
        <a:lstStyle/>
        <a:p>
          <a:endParaRPr lang="en-US"/>
        </a:p>
      </dgm:t>
    </dgm:pt>
    <dgm:pt modelId="{60A29466-0EFD-4EE0-878C-16D4496E8F86}">
      <dgm:prSet custT="1"/>
      <dgm:spPr/>
      <dgm:t>
        <a:bodyPr/>
        <a:lstStyle/>
        <a:p>
          <a:pPr>
            <a:buFont typeface="Arial" panose="020B0604020202020204" pitchFamily="34" charset="0"/>
            <a:buChar char="•"/>
          </a:pPr>
          <a:r>
            <a:rPr lang="en-US" sz="900" dirty="0" err="1">
              <a:solidFill>
                <a:schemeClr val="tx1"/>
              </a:solidFill>
              <a:latin typeface="Barlow" panose="00000500000000000000" pitchFamily="2" charset="0"/>
            </a:rPr>
            <a:t>experiență</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în</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coordonarea</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lucrărilor</a:t>
          </a:r>
          <a:r>
            <a:rPr lang="en-US" sz="900" dirty="0">
              <a:solidFill>
                <a:schemeClr val="tx1"/>
              </a:solidFill>
              <a:latin typeface="Barlow" panose="00000500000000000000" pitchFamily="2" charset="0"/>
            </a:rPr>
            <a:t> de </a:t>
          </a:r>
          <a:r>
            <a:rPr lang="en-US" sz="900" dirty="0" err="1">
              <a:solidFill>
                <a:schemeClr val="tx1"/>
              </a:solidFill>
              <a:latin typeface="Barlow" panose="00000500000000000000" pitchFamily="2" charset="0"/>
            </a:rPr>
            <a:t>licență</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și</a:t>
          </a:r>
          <a:r>
            <a:rPr lang="en-US" sz="900" dirty="0">
              <a:solidFill>
                <a:schemeClr val="tx1"/>
              </a:solidFill>
              <a:latin typeface="Barlow" panose="00000500000000000000" pitchFamily="2" charset="0"/>
            </a:rPr>
            <a:t> master;</a:t>
          </a:r>
        </a:p>
      </dgm:t>
    </dgm:pt>
    <dgm:pt modelId="{20063B23-24D8-4E3D-8901-171E851FE8D3}" type="parTrans" cxnId="{83A73E89-68E4-4FCE-9302-5724288AFFF7}">
      <dgm:prSet/>
      <dgm:spPr/>
      <dgm:t>
        <a:bodyPr/>
        <a:lstStyle/>
        <a:p>
          <a:endParaRPr lang="en-US"/>
        </a:p>
      </dgm:t>
    </dgm:pt>
    <dgm:pt modelId="{38CCF030-A64E-4C7C-A887-D1A76C914308}" type="sibTrans" cxnId="{83A73E89-68E4-4FCE-9302-5724288AFFF7}">
      <dgm:prSet/>
      <dgm:spPr/>
      <dgm:t>
        <a:bodyPr/>
        <a:lstStyle/>
        <a:p>
          <a:endParaRPr lang="en-US"/>
        </a:p>
      </dgm:t>
    </dgm:pt>
    <dgm:pt modelId="{42316980-2734-4346-8E07-1A0A53226269}">
      <dgm:prSet custT="1"/>
      <dgm:spPr/>
      <dgm:t>
        <a:bodyPr/>
        <a:lstStyle/>
        <a:p>
          <a:pPr>
            <a:buFont typeface="Arial" panose="020B0604020202020204" pitchFamily="34" charset="0"/>
            <a:buChar char="•"/>
          </a:pPr>
          <a:r>
            <a:rPr lang="en-US" sz="900" b="1" dirty="0" err="1">
              <a:solidFill>
                <a:schemeClr val="tx1"/>
              </a:solidFill>
              <a:latin typeface="Barlow" panose="00000500000000000000" pitchFamily="2" charset="0"/>
            </a:rPr>
            <a:t>relaţii</a:t>
          </a:r>
          <a:r>
            <a:rPr lang="en-US" sz="900" b="1" dirty="0">
              <a:solidFill>
                <a:schemeClr val="tx1"/>
              </a:solidFill>
              <a:latin typeface="Barlow" panose="00000500000000000000" pitchFamily="2" charset="0"/>
            </a:rPr>
            <a:t> </a:t>
          </a:r>
          <a:r>
            <a:rPr lang="en-US" sz="900" b="1" dirty="0" err="1">
              <a:solidFill>
                <a:schemeClr val="tx1"/>
              </a:solidFill>
              <a:latin typeface="Barlow" panose="00000500000000000000" pitchFamily="2" charset="0"/>
            </a:rPr>
            <a:t>profesionale</a:t>
          </a:r>
          <a:r>
            <a:rPr lang="en-US" sz="900" b="1" dirty="0">
              <a:solidFill>
                <a:schemeClr val="tx1"/>
              </a:solidFill>
              <a:latin typeface="Barlow" panose="00000500000000000000" pitchFamily="2" charset="0"/>
            </a:rPr>
            <a:t> </a:t>
          </a:r>
          <a:r>
            <a:rPr lang="en-US" sz="900" b="1" dirty="0" err="1">
              <a:solidFill>
                <a:schemeClr val="tx1"/>
              </a:solidFill>
              <a:latin typeface="Barlow" panose="00000500000000000000" pitchFamily="2" charset="0"/>
            </a:rPr>
            <a:t>academice</a:t>
          </a:r>
          <a:r>
            <a:rPr lang="en-US" sz="900" b="1" dirty="0">
              <a:solidFill>
                <a:schemeClr val="tx1"/>
              </a:solidFill>
              <a:latin typeface="Barlow" panose="00000500000000000000" pitchFamily="2" charset="0"/>
            </a:rPr>
            <a:t> </a:t>
          </a:r>
          <a:r>
            <a:rPr lang="en-US" sz="900" b="1" dirty="0" err="1">
              <a:solidFill>
                <a:schemeClr val="tx1"/>
              </a:solidFill>
              <a:latin typeface="Barlow" panose="00000500000000000000" pitchFamily="2" charset="0"/>
            </a:rPr>
            <a:t>naționale</a:t>
          </a:r>
          <a:r>
            <a:rPr lang="en-US" sz="900" b="1" dirty="0">
              <a:solidFill>
                <a:schemeClr val="tx1"/>
              </a:solidFill>
              <a:latin typeface="Barlow" panose="00000500000000000000" pitchFamily="2" charset="0"/>
            </a:rPr>
            <a:t> </a:t>
          </a:r>
          <a:r>
            <a:rPr lang="en-US" sz="900" b="1" dirty="0" err="1">
              <a:solidFill>
                <a:schemeClr val="tx1"/>
              </a:solidFill>
              <a:latin typeface="Barlow" panose="00000500000000000000" pitchFamily="2" charset="0"/>
            </a:rPr>
            <a:t>și</a:t>
          </a:r>
          <a:r>
            <a:rPr lang="en-US" sz="900" b="1" dirty="0">
              <a:solidFill>
                <a:schemeClr val="tx1"/>
              </a:solidFill>
              <a:latin typeface="Barlow" panose="00000500000000000000" pitchFamily="2" charset="0"/>
            </a:rPr>
            <a:t> </a:t>
          </a:r>
          <a:r>
            <a:rPr lang="en-US" sz="900" b="1" dirty="0" err="1">
              <a:solidFill>
                <a:schemeClr val="tx1"/>
              </a:solidFill>
              <a:latin typeface="Barlow" panose="00000500000000000000" pitchFamily="2" charset="0"/>
            </a:rPr>
            <a:t>internaţionale</a:t>
          </a:r>
          <a:r>
            <a:rPr lang="en-US" sz="900" b="1" dirty="0">
              <a:solidFill>
                <a:schemeClr val="tx1"/>
              </a:solidFill>
              <a:latin typeface="Barlow" panose="00000500000000000000" pitchFamily="2" charset="0"/>
            </a:rPr>
            <a:t>;</a:t>
          </a:r>
        </a:p>
      </dgm:t>
    </dgm:pt>
    <dgm:pt modelId="{033E4BAA-919B-48E8-B559-78EC331A3174}" type="parTrans" cxnId="{2B439FB2-AF19-4224-8792-EB1A40CE35EF}">
      <dgm:prSet/>
      <dgm:spPr/>
      <dgm:t>
        <a:bodyPr/>
        <a:lstStyle/>
        <a:p>
          <a:endParaRPr lang="en-US"/>
        </a:p>
      </dgm:t>
    </dgm:pt>
    <dgm:pt modelId="{60967BA9-CEF4-42C9-8762-B7EEE4F1F937}" type="sibTrans" cxnId="{2B439FB2-AF19-4224-8792-EB1A40CE35EF}">
      <dgm:prSet/>
      <dgm:spPr/>
      <dgm:t>
        <a:bodyPr/>
        <a:lstStyle/>
        <a:p>
          <a:endParaRPr lang="en-US"/>
        </a:p>
      </dgm:t>
    </dgm:pt>
    <dgm:pt modelId="{4D3CDE44-C89C-451E-9A45-EADB1BCA7269}">
      <dgm:prSet custT="1"/>
      <dgm:spPr/>
      <dgm:t>
        <a:bodyPr/>
        <a:lstStyle/>
        <a:p>
          <a:pPr>
            <a:buFont typeface="Arial" panose="020B0604020202020204" pitchFamily="34" charset="0"/>
            <a:buChar char="•"/>
          </a:pPr>
          <a:r>
            <a:rPr lang="en-US" sz="900" dirty="0" err="1">
              <a:solidFill>
                <a:schemeClr val="tx1"/>
              </a:solidFill>
              <a:latin typeface="Barlow" panose="00000500000000000000" pitchFamily="2" charset="0"/>
            </a:rPr>
            <a:t>participarea</a:t>
          </a:r>
          <a:r>
            <a:rPr lang="en-US" sz="900" dirty="0">
              <a:solidFill>
                <a:schemeClr val="tx1"/>
              </a:solidFill>
              <a:latin typeface="Barlow" panose="00000500000000000000" pitchFamily="2" charset="0"/>
            </a:rPr>
            <a:t> la </a:t>
          </a:r>
          <a:r>
            <a:rPr lang="en-US" sz="900" dirty="0" err="1">
              <a:solidFill>
                <a:schemeClr val="tx1"/>
              </a:solidFill>
              <a:latin typeface="Barlow" panose="00000500000000000000" pitchFamily="2" charset="0"/>
            </a:rPr>
            <a:t>organizarea</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și</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idesfășurarea</a:t>
          </a:r>
          <a:r>
            <a:rPr lang="en-US" sz="900" dirty="0">
              <a:solidFill>
                <a:schemeClr val="tx1"/>
              </a:solidFill>
              <a:latin typeface="Barlow" panose="00000500000000000000" pitchFamily="2" charset="0"/>
            </a:rPr>
            <a:t> de </a:t>
          </a:r>
          <a:r>
            <a:rPr lang="en-US" sz="900" dirty="0" err="1">
              <a:solidFill>
                <a:schemeClr val="tx1"/>
              </a:solidFill>
              <a:latin typeface="Barlow" panose="00000500000000000000" pitchFamily="2" charset="0"/>
            </a:rPr>
            <a:t>activităţi</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extracurriculare</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academice</a:t>
          </a:r>
          <a:r>
            <a:rPr lang="en-US" sz="900" dirty="0">
              <a:solidFill>
                <a:schemeClr val="tx1"/>
              </a:solidFill>
              <a:latin typeface="Barlow" panose="00000500000000000000" pitchFamily="2" charset="0"/>
            </a:rPr>
            <a:t>;</a:t>
          </a:r>
        </a:p>
      </dgm:t>
    </dgm:pt>
    <dgm:pt modelId="{77977552-1F84-41A0-A5B6-EE98F7CCA9F6}" type="parTrans" cxnId="{E4D47095-C6A7-4BA4-ABB2-2D50DBDAB12E}">
      <dgm:prSet/>
      <dgm:spPr/>
      <dgm:t>
        <a:bodyPr/>
        <a:lstStyle/>
        <a:p>
          <a:endParaRPr lang="en-US"/>
        </a:p>
      </dgm:t>
    </dgm:pt>
    <dgm:pt modelId="{39BCE953-6AC9-4839-A6F0-3174BFB8B9F4}" type="sibTrans" cxnId="{E4D47095-C6A7-4BA4-ABB2-2D50DBDAB12E}">
      <dgm:prSet/>
      <dgm:spPr/>
      <dgm:t>
        <a:bodyPr/>
        <a:lstStyle/>
        <a:p>
          <a:endParaRPr lang="en-US"/>
        </a:p>
      </dgm:t>
    </dgm:pt>
    <dgm:pt modelId="{2D6B7B3F-B171-45EA-9078-1052FBDFF15A}">
      <dgm:prSet custT="1"/>
      <dgm:spPr/>
      <dgm:t>
        <a:bodyPr/>
        <a:lstStyle/>
        <a:p>
          <a:pPr>
            <a:buFont typeface="Arial" panose="020B0604020202020204" pitchFamily="34" charset="0"/>
            <a:buChar char="•"/>
          </a:pPr>
          <a:r>
            <a:rPr lang="en-US" sz="900" dirty="0" err="1">
              <a:solidFill>
                <a:schemeClr val="tx1"/>
              </a:solidFill>
              <a:latin typeface="Barlow" panose="00000500000000000000" pitchFamily="2" charset="0"/>
            </a:rPr>
            <a:t>dezvoltarea</a:t>
          </a:r>
          <a:r>
            <a:rPr lang="en-US" sz="900" dirty="0">
              <a:solidFill>
                <a:schemeClr val="tx1"/>
              </a:solidFill>
              <a:latin typeface="Barlow" panose="00000500000000000000" pitchFamily="2" charset="0"/>
            </a:rPr>
            <a:t> de </a:t>
          </a:r>
          <a:r>
            <a:rPr lang="en-US" sz="900" dirty="0" err="1">
              <a:solidFill>
                <a:schemeClr val="tx1"/>
              </a:solidFill>
              <a:latin typeface="Barlow" panose="00000500000000000000" pitchFamily="2" charset="0"/>
            </a:rPr>
            <a:t>studii</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și</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cercetări</a:t>
          </a:r>
          <a:r>
            <a:rPr lang="en-US" sz="900" dirty="0">
              <a:solidFill>
                <a:schemeClr val="tx1"/>
              </a:solidFill>
              <a:latin typeface="Barlow" panose="00000500000000000000" pitchFamily="2" charset="0"/>
            </a:rPr>
            <a:t> cu </a:t>
          </a:r>
          <a:r>
            <a:rPr lang="en-US" sz="900" dirty="0" err="1">
              <a:solidFill>
                <a:schemeClr val="tx1"/>
              </a:solidFill>
              <a:latin typeface="Barlow" panose="00000500000000000000" pitchFamily="2" charset="0"/>
            </a:rPr>
            <a:t>caracter</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interdisciplinar</a:t>
          </a:r>
          <a:r>
            <a:rPr lang="en-US" sz="900" dirty="0">
              <a:solidFill>
                <a:schemeClr val="tx1"/>
              </a:solidFill>
              <a:latin typeface="Barlow" panose="00000500000000000000" pitchFamily="2" charset="0"/>
            </a:rPr>
            <a:t>;</a:t>
          </a:r>
        </a:p>
      </dgm:t>
    </dgm:pt>
    <dgm:pt modelId="{6128066F-3B64-4FBF-8F27-AD9F99A990C3}" type="parTrans" cxnId="{3006704E-BD83-4550-9BD4-0296679B65D2}">
      <dgm:prSet/>
      <dgm:spPr/>
      <dgm:t>
        <a:bodyPr/>
        <a:lstStyle/>
        <a:p>
          <a:endParaRPr lang="en-US"/>
        </a:p>
      </dgm:t>
    </dgm:pt>
    <dgm:pt modelId="{2692B01B-AD9A-47EA-80D0-F9F90E871685}" type="sibTrans" cxnId="{3006704E-BD83-4550-9BD4-0296679B65D2}">
      <dgm:prSet/>
      <dgm:spPr/>
      <dgm:t>
        <a:bodyPr/>
        <a:lstStyle/>
        <a:p>
          <a:endParaRPr lang="en-US"/>
        </a:p>
      </dgm:t>
    </dgm:pt>
    <dgm:pt modelId="{6CAB695E-01A5-41FB-9096-DEE5ADD9981D}">
      <dgm:prSet custT="1"/>
      <dgm:spPr/>
      <dgm:t>
        <a:bodyPr/>
        <a:lstStyle/>
        <a:p>
          <a:pPr>
            <a:buFont typeface="Arial" panose="020B0604020202020204" pitchFamily="34" charset="0"/>
            <a:buChar char="•"/>
          </a:pPr>
          <a:r>
            <a:rPr lang="en-US" sz="900" b="1" dirty="0" err="1">
              <a:solidFill>
                <a:schemeClr val="tx1"/>
              </a:solidFill>
              <a:latin typeface="Barlow" panose="00000500000000000000" pitchFamily="2" charset="0"/>
            </a:rPr>
            <a:t>participare</a:t>
          </a:r>
          <a:r>
            <a:rPr lang="en-US" sz="900" b="1" dirty="0">
              <a:solidFill>
                <a:schemeClr val="tx1"/>
              </a:solidFill>
              <a:latin typeface="Barlow" panose="00000500000000000000" pitchFamily="2" charset="0"/>
            </a:rPr>
            <a:t> </a:t>
          </a:r>
          <a:r>
            <a:rPr lang="en-US" sz="900" b="1" dirty="0" err="1">
              <a:solidFill>
                <a:schemeClr val="tx1"/>
              </a:solidFill>
              <a:latin typeface="Barlow" panose="00000500000000000000" pitchFamily="2" charset="0"/>
            </a:rPr>
            <a:t>și</a:t>
          </a:r>
          <a:r>
            <a:rPr lang="en-US" sz="900" b="1" dirty="0">
              <a:solidFill>
                <a:schemeClr val="tx1"/>
              </a:solidFill>
              <a:latin typeface="Barlow" panose="00000500000000000000" pitchFamily="2" charset="0"/>
            </a:rPr>
            <a:t> </a:t>
          </a:r>
          <a:r>
            <a:rPr lang="en-US" sz="900" b="1" dirty="0" err="1">
              <a:solidFill>
                <a:schemeClr val="tx1"/>
              </a:solidFill>
              <a:latin typeface="Barlow" panose="00000500000000000000" pitchFamily="2" charset="0"/>
            </a:rPr>
            <a:t>implicare</a:t>
          </a:r>
          <a:r>
            <a:rPr lang="en-US" sz="900" b="1" dirty="0">
              <a:solidFill>
                <a:schemeClr val="tx1"/>
              </a:solidFill>
              <a:latin typeface="Barlow" panose="00000500000000000000" pitchFamily="2" charset="0"/>
            </a:rPr>
            <a:t> </a:t>
          </a:r>
          <a:r>
            <a:rPr lang="en-US" sz="900" b="1" dirty="0" err="1">
              <a:solidFill>
                <a:schemeClr val="tx1"/>
              </a:solidFill>
              <a:latin typeface="Barlow" panose="00000500000000000000" pitchFamily="2" charset="0"/>
            </a:rPr>
            <a:t>în</a:t>
          </a:r>
          <a:r>
            <a:rPr lang="en-US" sz="900" b="1" dirty="0">
              <a:solidFill>
                <a:schemeClr val="tx1"/>
              </a:solidFill>
              <a:latin typeface="Barlow" panose="00000500000000000000" pitchFamily="2" charset="0"/>
            </a:rPr>
            <a:t> </a:t>
          </a:r>
          <a:r>
            <a:rPr lang="en-US" sz="900" b="1" dirty="0" err="1">
              <a:solidFill>
                <a:schemeClr val="tx1"/>
              </a:solidFill>
              <a:latin typeface="Barlow" panose="00000500000000000000" pitchFamily="2" charset="0"/>
            </a:rPr>
            <a:t>comitete</a:t>
          </a:r>
          <a:r>
            <a:rPr lang="en-US" sz="900" b="1" dirty="0">
              <a:solidFill>
                <a:schemeClr val="tx1"/>
              </a:solidFill>
              <a:latin typeface="Barlow" panose="00000500000000000000" pitchFamily="2" charset="0"/>
            </a:rPr>
            <a:t> </a:t>
          </a:r>
          <a:r>
            <a:rPr lang="en-US" sz="900" b="1" dirty="0" err="1">
              <a:solidFill>
                <a:schemeClr val="tx1"/>
              </a:solidFill>
              <a:latin typeface="Barlow" panose="00000500000000000000" pitchFamily="2" charset="0"/>
            </a:rPr>
            <a:t>organizatorice</a:t>
          </a:r>
          <a:r>
            <a:rPr lang="en-US" sz="900" b="1" dirty="0">
              <a:solidFill>
                <a:schemeClr val="tx1"/>
              </a:solidFill>
              <a:latin typeface="Barlow" panose="00000500000000000000" pitchFamily="2" charset="0"/>
            </a:rPr>
            <a:t> </a:t>
          </a:r>
          <a:r>
            <a:rPr lang="en-US" sz="900" b="1" dirty="0" err="1">
              <a:solidFill>
                <a:schemeClr val="tx1"/>
              </a:solidFill>
              <a:latin typeface="Barlow" panose="00000500000000000000" pitchFamily="2" charset="0"/>
            </a:rPr>
            <a:t>și</a:t>
          </a:r>
          <a:r>
            <a:rPr lang="en-US" sz="900" b="1" dirty="0">
              <a:solidFill>
                <a:schemeClr val="tx1"/>
              </a:solidFill>
              <a:latin typeface="Barlow" panose="00000500000000000000" pitchFamily="2" charset="0"/>
            </a:rPr>
            <a:t> </a:t>
          </a:r>
          <a:r>
            <a:rPr lang="en-US" sz="900" b="1" dirty="0" err="1">
              <a:solidFill>
                <a:schemeClr val="tx1"/>
              </a:solidFill>
              <a:latin typeface="Barlow" panose="00000500000000000000" pitchFamily="2" charset="0"/>
            </a:rPr>
            <a:t>științifice</a:t>
          </a:r>
          <a:r>
            <a:rPr lang="en-US" sz="900" b="1" dirty="0">
              <a:solidFill>
                <a:schemeClr val="tx1"/>
              </a:solidFill>
              <a:latin typeface="Barlow" panose="00000500000000000000" pitchFamily="2" charset="0"/>
            </a:rPr>
            <a:t> </a:t>
          </a:r>
          <a:r>
            <a:rPr lang="en-US" sz="900" b="1" dirty="0" err="1">
              <a:solidFill>
                <a:schemeClr val="tx1"/>
              </a:solidFill>
              <a:latin typeface="Barlow" panose="00000500000000000000" pitchFamily="2" charset="0"/>
            </a:rPr>
            <a:t>în</a:t>
          </a:r>
          <a:r>
            <a:rPr lang="en-US" sz="900" b="1" dirty="0">
              <a:solidFill>
                <a:schemeClr val="tx1"/>
              </a:solidFill>
              <a:latin typeface="Barlow" panose="00000500000000000000" pitchFamily="2" charset="0"/>
            </a:rPr>
            <a:t> </a:t>
          </a:r>
          <a:r>
            <a:rPr lang="en-US" sz="900" b="1" dirty="0" err="1">
              <a:solidFill>
                <a:schemeClr val="tx1"/>
              </a:solidFill>
              <a:latin typeface="Barlow" panose="00000500000000000000" pitchFamily="2" charset="0"/>
            </a:rPr>
            <a:t>cadrul</a:t>
          </a:r>
          <a:r>
            <a:rPr lang="en-US" sz="900" b="1" dirty="0">
              <a:solidFill>
                <a:schemeClr val="tx1"/>
              </a:solidFill>
              <a:latin typeface="Barlow" panose="00000500000000000000" pitchFamily="2" charset="0"/>
            </a:rPr>
            <a:t> </a:t>
          </a:r>
          <a:r>
            <a:rPr lang="en-US" sz="900" b="1" dirty="0" err="1">
              <a:solidFill>
                <a:schemeClr val="tx1"/>
              </a:solidFill>
              <a:latin typeface="Barlow" panose="00000500000000000000" pitchFamily="2" charset="0"/>
            </a:rPr>
            <a:t>manifestărilor</a:t>
          </a:r>
          <a:r>
            <a:rPr lang="en-US" sz="900" b="1" dirty="0">
              <a:solidFill>
                <a:schemeClr val="tx1"/>
              </a:solidFill>
              <a:latin typeface="Barlow" panose="00000500000000000000" pitchFamily="2" charset="0"/>
            </a:rPr>
            <a:t> </a:t>
          </a:r>
          <a:r>
            <a:rPr lang="en-US" sz="900" b="1" dirty="0" err="1">
              <a:solidFill>
                <a:schemeClr val="tx1"/>
              </a:solidFill>
              <a:latin typeface="Barlow" panose="00000500000000000000" pitchFamily="2" charset="0"/>
            </a:rPr>
            <a:t>științifice</a:t>
          </a:r>
          <a:r>
            <a:rPr lang="en-US" sz="900" b="1" dirty="0">
              <a:solidFill>
                <a:schemeClr val="tx1"/>
              </a:solidFill>
              <a:latin typeface="Barlow" panose="00000500000000000000" pitchFamily="2" charset="0"/>
            </a:rPr>
            <a:t> </a:t>
          </a:r>
          <a:r>
            <a:rPr lang="en-US" sz="900" b="1" dirty="0" err="1">
              <a:solidFill>
                <a:schemeClr val="tx1"/>
              </a:solidFill>
              <a:latin typeface="Barlow" panose="00000500000000000000" pitchFamily="2" charset="0"/>
            </a:rPr>
            <a:t>naționale</a:t>
          </a:r>
          <a:r>
            <a:rPr lang="en-US" sz="900" b="1" dirty="0">
              <a:solidFill>
                <a:schemeClr val="tx1"/>
              </a:solidFill>
              <a:latin typeface="Barlow" panose="00000500000000000000" pitchFamily="2" charset="0"/>
            </a:rPr>
            <a:t> </a:t>
          </a:r>
          <a:r>
            <a:rPr lang="en-US" sz="900" b="1" dirty="0" err="1">
              <a:solidFill>
                <a:schemeClr val="tx1"/>
              </a:solidFill>
              <a:latin typeface="Barlow" panose="00000500000000000000" pitchFamily="2" charset="0"/>
            </a:rPr>
            <a:t>și</a:t>
          </a:r>
          <a:r>
            <a:rPr lang="en-US" sz="900" b="1" dirty="0">
              <a:solidFill>
                <a:schemeClr val="tx1"/>
              </a:solidFill>
              <a:latin typeface="Barlow" panose="00000500000000000000" pitchFamily="2" charset="0"/>
            </a:rPr>
            <a:t> </a:t>
          </a:r>
          <a:r>
            <a:rPr lang="en-US" sz="900" b="1" dirty="0" err="1">
              <a:solidFill>
                <a:schemeClr val="tx1"/>
              </a:solidFill>
              <a:latin typeface="Barlow" panose="00000500000000000000" pitchFamily="2" charset="0"/>
            </a:rPr>
            <a:t>internaționale</a:t>
          </a:r>
          <a:r>
            <a:rPr lang="en-US" sz="900" b="1" dirty="0">
              <a:solidFill>
                <a:schemeClr val="tx1"/>
              </a:solidFill>
              <a:latin typeface="Barlow" panose="00000500000000000000" pitchFamily="2" charset="0"/>
            </a:rPr>
            <a:t>,</a:t>
          </a:r>
        </a:p>
      </dgm:t>
    </dgm:pt>
    <dgm:pt modelId="{867EDB54-644A-437D-B59B-FE45CF4991C4}" type="parTrans" cxnId="{0C486215-B845-4219-B411-4EA8A9D7A68D}">
      <dgm:prSet/>
      <dgm:spPr/>
      <dgm:t>
        <a:bodyPr/>
        <a:lstStyle/>
        <a:p>
          <a:endParaRPr lang="en-US"/>
        </a:p>
      </dgm:t>
    </dgm:pt>
    <dgm:pt modelId="{67693F4B-2D54-464C-8469-03254CA282E1}" type="sibTrans" cxnId="{0C486215-B845-4219-B411-4EA8A9D7A68D}">
      <dgm:prSet/>
      <dgm:spPr/>
      <dgm:t>
        <a:bodyPr/>
        <a:lstStyle/>
        <a:p>
          <a:endParaRPr lang="en-US"/>
        </a:p>
      </dgm:t>
    </dgm:pt>
    <dgm:pt modelId="{DDC2F244-46E0-46F9-9356-DC7000B46FD8}">
      <dgm:prSet custT="1"/>
      <dgm:spPr/>
      <dgm:t>
        <a:bodyPr/>
        <a:lstStyle/>
        <a:p>
          <a:pPr>
            <a:buFont typeface="Arial" panose="020B0604020202020204" pitchFamily="34" charset="0"/>
            <a:buChar char="•"/>
          </a:pPr>
          <a:r>
            <a:rPr lang="en-US" sz="900" dirty="0" err="1">
              <a:solidFill>
                <a:schemeClr val="tx1"/>
              </a:solidFill>
              <a:latin typeface="Barlow" panose="00000500000000000000" pitchFamily="2" charset="0"/>
            </a:rPr>
            <a:t>extinderea</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experiențelor</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prin</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desfășurarea</a:t>
          </a:r>
          <a:r>
            <a:rPr lang="en-US" sz="900" dirty="0">
              <a:solidFill>
                <a:schemeClr val="tx1"/>
              </a:solidFill>
              <a:latin typeface="Barlow" panose="00000500000000000000" pitchFamily="2" charset="0"/>
            </a:rPr>
            <a:t> de </a:t>
          </a:r>
          <a:r>
            <a:rPr lang="en-US" sz="900" dirty="0" err="1">
              <a:solidFill>
                <a:schemeClr val="tx1"/>
              </a:solidFill>
              <a:latin typeface="Barlow" panose="00000500000000000000" pitchFamily="2" charset="0"/>
            </a:rPr>
            <a:t>mobilități</a:t>
          </a:r>
          <a:r>
            <a:rPr lang="en-US" sz="900" dirty="0">
              <a:solidFill>
                <a:schemeClr val="tx1"/>
              </a:solidFill>
              <a:latin typeface="Barlow" panose="00000500000000000000" pitchFamily="2" charset="0"/>
            </a:rPr>
            <a:t> de </a:t>
          </a:r>
          <a:r>
            <a:rPr lang="en-US" sz="900" dirty="0" err="1">
              <a:solidFill>
                <a:schemeClr val="tx1"/>
              </a:solidFill>
              <a:latin typeface="Barlow" panose="00000500000000000000" pitchFamily="2" charset="0"/>
            </a:rPr>
            <a:t>formare</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și</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predare</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în</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universități</a:t>
          </a:r>
          <a:r>
            <a:rPr lang="en-US" sz="900" dirty="0">
              <a:solidFill>
                <a:schemeClr val="tx1"/>
              </a:solidFill>
              <a:latin typeface="Barlow" panose="00000500000000000000" pitchFamily="2" charset="0"/>
            </a:rPr>
            <a:t> din </a:t>
          </a:r>
          <a:r>
            <a:rPr lang="en-US" sz="900" dirty="0" err="1">
              <a:solidFill>
                <a:schemeClr val="tx1"/>
              </a:solidFill>
              <a:latin typeface="Barlow" panose="00000500000000000000" pitchFamily="2" charset="0"/>
            </a:rPr>
            <a:t>străinate</a:t>
          </a:r>
          <a:r>
            <a:rPr lang="en-US" sz="900" dirty="0">
              <a:solidFill>
                <a:schemeClr val="tx1"/>
              </a:solidFill>
              <a:latin typeface="Barlow" panose="00000500000000000000" pitchFamily="2" charset="0"/>
            </a:rPr>
            <a:t>.</a:t>
          </a:r>
        </a:p>
      </dgm:t>
    </dgm:pt>
    <dgm:pt modelId="{59D9959E-5B32-4AB7-AF35-B7CF95560654}" type="parTrans" cxnId="{BBC60A50-12E8-4B69-8832-77D4E6D4B4A1}">
      <dgm:prSet/>
      <dgm:spPr/>
      <dgm:t>
        <a:bodyPr/>
        <a:lstStyle/>
        <a:p>
          <a:endParaRPr lang="en-US"/>
        </a:p>
      </dgm:t>
    </dgm:pt>
    <dgm:pt modelId="{AA962A20-CB07-4AE2-AD39-954874C9F26D}" type="sibTrans" cxnId="{BBC60A50-12E8-4B69-8832-77D4E6D4B4A1}">
      <dgm:prSet/>
      <dgm:spPr/>
      <dgm:t>
        <a:bodyPr/>
        <a:lstStyle/>
        <a:p>
          <a:endParaRPr lang="en-US"/>
        </a:p>
      </dgm:t>
    </dgm:pt>
    <dgm:pt modelId="{9224952D-1CD8-4F16-B237-250D19AEAAC7}">
      <dgm:prSet custT="1"/>
      <dgm:spPr/>
      <dgm:t>
        <a:bodyPr/>
        <a:lstStyle/>
        <a:p>
          <a:r>
            <a:rPr lang="en-US" sz="900" dirty="0" err="1">
              <a:solidFill>
                <a:schemeClr val="tx1"/>
              </a:solidFill>
              <a:latin typeface="Barlow" panose="00000500000000000000" pitchFamily="2" charset="0"/>
            </a:rPr>
            <a:t>acces</a:t>
          </a:r>
          <a:r>
            <a:rPr lang="en-US" sz="900" dirty="0">
              <a:solidFill>
                <a:schemeClr val="tx1"/>
              </a:solidFill>
              <a:latin typeface="Barlow" panose="00000500000000000000" pitchFamily="2" charset="0"/>
            </a:rPr>
            <a:t> la </a:t>
          </a:r>
          <a:r>
            <a:rPr lang="en-US" sz="900" dirty="0" err="1">
              <a:solidFill>
                <a:schemeClr val="tx1"/>
              </a:solidFill>
              <a:latin typeface="Barlow" panose="00000500000000000000" pitchFamily="2" charset="0"/>
            </a:rPr>
            <a:t>granturi</a:t>
          </a:r>
          <a:r>
            <a:rPr lang="en-US" sz="900" dirty="0">
              <a:solidFill>
                <a:schemeClr val="tx1"/>
              </a:solidFill>
              <a:latin typeface="Barlow" panose="00000500000000000000" pitchFamily="2" charset="0"/>
            </a:rPr>
            <a:t> de </a:t>
          </a:r>
          <a:r>
            <a:rPr lang="en-US" sz="900" dirty="0" err="1">
              <a:solidFill>
                <a:schemeClr val="tx1"/>
              </a:solidFill>
              <a:latin typeface="Barlow" panose="00000500000000000000" pitchFamily="2" charset="0"/>
            </a:rPr>
            <a:t>cercetare</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în</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domeniile</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conexe</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sau</a:t>
          </a:r>
          <a:r>
            <a:rPr lang="en-US" sz="900" dirty="0">
              <a:solidFill>
                <a:schemeClr val="tx1"/>
              </a:solidFill>
              <a:latin typeface="Barlow" panose="00000500000000000000" pitchFamily="2" charset="0"/>
            </a:rPr>
            <a:t> de </a:t>
          </a:r>
          <a:r>
            <a:rPr lang="en-US" sz="900" dirty="0" err="1">
              <a:solidFill>
                <a:schemeClr val="tx1"/>
              </a:solidFill>
              <a:latin typeface="Barlow" panose="00000500000000000000" pitchFamily="2" charset="0"/>
            </a:rPr>
            <a:t>graniță</a:t>
          </a:r>
          <a:r>
            <a:rPr lang="en-US" sz="900" dirty="0">
              <a:solidFill>
                <a:schemeClr val="tx1"/>
              </a:solidFill>
              <a:latin typeface="Barlow" panose="00000500000000000000" pitchFamily="2" charset="0"/>
            </a:rPr>
            <a:t> cu </a:t>
          </a:r>
          <a:r>
            <a:rPr lang="en-US" sz="900" dirty="0" err="1">
              <a:solidFill>
                <a:schemeClr val="tx1"/>
              </a:solidFill>
              <a:latin typeface="Barlow" panose="00000500000000000000" pitchFamily="2" charset="0"/>
            </a:rPr>
            <a:t>știința</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sportului</a:t>
          </a:r>
          <a:r>
            <a:rPr lang="en-US" sz="900" dirty="0">
              <a:solidFill>
                <a:schemeClr val="tx1"/>
              </a:solidFill>
              <a:latin typeface="Barlow" panose="00000500000000000000" pitchFamily="2" charset="0"/>
            </a:rPr>
            <a:t>;</a:t>
          </a:r>
        </a:p>
      </dgm:t>
    </dgm:pt>
    <dgm:pt modelId="{37FE9FD7-1320-4020-815E-9300A53ACD7A}" type="parTrans" cxnId="{CABBA2EE-6CD2-4779-8C1F-2F2C9238E50F}">
      <dgm:prSet/>
      <dgm:spPr/>
      <dgm:t>
        <a:bodyPr/>
        <a:lstStyle/>
        <a:p>
          <a:endParaRPr lang="en-US"/>
        </a:p>
      </dgm:t>
    </dgm:pt>
    <dgm:pt modelId="{5AA2711E-3DF8-4FB3-9EC3-1F2C57FCF9D1}" type="sibTrans" cxnId="{CABBA2EE-6CD2-4779-8C1F-2F2C9238E50F}">
      <dgm:prSet/>
      <dgm:spPr/>
      <dgm:t>
        <a:bodyPr/>
        <a:lstStyle/>
        <a:p>
          <a:endParaRPr lang="en-US"/>
        </a:p>
      </dgm:t>
    </dgm:pt>
    <dgm:pt modelId="{EEA4080F-B816-46B8-8BDB-C1A49A01E8F9}">
      <dgm:prSet custT="1"/>
      <dgm:spPr/>
      <dgm:t>
        <a:bodyPr/>
        <a:lstStyle/>
        <a:p>
          <a:r>
            <a:rPr lang="en-US" sz="900" dirty="0" err="1">
              <a:solidFill>
                <a:schemeClr val="tx1"/>
              </a:solidFill>
              <a:latin typeface="Barlow" panose="00000500000000000000" pitchFamily="2" charset="0"/>
            </a:rPr>
            <a:t>programe</a:t>
          </a:r>
          <a:r>
            <a:rPr lang="en-US" sz="900" dirty="0">
              <a:solidFill>
                <a:schemeClr val="tx1"/>
              </a:solidFill>
              <a:latin typeface="Barlow" panose="00000500000000000000" pitchFamily="2" charset="0"/>
            </a:rPr>
            <a:t> de </a:t>
          </a:r>
          <a:r>
            <a:rPr lang="en-US" sz="900" dirty="0" err="1">
              <a:solidFill>
                <a:schemeClr val="tx1"/>
              </a:solidFill>
              <a:latin typeface="Barlow" panose="00000500000000000000" pitchFamily="2" charset="0"/>
            </a:rPr>
            <a:t>mobilitate</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profesională</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internaționale</a:t>
          </a:r>
          <a:r>
            <a:rPr lang="en-US" sz="900" dirty="0">
              <a:solidFill>
                <a:schemeClr val="tx1"/>
              </a:solidFill>
              <a:latin typeface="Barlow" panose="00000500000000000000" pitchFamily="2" charset="0"/>
            </a:rPr>
            <a:t> pe </a:t>
          </a:r>
          <a:r>
            <a:rPr lang="en-US" sz="900" dirty="0" err="1">
              <a:solidFill>
                <a:schemeClr val="tx1"/>
              </a:solidFill>
              <a:latin typeface="Barlow" panose="00000500000000000000" pitchFamily="2" charset="0"/>
            </a:rPr>
            <a:t>domeniul</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educație</a:t>
          </a:r>
          <a:r>
            <a:rPr lang="en-US" sz="900" dirty="0">
              <a:solidFill>
                <a:schemeClr val="tx1"/>
              </a:solidFill>
              <a:latin typeface="Barlow" panose="00000500000000000000" pitchFamily="2" charset="0"/>
            </a:rPr>
            <a:t>, sport, </a:t>
          </a:r>
          <a:r>
            <a:rPr lang="en-US" sz="900" dirty="0" err="1">
              <a:solidFill>
                <a:schemeClr val="tx1"/>
              </a:solidFill>
              <a:latin typeface="Barlow" panose="00000500000000000000" pitchFamily="2" charset="0"/>
            </a:rPr>
            <a:t>recuperare</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medicală</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după</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efort</a:t>
          </a:r>
          <a:r>
            <a:rPr lang="en-US" sz="900" dirty="0">
              <a:solidFill>
                <a:schemeClr val="tx1"/>
              </a:solidFill>
              <a:latin typeface="Barlow" panose="00000500000000000000" pitchFamily="2" charset="0"/>
            </a:rPr>
            <a:t>;</a:t>
          </a:r>
        </a:p>
      </dgm:t>
    </dgm:pt>
    <dgm:pt modelId="{C77D001B-2124-4F6B-82E1-E571037DC59C}" type="parTrans" cxnId="{F766E16A-CEE9-4F5A-872D-7A58AAA0529D}">
      <dgm:prSet/>
      <dgm:spPr/>
      <dgm:t>
        <a:bodyPr/>
        <a:lstStyle/>
        <a:p>
          <a:endParaRPr lang="en-US"/>
        </a:p>
      </dgm:t>
    </dgm:pt>
    <dgm:pt modelId="{358B37F8-D920-4672-A1D2-EBC1F2D27ACC}" type="sibTrans" cxnId="{F766E16A-CEE9-4F5A-872D-7A58AAA0529D}">
      <dgm:prSet/>
      <dgm:spPr/>
      <dgm:t>
        <a:bodyPr/>
        <a:lstStyle/>
        <a:p>
          <a:endParaRPr lang="en-US"/>
        </a:p>
      </dgm:t>
    </dgm:pt>
    <dgm:pt modelId="{C6D876CE-A999-48DC-BD2B-B1B6386EC2AC}">
      <dgm:prSet custT="1"/>
      <dgm:spPr/>
      <dgm:t>
        <a:bodyPr/>
        <a:lstStyle/>
        <a:p>
          <a:r>
            <a:rPr lang="en-US" sz="900" b="1" dirty="0" err="1">
              <a:solidFill>
                <a:schemeClr val="tx1"/>
              </a:solidFill>
              <a:latin typeface="Barlow" panose="00000500000000000000" pitchFamily="2" charset="0"/>
            </a:rPr>
            <a:t>stagii</a:t>
          </a:r>
          <a:r>
            <a:rPr lang="en-US" sz="900" b="1" dirty="0">
              <a:solidFill>
                <a:schemeClr val="tx1"/>
              </a:solidFill>
              <a:latin typeface="Barlow" panose="00000500000000000000" pitchFamily="2" charset="0"/>
            </a:rPr>
            <a:t> de </a:t>
          </a:r>
          <a:r>
            <a:rPr lang="en-US" sz="900" b="1" dirty="0" err="1">
              <a:solidFill>
                <a:schemeClr val="tx1"/>
              </a:solidFill>
              <a:latin typeface="Barlow" panose="00000500000000000000" pitchFamily="2" charset="0"/>
            </a:rPr>
            <a:t>perfecționare</a:t>
          </a:r>
          <a:r>
            <a:rPr lang="en-US" sz="900" b="1" dirty="0">
              <a:solidFill>
                <a:schemeClr val="tx1"/>
              </a:solidFill>
              <a:latin typeface="Barlow" panose="00000500000000000000" pitchFamily="2" charset="0"/>
            </a:rPr>
            <a:t> </a:t>
          </a:r>
          <a:r>
            <a:rPr lang="en-US" sz="900" b="1" dirty="0" err="1">
              <a:solidFill>
                <a:schemeClr val="tx1"/>
              </a:solidFill>
              <a:latin typeface="Barlow" panose="00000500000000000000" pitchFamily="2" charset="0"/>
            </a:rPr>
            <a:t>în</a:t>
          </a:r>
          <a:r>
            <a:rPr lang="en-US" sz="900" b="1" dirty="0">
              <a:solidFill>
                <a:schemeClr val="tx1"/>
              </a:solidFill>
              <a:latin typeface="Barlow" panose="00000500000000000000" pitchFamily="2" charset="0"/>
            </a:rPr>
            <a:t> </a:t>
          </a:r>
          <a:r>
            <a:rPr lang="en-US" sz="900" b="1" dirty="0" err="1">
              <a:solidFill>
                <a:schemeClr val="tx1"/>
              </a:solidFill>
              <a:latin typeface="Barlow" panose="00000500000000000000" pitchFamily="2" charset="0"/>
            </a:rPr>
            <a:t>instituții</a:t>
          </a:r>
          <a:r>
            <a:rPr lang="en-US" sz="900" b="1" dirty="0">
              <a:solidFill>
                <a:schemeClr val="tx1"/>
              </a:solidFill>
              <a:latin typeface="Barlow" panose="00000500000000000000" pitchFamily="2" charset="0"/>
            </a:rPr>
            <a:t> </a:t>
          </a:r>
          <a:r>
            <a:rPr lang="en-US" sz="900" b="1" dirty="0" err="1">
              <a:solidFill>
                <a:schemeClr val="tx1"/>
              </a:solidFill>
              <a:latin typeface="Barlow" panose="00000500000000000000" pitchFamily="2" charset="0"/>
            </a:rPr>
            <a:t>și</a:t>
          </a:r>
          <a:r>
            <a:rPr lang="en-US" sz="900" b="1" dirty="0">
              <a:solidFill>
                <a:schemeClr val="tx1"/>
              </a:solidFill>
              <a:latin typeface="Barlow" panose="00000500000000000000" pitchFamily="2" charset="0"/>
            </a:rPr>
            <a:t> </a:t>
          </a:r>
          <a:r>
            <a:rPr lang="en-US" sz="900" b="1" dirty="0" err="1">
              <a:solidFill>
                <a:schemeClr val="tx1"/>
              </a:solidFill>
              <a:latin typeface="Barlow" panose="00000500000000000000" pitchFamily="2" charset="0"/>
            </a:rPr>
            <a:t>universități</a:t>
          </a:r>
          <a:r>
            <a:rPr lang="en-US" sz="900" b="1" dirty="0">
              <a:solidFill>
                <a:schemeClr val="tx1"/>
              </a:solidFill>
              <a:latin typeface="Barlow" panose="00000500000000000000" pitchFamily="2" charset="0"/>
            </a:rPr>
            <a:t> din </a:t>
          </a:r>
          <a:r>
            <a:rPr lang="en-US" sz="900" b="1" dirty="0" err="1">
              <a:solidFill>
                <a:schemeClr val="tx1"/>
              </a:solidFill>
              <a:latin typeface="Barlow" panose="00000500000000000000" pitchFamily="2" charset="0"/>
            </a:rPr>
            <a:t>străinătate</a:t>
          </a:r>
          <a:r>
            <a:rPr lang="en-US" sz="900" dirty="0">
              <a:solidFill>
                <a:schemeClr val="tx1"/>
              </a:solidFill>
              <a:latin typeface="Barlow" panose="00000500000000000000" pitchFamily="2" charset="0"/>
            </a:rPr>
            <a:t>;</a:t>
          </a:r>
        </a:p>
      </dgm:t>
    </dgm:pt>
    <dgm:pt modelId="{23FDA899-BB72-47A1-9280-189B1811477D}" type="parTrans" cxnId="{F36446C1-BFDF-444D-BB21-F0F3A53D6175}">
      <dgm:prSet/>
      <dgm:spPr/>
      <dgm:t>
        <a:bodyPr/>
        <a:lstStyle/>
        <a:p>
          <a:endParaRPr lang="en-US"/>
        </a:p>
      </dgm:t>
    </dgm:pt>
    <dgm:pt modelId="{71202252-1191-4CD3-9140-8627E0B9438F}" type="sibTrans" cxnId="{F36446C1-BFDF-444D-BB21-F0F3A53D6175}">
      <dgm:prSet/>
      <dgm:spPr/>
      <dgm:t>
        <a:bodyPr/>
        <a:lstStyle/>
        <a:p>
          <a:endParaRPr lang="en-US"/>
        </a:p>
      </dgm:t>
    </dgm:pt>
    <dgm:pt modelId="{CC6442F5-03DC-4CBA-BD08-798595C10F2D}">
      <dgm:prSet custT="1"/>
      <dgm:spPr/>
      <dgm:t>
        <a:bodyPr/>
        <a:lstStyle/>
        <a:p>
          <a:r>
            <a:rPr lang="en-US" sz="900" dirty="0" err="1">
              <a:solidFill>
                <a:schemeClr val="tx1"/>
              </a:solidFill>
              <a:latin typeface="Barlow" panose="00000500000000000000" pitchFamily="2" charset="0"/>
            </a:rPr>
            <a:t>participare</a:t>
          </a:r>
          <a:r>
            <a:rPr lang="en-US" sz="900" dirty="0">
              <a:solidFill>
                <a:schemeClr val="tx1"/>
              </a:solidFill>
              <a:latin typeface="Barlow" panose="00000500000000000000" pitchFamily="2" charset="0"/>
            </a:rPr>
            <a:t> la workshop-</a:t>
          </a:r>
          <a:r>
            <a:rPr lang="en-US" sz="900" dirty="0" err="1">
              <a:solidFill>
                <a:schemeClr val="tx1"/>
              </a:solidFill>
              <a:latin typeface="Barlow" panose="00000500000000000000" pitchFamily="2" charset="0"/>
            </a:rPr>
            <a:t>uri</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academii</a:t>
          </a:r>
          <a:r>
            <a:rPr lang="en-US" sz="900" dirty="0">
              <a:solidFill>
                <a:schemeClr val="tx1"/>
              </a:solidFill>
              <a:latin typeface="Barlow" panose="00000500000000000000" pitchFamily="2" charset="0"/>
            </a:rPr>
            <a:t> de </a:t>
          </a:r>
          <a:r>
            <a:rPr lang="en-US" sz="900" dirty="0" err="1">
              <a:solidFill>
                <a:schemeClr val="tx1"/>
              </a:solidFill>
              <a:latin typeface="Barlow" panose="00000500000000000000" pitchFamily="2" charset="0"/>
            </a:rPr>
            <a:t>vară</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şi</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sesiuni</a:t>
          </a:r>
          <a:r>
            <a:rPr lang="en-US" sz="900" dirty="0">
              <a:solidFill>
                <a:schemeClr val="tx1"/>
              </a:solidFill>
              <a:latin typeface="Barlow" panose="00000500000000000000" pitchFamily="2" charset="0"/>
            </a:rPr>
            <a:t> de training </a:t>
          </a:r>
          <a:r>
            <a:rPr lang="en-US" sz="900" dirty="0" err="1">
              <a:solidFill>
                <a:schemeClr val="tx1"/>
              </a:solidFill>
              <a:latin typeface="Barlow" panose="00000500000000000000" pitchFamily="2" charset="0"/>
            </a:rPr>
            <a:t>naționale</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și</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internaționale</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pentru</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învăţământul</a:t>
          </a:r>
          <a:r>
            <a:rPr lang="en-US" sz="900" dirty="0">
              <a:solidFill>
                <a:schemeClr val="tx1"/>
              </a:solidFill>
              <a:latin typeface="Barlow" panose="00000500000000000000" pitchFamily="2" charset="0"/>
            </a:rPr>
            <a:t> superior;</a:t>
          </a:r>
        </a:p>
      </dgm:t>
    </dgm:pt>
    <dgm:pt modelId="{13635B48-8BF5-49D1-ACBC-16F711B508F5}" type="parTrans" cxnId="{0058CD74-7835-4AE5-82C5-98783364DC2F}">
      <dgm:prSet/>
      <dgm:spPr/>
      <dgm:t>
        <a:bodyPr/>
        <a:lstStyle/>
        <a:p>
          <a:endParaRPr lang="en-US"/>
        </a:p>
      </dgm:t>
    </dgm:pt>
    <dgm:pt modelId="{36F6F34D-2A0B-41FA-88CD-C0EF328BE4BC}" type="sibTrans" cxnId="{0058CD74-7835-4AE5-82C5-98783364DC2F}">
      <dgm:prSet/>
      <dgm:spPr/>
      <dgm:t>
        <a:bodyPr/>
        <a:lstStyle/>
        <a:p>
          <a:endParaRPr lang="en-US"/>
        </a:p>
      </dgm:t>
    </dgm:pt>
    <dgm:pt modelId="{12F64405-61E4-487E-8A41-1EEB973F8960}">
      <dgm:prSet custT="1"/>
      <dgm:spPr/>
      <dgm:t>
        <a:bodyPr/>
        <a:lstStyle/>
        <a:p>
          <a:r>
            <a:rPr lang="en-US" sz="900" b="1" dirty="0" err="1">
              <a:solidFill>
                <a:schemeClr val="tx1"/>
              </a:solidFill>
              <a:latin typeface="Barlow" panose="00000500000000000000" pitchFamily="2" charset="0"/>
            </a:rPr>
            <a:t>creșterea</a:t>
          </a:r>
          <a:r>
            <a:rPr lang="en-US" sz="900" b="1" dirty="0">
              <a:solidFill>
                <a:schemeClr val="tx1"/>
              </a:solidFill>
              <a:latin typeface="Barlow" panose="00000500000000000000" pitchFamily="2" charset="0"/>
            </a:rPr>
            <a:t> </a:t>
          </a:r>
          <a:r>
            <a:rPr lang="en-US" sz="900" b="1" dirty="0" err="1">
              <a:solidFill>
                <a:schemeClr val="tx1"/>
              </a:solidFill>
              <a:latin typeface="Barlow" panose="00000500000000000000" pitchFamily="2" charset="0"/>
            </a:rPr>
            <a:t>numărului</a:t>
          </a:r>
          <a:r>
            <a:rPr lang="en-US" sz="900" b="1" dirty="0">
              <a:solidFill>
                <a:schemeClr val="tx1"/>
              </a:solidFill>
              <a:latin typeface="Barlow" panose="00000500000000000000" pitchFamily="2" charset="0"/>
            </a:rPr>
            <a:t> de </a:t>
          </a:r>
          <a:r>
            <a:rPr lang="en-US" sz="900" b="1" dirty="0" err="1">
              <a:solidFill>
                <a:schemeClr val="tx1"/>
              </a:solidFill>
              <a:latin typeface="Barlow" panose="00000500000000000000" pitchFamily="2" charset="0"/>
            </a:rPr>
            <a:t>școli</a:t>
          </a:r>
          <a:r>
            <a:rPr lang="en-US" sz="900" b="1" dirty="0">
              <a:solidFill>
                <a:schemeClr val="tx1"/>
              </a:solidFill>
              <a:latin typeface="Barlow" panose="00000500000000000000" pitchFamily="2" charset="0"/>
            </a:rPr>
            <a:t> </a:t>
          </a:r>
          <a:r>
            <a:rPr lang="en-US" sz="900" b="1" dirty="0" err="1">
              <a:solidFill>
                <a:schemeClr val="tx1"/>
              </a:solidFill>
              <a:latin typeface="Barlow" panose="00000500000000000000" pitchFamily="2" charset="0"/>
            </a:rPr>
            <a:t>doctorale</a:t>
          </a:r>
          <a:r>
            <a:rPr lang="en-US" sz="900" b="1" dirty="0">
              <a:solidFill>
                <a:schemeClr val="tx1"/>
              </a:solidFill>
              <a:latin typeface="Barlow" panose="00000500000000000000" pitchFamily="2" charset="0"/>
            </a:rPr>
            <a:t> pe </a:t>
          </a:r>
          <a:r>
            <a:rPr lang="en-US" sz="900" b="1" dirty="0" err="1">
              <a:solidFill>
                <a:schemeClr val="tx1"/>
              </a:solidFill>
              <a:latin typeface="Barlow" panose="00000500000000000000" pitchFamily="2" charset="0"/>
            </a:rPr>
            <a:t>domeniul</a:t>
          </a:r>
          <a:r>
            <a:rPr lang="en-US" sz="900" b="1" dirty="0">
              <a:solidFill>
                <a:schemeClr val="tx1"/>
              </a:solidFill>
              <a:latin typeface="Barlow" panose="00000500000000000000" pitchFamily="2" charset="0"/>
            </a:rPr>
            <a:t> </a:t>
          </a:r>
          <a:r>
            <a:rPr lang="en-US" sz="900" b="1" dirty="0" err="1">
              <a:solidFill>
                <a:schemeClr val="tx1"/>
              </a:solidFill>
              <a:latin typeface="Barlow" panose="00000500000000000000" pitchFamily="2" charset="0"/>
            </a:rPr>
            <a:t>știință</a:t>
          </a:r>
          <a:r>
            <a:rPr lang="en-US" sz="900" b="1" dirty="0">
              <a:solidFill>
                <a:schemeClr val="tx1"/>
              </a:solidFill>
              <a:latin typeface="Barlow" panose="00000500000000000000" pitchFamily="2" charset="0"/>
            </a:rPr>
            <a:t> </a:t>
          </a:r>
          <a:r>
            <a:rPr lang="en-US" sz="900" b="1" dirty="0" err="1">
              <a:solidFill>
                <a:schemeClr val="tx1"/>
              </a:solidFill>
              <a:latin typeface="Barlow" panose="00000500000000000000" pitchFamily="2" charset="0"/>
            </a:rPr>
            <a:t>sportului</a:t>
          </a:r>
          <a:r>
            <a:rPr lang="en-US" sz="900" b="1" dirty="0">
              <a:solidFill>
                <a:schemeClr val="tx1"/>
              </a:solidFill>
              <a:latin typeface="Barlow" panose="00000500000000000000" pitchFamily="2" charset="0"/>
            </a:rPr>
            <a:t> </a:t>
          </a:r>
          <a:r>
            <a:rPr lang="en-US" sz="900" b="1" dirty="0" err="1">
              <a:solidFill>
                <a:schemeClr val="tx1"/>
              </a:solidFill>
              <a:latin typeface="Barlow" panose="00000500000000000000" pitchFamily="2" charset="0"/>
            </a:rPr>
            <a:t>și</a:t>
          </a:r>
          <a:r>
            <a:rPr lang="en-US" sz="900" b="1" dirty="0">
              <a:solidFill>
                <a:schemeClr val="tx1"/>
              </a:solidFill>
              <a:latin typeface="Barlow" panose="00000500000000000000" pitchFamily="2" charset="0"/>
            </a:rPr>
            <a:t> </a:t>
          </a:r>
          <a:r>
            <a:rPr lang="en-US" sz="900" b="1" dirty="0" err="1">
              <a:solidFill>
                <a:schemeClr val="tx1"/>
              </a:solidFill>
              <a:latin typeface="Barlow" panose="00000500000000000000" pitchFamily="2" charset="0"/>
            </a:rPr>
            <a:t>educației</a:t>
          </a:r>
          <a:r>
            <a:rPr lang="en-US" sz="900" b="1" dirty="0">
              <a:solidFill>
                <a:schemeClr val="tx1"/>
              </a:solidFill>
              <a:latin typeface="Barlow" panose="00000500000000000000" pitchFamily="2" charset="0"/>
            </a:rPr>
            <a:t> </a:t>
          </a:r>
          <a:r>
            <a:rPr lang="en-US" sz="900" b="1" dirty="0" err="1">
              <a:solidFill>
                <a:schemeClr val="tx1"/>
              </a:solidFill>
              <a:latin typeface="Barlow" panose="00000500000000000000" pitchFamily="2" charset="0"/>
            </a:rPr>
            <a:t>fizice</a:t>
          </a:r>
          <a:r>
            <a:rPr lang="en-US" sz="900" dirty="0">
              <a:solidFill>
                <a:schemeClr val="tx1"/>
              </a:solidFill>
              <a:latin typeface="Barlow" panose="00000500000000000000" pitchFamily="2" charset="0"/>
            </a:rPr>
            <a:t>.</a:t>
          </a:r>
        </a:p>
      </dgm:t>
    </dgm:pt>
    <dgm:pt modelId="{F8089D2F-4522-481A-BDD9-6BCF293FD4C1}" type="parTrans" cxnId="{B61C9582-731A-4EA6-8D82-0DC74A41797A}">
      <dgm:prSet/>
      <dgm:spPr/>
      <dgm:t>
        <a:bodyPr/>
        <a:lstStyle/>
        <a:p>
          <a:endParaRPr lang="en-US"/>
        </a:p>
      </dgm:t>
    </dgm:pt>
    <dgm:pt modelId="{AE3176C7-2DA9-415D-85A8-798B1FAFF484}" type="sibTrans" cxnId="{B61C9582-731A-4EA6-8D82-0DC74A41797A}">
      <dgm:prSet/>
      <dgm:spPr/>
      <dgm:t>
        <a:bodyPr/>
        <a:lstStyle/>
        <a:p>
          <a:endParaRPr lang="en-US"/>
        </a:p>
      </dgm:t>
    </dgm:pt>
    <dgm:pt modelId="{278EAD5D-2B3E-42DC-80E9-228CDEA03700}">
      <dgm:prSet custT="1"/>
      <dgm:spPr/>
      <dgm:t>
        <a:bodyPr/>
        <a:lstStyle/>
        <a:p>
          <a:endParaRPr lang="en-US" sz="900" dirty="0">
            <a:solidFill>
              <a:schemeClr val="tx1"/>
            </a:solidFill>
            <a:latin typeface="Barlow" panose="00000500000000000000" pitchFamily="2" charset="0"/>
          </a:endParaRPr>
        </a:p>
      </dgm:t>
    </dgm:pt>
    <dgm:pt modelId="{7AD3EEE8-1B14-482F-87C3-733AC6C14116}" type="parTrans" cxnId="{30E3FFA3-77FB-4180-A057-6E7FCD71542A}">
      <dgm:prSet/>
      <dgm:spPr/>
      <dgm:t>
        <a:bodyPr/>
        <a:lstStyle/>
        <a:p>
          <a:endParaRPr lang="en-US"/>
        </a:p>
      </dgm:t>
    </dgm:pt>
    <dgm:pt modelId="{29622308-B97D-49A9-8F70-1CFF88FC0C3E}" type="sibTrans" cxnId="{30E3FFA3-77FB-4180-A057-6E7FCD71542A}">
      <dgm:prSet/>
      <dgm:spPr/>
      <dgm:t>
        <a:bodyPr/>
        <a:lstStyle/>
        <a:p>
          <a:endParaRPr lang="en-US"/>
        </a:p>
      </dgm:t>
    </dgm:pt>
    <dgm:pt modelId="{B2A4564A-348B-4C4A-9AFD-094AF4E87D91}">
      <dgm:prSet custT="1"/>
      <dgm:spPr/>
      <dgm:t>
        <a:bodyPr/>
        <a:lstStyle/>
        <a:p>
          <a:pPr marL="57150" lvl="1" indent="-57150" algn="l" defTabSz="355600">
            <a:lnSpc>
              <a:spcPct val="90000"/>
            </a:lnSpc>
            <a:spcBef>
              <a:spcPct val="0"/>
            </a:spcBef>
            <a:spcAft>
              <a:spcPct val="15000"/>
            </a:spcAft>
            <a:buFont typeface="Arial" panose="020B0604020202020204" pitchFamily="34" charset="0"/>
            <a:buChar char="•"/>
          </a:pPr>
          <a:r>
            <a:rPr lang="en-US" sz="900" kern="1200" dirty="0" err="1">
              <a:solidFill>
                <a:srgbClr val="263857"/>
              </a:solidFill>
              <a:latin typeface="Barlow" panose="00000500000000000000" pitchFamily="2" charset="0"/>
              <a:ea typeface="+mn-ea"/>
              <a:cs typeface="+mn-cs"/>
            </a:rPr>
            <a:t>interes</a:t>
          </a:r>
          <a:r>
            <a:rPr lang="en-US" sz="900" kern="1200" dirty="0">
              <a:solidFill>
                <a:srgbClr val="263857"/>
              </a:solidFill>
              <a:latin typeface="Barlow" panose="00000500000000000000" pitchFamily="2" charset="0"/>
              <a:ea typeface="+mn-ea"/>
              <a:cs typeface="+mn-cs"/>
            </a:rPr>
            <a:t> </a:t>
          </a:r>
          <a:r>
            <a:rPr lang="en-US" sz="900" kern="1200" dirty="0" err="1">
              <a:solidFill>
                <a:srgbClr val="263857"/>
              </a:solidFill>
              <a:latin typeface="Barlow" panose="00000500000000000000" pitchFamily="2" charset="0"/>
              <a:ea typeface="+mn-ea"/>
              <a:cs typeface="+mn-cs"/>
            </a:rPr>
            <a:t>relativ</a:t>
          </a:r>
          <a:r>
            <a:rPr lang="en-US" sz="900" kern="1200" dirty="0">
              <a:solidFill>
                <a:srgbClr val="263857"/>
              </a:solidFill>
              <a:latin typeface="Barlow" panose="00000500000000000000" pitchFamily="2" charset="0"/>
              <a:ea typeface="+mn-ea"/>
              <a:cs typeface="+mn-cs"/>
            </a:rPr>
            <a:t> </a:t>
          </a:r>
          <a:r>
            <a:rPr lang="en-US" sz="900" kern="1200" dirty="0" err="1">
              <a:solidFill>
                <a:srgbClr val="263857"/>
              </a:solidFill>
              <a:latin typeface="Barlow" panose="00000500000000000000" pitchFamily="2" charset="0"/>
              <a:ea typeface="+mn-ea"/>
              <a:cs typeface="+mn-cs"/>
            </a:rPr>
            <a:t>scăzut</a:t>
          </a:r>
          <a:r>
            <a:rPr lang="en-US" sz="900" kern="1200" dirty="0">
              <a:solidFill>
                <a:srgbClr val="263857"/>
              </a:solidFill>
              <a:latin typeface="Barlow" panose="00000500000000000000" pitchFamily="2" charset="0"/>
              <a:ea typeface="+mn-ea"/>
              <a:cs typeface="+mn-cs"/>
            </a:rPr>
            <a:t> al </a:t>
          </a:r>
          <a:r>
            <a:rPr lang="en-US" sz="900" kern="1200" dirty="0" err="1">
              <a:solidFill>
                <a:srgbClr val="263857"/>
              </a:solidFill>
              <a:latin typeface="Barlow" panose="00000500000000000000" pitchFamily="2" charset="0"/>
              <a:ea typeface="+mn-ea"/>
              <a:cs typeface="+mn-cs"/>
            </a:rPr>
            <a:t>agenților</a:t>
          </a:r>
          <a:r>
            <a:rPr lang="en-US" sz="900" kern="1200" dirty="0">
              <a:solidFill>
                <a:srgbClr val="263857"/>
              </a:solidFill>
              <a:latin typeface="Barlow" panose="00000500000000000000" pitchFamily="2" charset="0"/>
              <a:ea typeface="+mn-ea"/>
              <a:cs typeface="+mn-cs"/>
            </a:rPr>
            <a:t> economici </a:t>
          </a:r>
          <a:r>
            <a:rPr lang="en-US" sz="900" kern="1200" dirty="0" err="1">
              <a:solidFill>
                <a:srgbClr val="263857"/>
              </a:solidFill>
              <a:latin typeface="Barlow" panose="00000500000000000000" pitchFamily="2" charset="0"/>
              <a:ea typeface="+mn-ea"/>
              <a:cs typeface="+mn-cs"/>
            </a:rPr>
            <a:t>români</a:t>
          </a:r>
          <a:r>
            <a:rPr lang="en-US" sz="900" kern="1200" dirty="0">
              <a:solidFill>
                <a:srgbClr val="263857"/>
              </a:solidFill>
              <a:latin typeface="Barlow" panose="00000500000000000000" pitchFamily="2" charset="0"/>
              <a:ea typeface="+mn-ea"/>
              <a:cs typeface="+mn-cs"/>
            </a:rPr>
            <a:t> de a </a:t>
          </a:r>
          <a:r>
            <a:rPr lang="en-US" sz="900" kern="1200" dirty="0" err="1">
              <a:solidFill>
                <a:srgbClr val="263857"/>
              </a:solidFill>
              <a:latin typeface="Barlow" panose="00000500000000000000" pitchFamily="2" charset="0"/>
              <a:ea typeface="+mn-ea"/>
              <a:cs typeface="+mn-cs"/>
            </a:rPr>
            <a:t>investi</a:t>
          </a:r>
          <a:r>
            <a:rPr lang="en-US" sz="900" kern="1200" dirty="0">
              <a:solidFill>
                <a:srgbClr val="263857"/>
              </a:solidFill>
              <a:latin typeface="Barlow" panose="00000500000000000000" pitchFamily="2" charset="0"/>
              <a:ea typeface="+mn-ea"/>
              <a:cs typeface="+mn-cs"/>
            </a:rPr>
            <a:t> </a:t>
          </a:r>
          <a:r>
            <a:rPr lang="en-US" sz="900" kern="1200" dirty="0" err="1">
              <a:solidFill>
                <a:srgbClr val="263857"/>
              </a:solidFill>
              <a:latin typeface="Barlow" panose="00000500000000000000" pitchFamily="2" charset="0"/>
              <a:ea typeface="+mn-ea"/>
              <a:cs typeface="+mn-cs"/>
            </a:rPr>
            <a:t>în</a:t>
          </a:r>
          <a:r>
            <a:rPr lang="en-US" sz="900" kern="1200" dirty="0">
              <a:solidFill>
                <a:srgbClr val="263857"/>
              </a:solidFill>
              <a:latin typeface="Barlow" panose="00000500000000000000" pitchFamily="2" charset="0"/>
              <a:ea typeface="+mn-ea"/>
              <a:cs typeface="+mn-cs"/>
            </a:rPr>
            <a:t> </a:t>
          </a:r>
          <a:r>
            <a:rPr lang="en-US" sz="900" kern="1200" dirty="0" err="1">
              <a:solidFill>
                <a:srgbClr val="263857"/>
              </a:solidFill>
              <a:latin typeface="Barlow" panose="00000500000000000000" pitchFamily="2" charset="0"/>
              <a:ea typeface="+mn-ea"/>
              <a:cs typeface="+mn-cs"/>
            </a:rPr>
            <a:t>cercetarea</a:t>
          </a:r>
          <a:r>
            <a:rPr lang="en-US" sz="900" kern="1200" dirty="0">
              <a:solidFill>
                <a:srgbClr val="263857"/>
              </a:solidFill>
              <a:latin typeface="Barlow" panose="00000500000000000000" pitchFamily="2" charset="0"/>
              <a:ea typeface="+mn-ea"/>
              <a:cs typeface="+mn-cs"/>
            </a:rPr>
            <a:t> </a:t>
          </a:r>
          <a:r>
            <a:rPr lang="en-US" sz="900" kern="1200" dirty="0" err="1">
              <a:solidFill>
                <a:srgbClr val="263857"/>
              </a:solidFill>
              <a:latin typeface="Barlow" panose="00000500000000000000" pitchFamily="2" charset="0"/>
              <a:ea typeface="+mn-ea"/>
              <a:cs typeface="+mn-cs"/>
            </a:rPr>
            <a:t>domeniului</a:t>
          </a:r>
          <a:r>
            <a:rPr lang="en-US" sz="900" kern="1200" dirty="0">
              <a:solidFill>
                <a:srgbClr val="263857"/>
              </a:solidFill>
              <a:latin typeface="Barlow" panose="00000500000000000000" pitchFamily="2" charset="0"/>
              <a:ea typeface="+mn-ea"/>
              <a:cs typeface="+mn-cs"/>
            </a:rPr>
            <a:t> </a:t>
          </a:r>
          <a:r>
            <a:rPr lang="en-US" sz="900" kern="1200" dirty="0" err="1">
              <a:solidFill>
                <a:srgbClr val="263857"/>
              </a:solidFill>
              <a:latin typeface="Barlow" panose="00000500000000000000" pitchFamily="2" charset="0"/>
              <a:ea typeface="+mn-ea"/>
              <a:cs typeface="+mn-cs"/>
            </a:rPr>
            <a:t>nostru</a:t>
          </a:r>
          <a:r>
            <a:rPr lang="en-US" sz="900" kern="1200" dirty="0">
              <a:solidFill>
                <a:srgbClr val="263857"/>
              </a:solidFill>
              <a:latin typeface="Barlow" panose="00000500000000000000" pitchFamily="2" charset="0"/>
              <a:ea typeface="+mn-ea"/>
              <a:cs typeface="+mn-cs"/>
            </a:rPr>
            <a:t> </a:t>
          </a:r>
          <a:r>
            <a:rPr lang="en-US" sz="900" kern="1200" dirty="0" err="1">
              <a:solidFill>
                <a:srgbClr val="263857"/>
              </a:solidFill>
              <a:latin typeface="Barlow" panose="00000500000000000000" pitchFamily="2" charset="0"/>
              <a:ea typeface="+mn-ea"/>
              <a:cs typeface="+mn-cs"/>
            </a:rPr>
            <a:t>mai</a:t>
          </a:r>
          <a:r>
            <a:rPr lang="en-US" sz="900" kern="1200" dirty="0">
              <a:solidFill>
                <a:srgbClr val="263857"/>
              </a:solidFill>
              <a:latin typeface="Barlow" panose="00000500000000000000" pitchFamily="2" charset="0"/>
              <a:ea typeface="+mn-ea"/>
              <a:cs typeface="+mn-cs"/>
            </a:rPr>
            <a:t> ales </a:t>
          </a:r>
          <a:r>
            <a:rPr lang="en-US" sz="900" kern="1200" dirty="0" err="1">
              <a:solidFill>
                <a:srgbClr val="263857"/>
              </a:solidFill>
              <a:latin typeface="Barlow" panose="00000500000000000000" pitchFamily="2" charset="0"/>
              <a:ea typeface="+mn-ea"/>
              <a:cs typeface="+mn-cs"/>
            </a:rPr>
            <a:t>în</a:t>
          </a:r>
          <a:r>
            <a:rPr lang="en-US" sz="900" kern="1200" dirty="0">
              <a:solidFill>
                <a:srgbClr val="263857"/>
              </a:solidFill>
              <a:latin typeface="Barlow" panose="00000500000000000000" pitchFamily="2" charset="0"/>
              <a:ea typeface="+mn-ea"/>
              <a:cs typeface="+mn-cs"/>
            </a:rPr>
            <a:t> segmental de </a:t>
          </a:r>
          <a:r>
            <a:rPr lang="en-US" sz="900" kern="1200" dirty="0" err="1">
              <a:solidFill>
                <a:srgbClr val="263857"/>
              </a:solidFill>
              <a:latin typeface="Barlow" panose="00000500000000000000" pitchFamily="2" charset="0"/>
              <a:ea typeface="+mn-ea"/>
              <a:cs typeface="+mn-cs"/>
            </a:rPr>
            <a:t>educație</a:t>
          </a:r>
          <a:r>
            <a:rPr lang="en-US" sz="900" kern="1200" dirty="0">
              <a:solidFill>
                <a:srgbClr val="263857"/>
              </a:solidFill>
              <a:latin typeface="Barlow" panose="00000500000000000000" pitchFamily="2" charset="0"/>
              <a:ea typeface="+mn-ea"/>
              <a:cs typeface="+mn-cs"/>
            </a:rPr>
            <a:t> </a:t>
          </a:r>
          <a:r>
            <a:rPr lang="en-US" sz="900" kern="1200" dirty="0" err="1">
              <a:solidFill>
                <a:srgbClr val="263857"/>
              </a:solidFill>
              <a:latin typeface="Barlow" panose="00000500000000000000" pitchFamily="2" charset="0"/>
              <a:ea typeface="+mn-ea"/>
              <a:cs typeface="+mn-cs"/>
            </a:rPr>
            <a:t>fizică</a:t>
          </a:r>
          <a:r>
            <a:rPr lang="en-US" sz="900" kern="1200" dirty="0">
              <a:solidFill>
                <a:srgbClr val="263857"/>
              </a:solidFill>
              <a:latin typeface="Barlow" panose="00000500000000000000" pitchFamily="2" charset="0"/>
              <a:ea typeface="+mn-ea"/>
              <a:cs typeface="+mn-cs"/>
            </a:rPr>
            <a:t>;</a:t>
          </a:r>
        </a:p>
      </dgm:t>
    </dgm:pt>
    <dgm:pt modelId="{B1F1CD9C-B73E-4707-8E30-CDCA800F2F73}" type="parTrans" cxnId="{29BD6465-2776-4344-9594-F77624DAFD04}">
      <dgm:prSet/>
      <dgm:spPr/>
      <dgm:t>
        <a:bodyPr/>
        <a:lstStyle/>
        <a:p>
          <a:endParaRPr lang="en-US"/>
        </a:p>
      </dgm:t>
    </dgm:pt>
    <dgm:pt modelId="{E07435D3-1F6E-42A5-B9AD-08F6201F97D2}" type="sibTrans" cxnId="{29BD6465-2776-4344-9594-F77624DAFD04}">
      <dgm:prSet/>
      <dgm:spPr/>
      <dgm:t>
        <a:bodyPr/>
        <a:lstStyle/>
        <a:p>
          <a:endParaRPr lang="en-US"/>
        </a:p>
      </dgm:t>
    </dgm:pt>
    <dgm:pt modelId="{579CAD1A-B8EB-43FC-ACD0-BCB25B22BB01}">
      <dgm:prSet custT="1"/>
      <dgm:spPr/>
      <dgm:t>
        <a:bodyPr/>
        <a:lstStyle/>
        <a:p>
          <a:pPr>
            <a:buFont typeface="Arial" panose="020B0604020202020204" pitchFamily="34" charset="0"/>
            <a:buChar char="•"/>
          </a:pPr>
          <a:r>
            <a:rPr lang="en-US" sz="900" dirty="0" err="1">
              <a:solidFill>
                <a:schemeClr val="tx1"/>
              </a:solidFill>
              <a:latin typeface="Barlow" panose="00000500000000000000" pitchFamily="2" charset="0"/>
            </a:rPr>
            <a:t>incoerenţa</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legislativă</a:t>
          </a:r>
          <a:r>
            <a:rPr lang="en-US" sz="900" dirty="0">
              <a:solidFill>
                <a:schemeClr val="tx1"/>
              </a:solidFill>
              <a:latin typeface="Barlow" panose="00000500000000000000" pitchFamily="2" charset="0"/>
            </a:rPr>
            <a:t> nu </a:t>
          </a:r>
          <a:r>
            <a:rPr lang="en-US" sz="900" dirty="0" err="1">
              <a:solidFill>
                <a:schemeClr val="tx1"/>
              </a:solidFill>
              <a:latin typeface="Barlow" panose="00000500000000000000" pitchFamily="2" charset="0"/>
            </a:rPr>
            <a:t>numai</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în</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domeniul</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nostru</a:t>
          </a:r>
          <a:r>
            <a:rPr lang="en-US" sz="900" dirty="0">
              <a:solidFill>
                <a:schemeClr val="tx1"/>
              </a:solidFill>
              <a:latin typeface="Barlow" panose="00000500000000000000" pitchFamily="2" charset="0"/>
            </a:rPr>
            <a:t>;</a:t>
          </a:r>
        </a:p>
      </dgm:t>
    </dgm:pt>
    <dgm:pt modelId="{EDB87F50-1B08-404F-8415-B940234FA678}" type="parTrans" cxnId="{50162740-421A-4E28-83C4-E15CE626E35D}">
      <dgm:prSet/>
      <dgm:spPr/>
      <dgm:t>
        <a:bodyPr/>
        <a:lstStyle/>
        <a:p>
          <a:endParaRPr lang="en-US"/>
        </a:p>
      </dgm:t>
    </dgm:pt>
    <dgm:pt modelId="{7CBB0BB5-D3B4-4547-A475-237AE313AD69}" type="sibTrans" cxnId="{50162740-421A-4E28-83C4-E15CE626E35D}">
      <dgm:prSet/>
      <dgm:spPr/>
      <dgm:t>
        <a:bodyPr/>
        <a:lstStyle/>
        <a:p>
          <a:endParaRPr lang="en-US"/>
        </a:p>
      </dgm:t>
    </dgm:pt>
    <dgm:pt modelId="{47DED55C-418D-4F99-A353-368A78F02E1F}">
      <dgm:prSet custT="1"/>
      <dgm:spPr/>
      <dgm:t>
        <a:bodyPr/>
        <a:lstStyle/>
        <a:p>
          <a:pPr>
            <a:buFont typeface="Arial" panose="020B0604020202020204" pitchFamily="34" charset="0"/>
            <a:buChar char="•"/>
          </a:pPr>
          <a:r>
            <a:rPr lang="en-US" sz="900" b="1" dirty="0" err="1">
              <a:solidFill>
                <a:schemeClr val="tx1"/>
              </a:solidFill>
              <a:latin typeface="Barlow" panose="00000500000000000000" pitchFamily="2" charset="0"/>
            </a:rPr>
            <a:t>schimbarea</a:t>
          </a:r>
          <a:r>
            <a:rPr lang="en-US" sz="900" b="1" dirty="0">
              <a:solidFill>
                <a:schemeClr val="tx1"/>
              </a:solidFill>
              <a:latin typeface="Barlow" panose="00000500000000000000" pitchFamily="2" charset="0"/>
            </a:rPr>
            <a:t> </a:t>
          </a:r>
          <a:r>
            <a:rPr lang="en-US" sz="900" b="1" dirty="0" err="1">
              <a:solidFill>
                <a:schemeClr val="tx1"/>
              </a:solidFill>
              <a:latin typeface="Barlow" panose="00000500000000000000" pitchFamily="2" charset="0"/>
            </a:rPr>
            <a:t>periodică</a:t>
          </a:r>
          <a:r>
            <a:rPr lang="en-US" sz="900" b="1" dirty="0">
              <a:solidFill>
                <a:schemeClr val="tx1"/>
              </a:solidFill>
              <a:latin typeface="Barlow" panose="00000500000000000000" pitchFamily="2" charset="0"/>
            </a:rPr>
            <a:t> a </a:t>
          </a:r>
          <a:r>
            <a:rPr lang="en-US" sz="900" b="1" dirty="0" err="1">
              <a:solidFill>
                <a:schemeClr val="tx1"/>
              </a:solidFill>
              <a:latin typeface="Barlow" panose="00000500000000000000" pitchFamily="2" charset="0"/>
            </a:rPr>
            <a:t>standardelor</a:t>
          </a:r>
          <a:r>
            <a:rPr lang="en-US" sz="900" b="1" dirty="0">
              <a:solidFill>
                <a:schemeClr val="tx1"/>
              </a:solidFill>
              <a:latin typeface="Barlow" panose="00000500000000000000" pitchFamily="2" charset="0"/>
            </a:rPr>
            <a:t> </a:t>
          </a:r>
          <a:r>
            <a:rPr lang="en-US" sz="900" b="1" dirty="0" err="1">
              <a:solidFill>
                <a:schemeClr val="tx1"/>
              </a:solidFill>
              <a:latin typeface="Barlow" panose="00000500000000000000" pitchFamily="2" charset="0"/>
            </a:rPr>
            <a:t>minimale</a:t>
          </a:r>
          <a:r>
            <a:rPr lang="en-US" sz="900" b="1" dirty="0">
              <a:solidFill>
                <a:schemeClr val="tx1"/>
              </a:solidFill>
              <a:latin typeface="Barlow" panose="00000500000000000000" pitchFamily="2" charset="0"/>
            </a:rPr>
            <a:t> </a:t>
          </a:r>
          <a:r>
            <a:rPr lang="en-US" sz="900" b="1" dirty="0" err="1">
              <a:solidFill>
                <a:schemeClr val="tx1"/>
              </a:solidFill>
              <a:latin typeface="Barlow" panose="00000500000000000000" pitchFamily="2" charset="0"/>
            </a:rPr>
            <a:t>și</a:t>
          </a:r>
          <a:r>
            <a:rPr lang="en-US" sz="900" b="1" dirty="0">
              <a:solidFill>
                <a:schemeClr val="tx1"/>
              </a:solidFill>
              <a:latin typeface="Barlow" panose="00000500000000000000" pitchFamily="2" charset="0"/>
            </a:rPr>
            <a:t> </a:t>
          </a:r>
          <a:r>
            <a:rPr lang="en-US" sz="900" b="1" dirty="0" err="1">
              <a:solidFill>
                <a:schemeClr val="tx1"/>
              </a:solidFill>
              <a:latin typeface="Barlow" panose="00000500000000000000" pitchFamily="2" charset="0"/>
            </a:rPr>
            <a:t>instituționale</a:t>
          </a:r>
          <a:r>
            <a:rPr lang="en-US" sz="900" b="1" dirty="0">
              <a:solidFill>
                <a:schemeClr val="tx1"/>
              </a:solidFill>
              <a:latin typeface="Barlow" panose="00000500000000000000" pitchFamily="2" charset="0"/>
            </a:rPr>
            <a:t> </a:t>
          </a:r>
          <a:r>
            <a:rPr lang="en-US" sz="900" dirty="0">
              <a:solidFill>
                <a:schemeClr val="tx1"/>
              </a:solidFill>
              <a:latin typeface="Barlow" panose="00000500000000000000" pitchFamily="2" charset="0"/>
            </a:rPr>
            <a:t>care </a:t>
          </a:r>
          <a:r>
            <a:rPr lang="en-US" sz="900" dirty="0" err="1">
              <a:solidFill>
                <a:schemeClr val="tx1"/>
              </a:solidFill>
              <a:latin typeface="Barlow" panose="00000500000000000000" pitchFamily="2" charset="0"/>
            </a:rPr>
            <a:t>includ</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indicatori</a:t>
          </a:r>
          <a:r>
            <a:rPr lang="en-US" sz="900" dirty="0">
              <a:solidFill>
                <a:schemeClr val="tx1"/>
              </a:solidFill>
              <a:latin typeface="Barlow" panose="00000500000000000000" pitchFamily="2" charset="0"/>
            </a:rPr>
            <a:t> de </a:t>
          </a:r>
          <a:r>
            <a:rPr lang="en-US" sz="900" dirty="0" err="1">
              <a:solidFill>
                <a:schemeClr val="tx1"/>
              </a:solidFill>
              <a:latin typeface="Barlow" panose="00000500000000000000" pitchFamily="2" charset="0"/>
            </a:rPr>
            <a:t>vizibilitate</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internațională</a:t>
          </a:r>
          <a:r>
            <a:rPr lang="en-US" sz="900" dirty="0">
              <a:solidFill>
                <a:schemeClr val="tx1"/>
              </a:solidFill>
              <a:latin typeface="Barlow" panose="00000500000000000000" pitchFamily="2" charset="0"/>
            </a:rPr>
            <a:t> care </a:t>
          </a:r>
          <a:r>
            <a:rPr lang="en-US" sz="900" dirty="0" err="1">
              <a:solidFill>
                <a:schemeClr val="tx1"/>
              </a:solidFill>
              <a:latin typeface="Barlow" panose="00000500000000000000" pitchFamily="2" charset="0"/>
            </a:rPr>
            <a:t>depind</a:t>
          </a:r>
          <a:r>
            <a:rPr lang="en-US" sz="900" dirty="0">
              <a:solidFill>
                <a:schemeClr val="tx1"/>
              </a:solidFill>
              <a:latin typeface="Barlow" panose="00000500000000000000" pitchFamily="2" charset="0"/>
            </a:rPr>
            <a:t> de </a:t>
          </a:r>
          <a:r>
            <a:rPr lang="en-US" sz="900" dirty="0" err="1">
              <a:solidFill>
                <a:schemeClr val="tx1"/>
              </a:solidFill>
              <a:latin typeface="Barlow" panose="00000500000000000000" pitchFamily="2" charset="0"/>
            </a:rPr>
            <a:t>numărul</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citărilor</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și</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influențează</a:t>
          </a:r>
          <a:r>
            <a:rPr lang="en-US" sz="900" dirty="0">
              <a:solidFill>
                <a:schemeClr val="tx1"/>
              </a:solidFill>
              <a:latin typeface="Barlow" panose="00000500000000000000" pitchFamily="2" charset="0"/>
            </a:rPr>
            <a:t> </a:t>
          </a:r>
          <a:r>
            <a:rPr lang="en-US" sz="900" dirty="0" err="1">
              <a:solidFill>
                <a:schemeClr val="tx1"/>
              </a:solidFill>
              <a:latin typeface="Barlow" panose="00000500000000000000" pitchFamily="2" charset="0"/>
            </a:rPr>
            <a:t>indicele</a:t>
          </a:r>
          <a:r>
            <a:rPr lang="en-US" sz="900" dirty="0">
              <a:solidFill>
                <a:schemeClr val="tx1"/>
              </a:solidFill>
              <a:latin typeface="Barlow" panose="00000500000000000000" pitchFamily="2" charset="0"/>
            </a:rPr>
            <a:t> Hirsch.</a:t>
          </a:r>
        </a:p>
      </dgm:t>
    </dgm:pt>
    <dgm:pt modelId="{6CC1B1DA-B33C-4E97-9D1B-AAA422833820}" type="parTrans" cxnId="{F5E9AC3E-DC23-4DE7-93F7-CF0427E0A711}">
      <dgm:prSet/>
      <dgm:spPr/>
      <dgm:t>
        <a:bodyPr/>
        <a:lstStyle/>
        <a:p>
          <a:endParaRPr lang="en-US"/>
        </a:p>
      </dgm:t>
    </dgm:pt>
    <dgm:pt modelId="{6B015440-DFAE-46A7-84E4-ABA35A32BB6A}" type="sibTrans" cxnId="{F5E9AC3E-DC23-4DE7-93F7-CF0427E0A711}">
      <dgm:prSet/>
      <dgm:spPr/>
      <dgm:t>
        <a:bodyPr/>
        <a:lstStyle/>
        <a:p>
          <a:endParaRPr lang="en-US"/>
        </a:p>
      </dgm:t>
    </dgm:pt>
    <dgm:pt modelId="{E9B5DD1A-56F1-49F7-95B2-31626FEDD968}">
      <dgm:prSet custT="1"/>
      <dgm:spPr/>
      <dgm:t>
        <a:bodyPr/>
        <a:lstStyle/>
        <a:p>
          <a:pPr>
            <a:buFont typeface="Arial" panose="020B0604020202020204" pitchFamily="34" charset="0"/>
            <a:buChar char="•"/>
          </a:pPr>
          <a:endParaRPr lang="en-US" sz="1000" dirty="0">
            <a:solidFill>
              <a:schemeClr val="tx1"/>
            </a:solidFill>
            <a:latin typeface="Barlow" panose="00000500000000000000" pitchFamily="2" charset="0"/>
          </a:endParaRPr>
        </a:p>
      </dgm:t>
    </dgm:pt>
    <dgm:pt modelId="{C44EB9A6-D807-4DB6-8452-9090503B1228}" type="parTrans" cxnId="{EE6EDCD7-5711-485C-ADA9-28105D9965AE}">
      <dgm:prSet/>
      <dgm:spPr/>
    </dgm:pt>
    <dgm:pt modelId="{1772EE5D-18BF-4881-9FDA-3650ADFA911A}" type="sibTrans" cxnId="{EE6EDCD7-5711-485C-ADA9-28105D9965AE}">
      <dgm:prSet/>
      <dgm:spPr/>
    </dgm:pt>
    <dgm:pt modelId="{106FF584-628D-48BF-ABFC-5465199E224E}">
      <dgm:prSet custT="1"/>
      <dgm:spPr/>
      <dgm:t>
        <a:bodyPr/>
        <a:lstStyle/>
        <a:p>
          <a:pPr>
            <a:buFont typeface="Arial" panose="020B0604020202020204" pitchFamily="34" charset="0"/>
            <a:buChar char="•"/>
          </a:pPr>
          <a:endParaRPr lang="en-US" sz="1000" dirty="0">
            <a:solidFill>
              <a:schemeClr val="tx1"/>
            </a:solidFill>
            <a:latin typeface="Barlow" panose="00000500000000000000" pitchFamily="2" charset="0"/>
          </a:endParaRPr>
        </a:p>
      </dgm:t>
    </dgm:pt>
    <dgm:pt modelId="{F0E28B90-0EFE-4BBC-ADED-3169008CACC9}" type="parTrans" cxnId="{89B76165-C31D-4F16-A6CE-A9C70285D819}">
      <dgm:prSet/>
      <dgm:spPr/>
    </dgm:pt>
    <dgm:pt modelId="{337C7429-4F8C-4754-B903-635A57793B8A}" type="sibTrans" cxnId="{89B76165-C31D-4F16-A6CE-A9C70285D819}">
      <dgm:prSet/>
      <dgm:spPr/>
    </dgm:pt>
    <dgm:pt modelId="{D16C86FE-27CC-4C84-9CF1-66CAF1F73325}">
      <dgm:prSet custT="1"/>
      <dgm:spPr/>
      <dgm:t>
        <a:bodyPr/>
        <a:lstStyle/>
        <a:p>
          <a:pPr marL="57150" lvl="1" indent="-57150" algn="l" defTabSz="355600">
            <a:lnSpc>
              <a:spcPct val="90000"/>
            </a:lnSpc>
            <a:spcBef>
              <a:spcPct val="0"/>
            </a:spcBef>
            <a:spcAft>
              <a:spcPct val="15000"/>
            </a:spcAft>
            <a:buFont typeface="Arial" panose="020B0604020202020204" pitchFamily="34" charset="0"/>
            <a:buChar char="•"/>
          </a:pPr>
          <a:r>
            <a:rPr lang="en-US" sz="900" b="1" kern="1200" dirty="0" err="1">
              <a:solidFill>
                <a:srgbClr val="263857"/>
              </a:solidFill>
              <a:latin typeface="Barlow" panose="00000500000000000000" pitchFamily="2" charset="0"/>
              <a:ea typeface="+mn-ea"/>
              <a:cs typeface="+mn-cs"/>
            </a:rPr>
            <a:t>dificultatea</a:t>
          </a:r>
          <a:r>
            <a:rPr lang="en-US" sz="900" b="1" kern="1200" dirty="0">
              <a:solidFill>
                <a:srgbClr val="263857"/>
              </a:solidFill>
              <a:latin typeface="Barlow" panose="00000500000000000000" pitchFamily="2" charset="0"/>
              <a:ea typeface="+mn-ea"/>
              <a:cs typeface="+mn-cs"/>
            </a:rPr>
            <a:t> </a:t>
          </a:r>
          <a:r>
            <a:rPr lang="en-US" sz="900" b="1" kern="1200" dirty="0" err="1">
              <a:solidFill>
                <a:srgbClr val="263857"/>
              </a:solidFill>
              <a:latin typeface="Barlow" panose="00000500000000000000" pitchFamily="2" charset="0"/>
              <a:ea typeface="+mn-ea"/>
              <a:cs typeface="+mn-cs"/>
            </a:rPr>
            <a:t>crescută</a:t>
          </a:r>
          <a:r>
            <a:rPr lang="en-US" sz="900" b="1" kern="1200" dirty="0">
              <a:solidFill>
                <a:srgbClr val="263857"/>
              </a:solidFill>
              <a:latin typeface="Barlow" panose="00000500000000000000" pitchFamily="2" charset="0"/>
              <a:ea typeface="+mn-ea"/>
              <a:cs typeface="+mn-cs"/>
            </a:rPr>
            <a:t> </a:t>
          </a:r>
          <a:r>
            <a:rPr lang="en-US" sz="900" b="1" kern="1200" dirty="0" err="1">
              <a:solidFill>
                <a:srgbClr val="263857"/>
              </a:solidFill>
              <a:latin typeface="Barlow" panose="00000500000000000000" pitchFamily="2" charset="0"/>
              <a:ea typeface="+mn-ea"/>
              <a:cs typeface="+mn-cs"/>
            </a:rPr>
            <a:t>și</a:t>
          </a:r>
          <a:r>
            <a:rPr lang="en-US" sz="900" b="1" kern="1200" dirty="0">
              <a:solidFill>
                <a:srgbClr val="263857"/>
              </a:solidFill>
              <a:latin typeface="Barlow" panose="00000500000000000000" pitchFamily="2" charset="0"/>
              <a:ea typeface="+mn-ea"/>
              <a:cs typeface="+mn-cs"/>
            </a:rPr>
            <a:t> </a:t>
          </a:r>
          <a:r>
            <a:rPr lang="en-US" sz="900" b="1" kern="1200" dirty="0" err="1">
              <a:solidFill>
                <a:srgbClr val="263857"/>
              </a:solidFill>
              <a:latin typeface="Barlow" panose="00000500000000000000" pitchFamily="2" charset="0"/>
              <a:ea typeface="+mn-ea"/>
              <a:cs typeface="+mn-cs"/>
            </a:rPr>
            <a:t>numărul</a:t>
          </a:r>
          <a:r>
            <a:rPr lang="en-US" sz="900" b="1" kern="1200" dirty="0">
              <a:solidFill>
                <a:srgbClr val="263857"/>
              </a:solidFill>
              <a:latin typeface="Barlow" panose="00000500000000000000" pitchFamily="2" charset="0"/>
              <a:ea typeface="+mn-ea"/>
              <a:cs typeface="+mn-cs"/>
            </a:rPr>
            <a:t> </a:t>
          </a:r>
          <a:r>
            <a:rPr lang="en-US" sz="900" b="1" kern="1200" dirty="0" err="1">
              <a:solidFill>
                <a:srgbClr val="263857"/>
              </a:solidFill>
              <a:latin typeface="Barlow" panose="00000500000000000000" pitchFamily="2" charset="0"/>
              <a:ea typeface="+mn-ea"/>
              <a:cs typeface="+mn-cs"/>
            </a:rPr>
            <a:t>relativ</a:t>
          </a:r>
          <a:r>
            <a:rPr lang="en-US" sz="900" b="1" kern="1200" dirty="0">
              <a:solidFill>
                <a:srgbClr val="263857"/>
              </a:solidFill>
              <a:latin typeface="Barlow" panose="00000500000000000000" pitchFamily="2" charset="0"/>
              <a:ea typeface="+mn-ea"/>
              <a:cs typeface="+mn-cs"/>
            </a:rPr>
            <a:t> </a:t>
          </a:r>
          <a:r>
            <a:rPr lang="en-US" sz="900" b="1" kern="1200" dirty="0" err="1">
              <a:solidFill>
                <a:srgbClr val="263857"/>
              </a:solidFill>
              <a:latin typeface="Barlow" panose="00000500000000000000" pitchFamily="2" charset="0"/>
              <a:ea typeface="+mn-ea"/>
              <a:cs typeface="+mn-cs"/>
            </a:rPr>
            <a:t>scăzut</a:t>
          </a:r>
          <a:r>
            <a:rPr lang="en-US" sz="900" b="1" kern="1200" dirty="0">
              <a:solidFill>
                <a:srgbClr val="263857"/>
              </a:solidFill>
              <a:latin typeface="Barlow" panose="00000500000000000000" pitchFamily="2" charset="0"/>
              <a:ea typeface="+mn-ea"/>
              <a:cs typeface="+mn-cs"/>
            </a:rPr>
            <a:t> de </a:t>
          </a:r>
          <a:r>
            <a:rPr lang="en-US" sz="900" b="1" kern="1200" dirty="0" err="1">
              <a:solidFill>
                <a:srgbClr val="263857"/>
              </a:solidFill>
              <a:latin typeface="Barlow" panose="00000500000000000000" pitchFamily="2" charset="0"/>
              <a:ea typeface="+mn-ea"/>
              <a:cs typeface="+mn-cs"/>
            </a:rPr>
            <a:t>oportunități</a:t>
          </a:r>
          <a:r>
            <a:rPr lang="en-US" sz="900" b="1" kern="1200" dirty="0">
              <a:solidFill>
                <a:srgbClr val="263857"/>
              </a:solidFill>
              <a:latin typeface="Barlow" panose="00000500000000000000" pitchFamily="2" charset="0"/>
              <a:ea typeface="+mn-ea"/>
              <a:cs typeface="+mn-cs"/>
            </a:rPr>
            <a:t> </a:t>
          </a:r>
          <a:r>
            <a:rPr lang="en-US" sz="900" b="1" kern="1200" dirty="0" err="1">
              <a:solidFill>
                <a:srgbClr val="263857"/>
              </a:solidFill>
              <a:latin typeface="Barlow" panose="00000500000000000000" pitchFamily="2" charset="0"/>
              <a:ea typeface="+mn-ea"/>
              <a:cs typeface="+mn-cs"/>
            </a:rPr>
            <a:t>pentru</a:t>
          </a:r>
          <a:r>
            <a:rPr lang="en-US" sz="900" b="1" kern="1200" dirty="0">
              <a:solidFill>
                <a:srgbClr val="263857"/>
              </a:solidFill>
              <a:latin typeface="Barlow" panose="00000500000000000000" pitchFamily="2" charset="0"/>
              <a:ea typeface="+mn-ea"/>
              <a:cs typeface="+mn-cs"/>
            </a:rPr>
            <a:t> </a:t>
          </a:r>
          <a:r>
            <a:rPr lang="en-US" sz="900" b="1" kern="1200" dirty="0" err="1">
              <a:solidFill>
                <a:srgbClr val="263857"/>
              </a:solidFill>
              <a:latin typeface="Barlow" panose="00000500000000000000" pitchFamily="2" charset="0"/>
              <a:ea typeface="+mn-ea"/>
              <a:cs typeface="+mn-cs"/>
            </a:rPr>
            <a:t>domeniul</a:t>
          </a:r>
          <a:r>
            <a:rPr lang="en-US" sz="900" b="1" kern="1200" dirty="0">
              <a:solidFill>
                <a:srgbClr val="263857"/>
              </a:solidFill>
              <a:latin typeface="Barlow" panose="00000500000000000000" pitchFamily="2" charset="0"/>
              <a:ea typeface="+mn-ea"/>
              <a:cs typeface="+mn-cs"/>
            </a:rPr>
            <a:t> </a:t>
          </a:r>
          <a:r>
            <a:rPr lang="en-US" sz="900" b="1" kern="1200" dirty="0" err="1">
              <a:solidFill>
                <a:srgbClr val="263857"/>
              </a:solidFill>
              <a:latin typeface="Barlow" panose="00000500000000000000" pitchFamily="2" charset="0"/>
              <a:ea typeface="+mn-ea"/>
              <a:cs typeface="+mn-cs"/>
            </a:rPr>
            <a:t>nostru</a:t>
          </a:r>
          <a:r>
            <a:rPr lang="en-US" sz="900" b="1" kern="1200" dirty="0">
              <a:solidFill>
                <a:srgbClr val="263857"/>
              </a:solidFill>
              <a:latin typeface="Barlow" panose="00000500000000000000" pitchFamily="2" charset="0"/>
              <a:ea typeface="+mn-ea"/>
              <a:cs typeface="+mn-cs"/>
            </a:rPr>
            <a:t> de </a:t>
          </a:r>
          <a:r>
            <a:rPr lang="en-US" sz="900" b="1" kern="1200" dirty="0" err="1">
              <a:solidFill>
                <a:srgbClr val="263857"/>
              </a:solidFill>
              <a:latin typeface="Barlow" panose="00000500000000000000" pitchFamily="2" charset="0"/>
              <a:ea typeface="+mn-ea"/>
              <a:cs typeface="+mn-cs"/>
            </a:rPr>
            <a:t>câștigare</a:t>
          </a:r>
          <a:r>
            <a:rPr lang="en-US" sz="900" b="1" kern="1200" dirty="0">
              <a:solidFill>
                <a:srgbClr val="263857"/>
              </a:solidFill>
              <a:latin typeface="Barlow" panose="00000500000000000000" pitchFamily="2" charset="0"/>
              <a:ea typeface="+mn-ea"/>
              <a:cs typeface="+mn-cs"/>
            </a:rPr>
            <a:t> a </a:t>
          </a:r>
          <a:r>
            <a:rPr lang="en-US" sz="900" b="1" kern="1200" dirty="0" err="1">
              <a:solidFill>
                <a:srgbClr val="263857"/>
              </a:solidFill>
              <a:latin typeface="Barlow" panose="00000500000000000000" pitchFamily="2" charset="0"/>
              <a:ea typeface="+mn-ea"/>
              <a:cs typeface="+mn-cs"/>
            </a:rPr>
            <a:t>unor</a:t>
          </a:r>
          <a:r>
            <a:rPr lang="en-US" sz="900" b="1" kern="1200" dirty="0">
              <a:solidFill>
                <a:srgbClr val="263857"/>
              </a:solidFill>
              <a:latin typeface="Barlow" panose="00000500000000000000" pitchFamily="2" charset="0"/>
              <a:ea typeface="+mn-ea"/>
              <a:cs typeface="+mn-cs"/>
            </a:rPr>
            <a:t> </a:t>
          </a:r>
          <a:r>
            <a:rPr lang="en-US" sz="900" b="1" kern="1200" dirty="0" err="1">
              <a:solidFill>
                <a:srgbClr val="263857"/>
              </a:solidFill>
              <a:latin typeface="Barlow" panose="00000500000000000000" pitchFamily="2" charset="0"/>
              <a:ea typeface="+mn-ea"/>
              <a:cs typeface="+mn-cs"/>
            </a:rPr>
            <a:t>granturi</a:t>
          </a:r>
          <a:r>
            <a:rPr lang="en-US" sz="900" b="1" kern="1200" dirty="0">
              <a:solidFill>
                <a:srgbClr val="263857"/>
              </a:solidFill>
              <a:latin typeface="Barlow" panose="00000500000000000000" pitchFamily="2" charset="0"/>
              <a:ea typeface="+mn-ea"/>
              <a:cs typeface="+mn-cs"/>
            </a:rPr>
            <a:t> de </a:t>
          </a:r>
          <a:r>
            <a:rPr lang="en-US" sz="900" b="1" kern="1200" dirty="0" err="1">
              <a:solidFill>
                <a:srgbClr val="263857"/>
              </a:solidFill>
              <a:latin typeface="Barlow" panose="00000500000000000000" pitchFamily="2" charset="0"/>
              <a:ea typeface="+mn-ea"/>
              <a:cs typeface="+mn-cs"/>
            </a:rPr>
            <a:t>cercetare</a:t>
          </a:r>
          <a:r>
            <a:rPr lang="en-US" sz="900" b="1" kern="1200" dirty="0">
              <a:solidFill>
                <a:srgbClr val="263857"/>
              </a:solidFill>
              <a:latin typeface="Barlow" panose="00000500000000000000" pitchFamily="2" charset="0"/>
              <a:ea typeface="+mn-ea"/>
              <a:cs typeface="+mn-cs"/>
            </a:rPr>
            <a:t> </a:t>
          </a:r>
          <a:r>
            <a:rPr lang="en-US" sz="900" b="1" kern="1200" dirty="0" err="1">
              <a:solidFill>
                <a:srgbClr val="263857"/>
              </a:solidFill>
              <a:latin typeface="Barlow" panose="00000500000000000000" pitchFamily="2" charset="0"/>
              <a:ea typeface="+mn-ea"/>
              <a:cs typeface="+mn-cs"/>
            </a:rPr>
            <a:t>avansată</a:t>
          </a:r>
          <a:r>
            <a:rPr lang="en-US" sz="900" b="1" kern="1200" dirty="0">
              <a:solidFill>
                <a:srgbClr val="263857"/>
              </a:solidFill>
              <a:latin typeface="Barlow" panose="00000500000000000000" pitchFamily="2" charset="0"/>
              <a:ea typeface="+mn-ea"/>
              <a:cs typeface="+mn-cs"/>
            </a:rPr>
            <a:t>.</a:t>
          </a:r>
        </a:p>
      </dgm:t>
    </dgm:pt>
    <dgm:pt modelId="{D4722443-7EA7-40F0-8B1F-92D31194BA7D}" type="parTrans" cxnId="{C292E87D-CE50-4A4E-A9F6-77E9BCA625C2}">
      <dgm:prSet/>
      <dgm:spPr/>
      <dgm:t>
        <a:bodyPr/>
        <a:lstStyle/>
        <a:p>
          <a:endParaRPr lang="en-US"/>
        </a:p>
      </dgm:t>
    </dgm:pt>
    <dgm:pt modelId="{33A66605-4BE3-459B-99C0-2F547E86722C}" type="sibTrans" cxnId="{C292E87D-CE50-4A4E-A9F6-77E9BCA625C2}">
      <dgm:prSet/>
      <dgm:spPr/>
      <dgm:t>
        <a:bodyPr/>
        <a:lstStyle/>
        <a:p>
          <a:endParaRPr lang="en-US"/>
        </a:p>
      </dgm:t>
    </dgm:pt>
    <dgm:pt modelId="{5CC3548E-84B4-44A5-B4CB-20641BFDBE46}" type="pres">
      <dgm:prSet presAssocID="{F7A132C3-963B-4766-9374-02A884FC9589}" presName="matrix" presStyleCnt="0">
        <dgm:presLayoutVars>
          <dgm:chMax val="1"/>
          <dgm:dir/>
          <dgm:resizeHandles val="exact"/>
        </dgm:presLayoutVars>
      </dgm:prSet>
      <dgm:spPr/>
    </dgm:pt>
    <dgm:pt modelId="{4270244B-E9AF-4667-A384-F3D8B6F555C0}" type="pres">
      <dgm:prSet presAssocID="{F7A132C3-963B-4766-9374-02A884FC9589}" presName="axisShape" presStyleLbl="bgShp" presStyleIdx="0" presStyleCnt="1" custScaleX="92490" custLinFactNeighborX="242" custLinFactNeighborY="-1537"/>
      <dgm:spPr/>
    </dgm:pt>
    <dgm:pt modelId="{810834A2-1331-411E-B82C-F2BADE694EA1}" type="pres">
      <dgm:prSet presAssocID="{F7A132C3-963B-4766-9374-02A884FC9589}" presName="rect1" presStyleLbl="node1" presStyleIdx="0" presStyleCnt="4" custScaleX="195729" custLinFactNeighborX="-56556" custLinFactNeighborY="-3319">
        <dgm:presLayoutVars>
          <dgm:chMax val="0"/>
          <dgm:chPref val="0"/>
          <dgm:bulletEnabled val="1"/>
        </dgm:presLayoutVars>
      </dgm:prSet>
      <dgm:spPr/>
    </dgm:pt>
    <dgm:pt modelId="{BA0FC4DC-77B7-4F50-A289-9930D9358B43}" type="pres">
      <dgm:prSet presAssocID="{F7A132C3-963B-4766-9374-02A884FC9589}" presName="rect2" presStyleLbl="node1" presStyleIdx="1" presStyleCnt="4" custScaleX="196573" custLinFactNeighborX="58139" custLinFactNeighborY="-2659">
        <dgm:presLayoutVars>
          <dgm:chMax val="0"/>
          <dgm:chPref val="0"/>
          <dgm:bulletEnabled val="1"/>
        </dgm:presLayoutVars>
      </dgm:prSet>
      <dgm:spPr/>
    </dgm:pt>
    <dgm:pt modelId="{ACB8648B-2611-46DF-B2FB-F6CC34D462F8}" type="pres">
      <dgm:prSet presAssocID="{F7A132C3-963B-4766-9374-02A884FC9589}" presName="rect3" presStyleLbl="node1" presStyleIdx="2" presStyleCnt="4" custScaleX="194793" custScaleY="94683" custLinFactNeighborX="-54093" custLinFactNeighborY="6190">
        <dgm:presLayoutVars>
          <dgm:chMax val="0"/>
          <dgm:chPref val="0"/>
          <dgm:bulletEnabled val="1"/>
        </dgm:presLayoutVars>
      </dgm:prSet>
      <dgm:spPr/>
    </dgm:pt>
    <dgm:pt modelId="{9B80830B-1304-4EDC-A34F-093960B0F239}" type="pres">
      <dgm:prSet presAssocID="{F7A132C3-963B-4766-9374-02A884FC9589}" presName="rect4" presStyleLbl="node1" presStyleIdx="3" presStyleCnt="4" custScaleX="194995" custScaleY="97190" custLinFactNeighborX="55520" custLinFactNeighborY="7291">
        <dgm:presLayoutVars>
          <dgm:chMax val="0"/>
          <dgm:chPref val="0"/>
          <dgm:bulletEnabled val="1"/>
        </dgm:presLayoutVars>
      </dgm:prSet>
      <dgm:spPr/>
    </dgm:pt>
  </dgm:ptLst>
  <dgm:cxnLst>
    <dgm:cxn modelId="{E8A44D06-D22C-433D-87F1-A86502983A5E}" srcId="{E589E513-10D9-4869-98D2-822BDD04D77A}" destId="{06D34E99-F017-4B2F-A52B-B63712BD8C45}" srcOrd="0" destOrd="0" parTransId="{D4D685A3-1AB2-403D-A003-AE4A8EFE0CB3}" sibTransId="{E04F74EF-F35A-4BBB-90D4-E6A31226D5D5}"/>
    <dgm:cxn modelId="{5174A10D-55B2-46FC-AA8A-679B82D9AA4B}" type="presOf" srcId="{579CAD1A-B8EB-43FC-ACD0-BCB25B22BB01}" destId="{ACB8648B-2611-46DF-B2FB-F6CC34D462F8}" srcOrd="0" destOrd="3" presId="urn:microsoft.com/office/officeart/2005/8/layout/matrix2"/>
    <dgm:cxn modelId="{639B680E-2707-42A5-B209-7FC410CDCCD4}" type="presOf" srcId="{12F64405-61E4-487E-8A41-1EEB973F8960}" destId="{9B80830B-1304-4EDC-A34F-093960B0F239}" srcOrd="0" destOrd="6" presId="urn:microsoft.com/office/officeart/2005/8/layout/matrix2"/>
    <dgm:cxn modelId="{0C486215-B845-4219-B411-4EA8A9D7A68D}" srcId="{E589E513-10D9-4869-98D2-822BDD04D77A}" destId="{6CAB695E-01A5-41FB-9096-DEE5ADD9981D}" srcOrd="7" destOrd="0" parTransId="{867EDB54-644A-437D-B59B-FE45CF4991C4}" sibTransId="{67693F4B-2D54-464C-8469-03254CA282E1}"/>
    <dgm:cxn modelId="{9D3CD619-5BC5-4AB1-97CE-D5C8C772BFEA}" type="presOf" srcId="{42316980-2734-4346-8E07-1A0A53226269}" destId="{810834A2-1331-411E-B82C-F2BADE694EA1}" srcOrd="0" destOrd="5" presId="urn:microsoft.com/office/officeart/2005/8/layout/matrix2"/>
    <dgm:cxn modelId="{8C2C3A21-6070-4203-A5FF-794C9F80AB0E}" type="presOf" srcId="{F7A132C3-963B-4766-9374-02A884FC9589}" destId="{5CC3548E-84B4-44A5-B4CB-20641BFDBE46}" srcOrd="0" destOrd="0" presId="urn:microsoft.com/office/officeart/2005/8/layout/matrix2"/>
    <dgm:cxn modelId="{26EBFF29-9C0F-4851-AB51-769390C43A1B}" type="presOf" srcId="{C9D716C8-8CC5-4717-A58B-F7D2CBE0D2F1}" destId="{BA0FC4DC-77B7-4F50-A289-9930D9358B43}" srcOrd="0" destOrd="0" presId="urn:microsoft.com/office/officeart/2005/8/layout/matrix2"/>
    <dgm:cxn modelId="{98B9CE2E-0952-4561-9A2C-0187EA899E60}" type="presOf" srcId="{CC6442F5-03DC-4CBA-BD08-798595C10F2D}" destId="{9B80830B-1304-4EDC-A34F-093960B0F239}" srcOrd="0" destOrd="5" presId="urn:microsoft.com/office/officeart/2005/8/layout/matrix2"/>
    <dgm:cxn modelId="{0DBC1231-10B8-4818-B9A3-14D6F047ED48}" srcId="{F7A132C3-963B-4766-9374-02A884FC9589}" destId="{7E205943-B1CF-46B3-8CCA-FA75A32A5A9D}" srcOrd="3" destOrd="0" parTransId="{3FD84894-4DEB-4A8C-AFD3-4FCE7C98BC96}" sibTransId="{C1C37E1C-2AFE-4EB6-B28B-ACAA930366E8}"/>
    <dgm:cxn modelId="{6193513C-DB31-4510-8C60-41872E57C7B5}" srcId="{F7A132C3-963B-4766-9374-02A884FC9589}" destId="{E589E513-10D9-4869-98D2-822BDD04D77A}" srcOrd="0" destOrd="0" parTransId="{19C5BA87-A300-4E76-B541-FE0C5F9021FD}" sibTransId="{5E729226-97A7-4089-825E-0C8A5C8003A1}"/>
    <dgm:cxn modelId="{F5E9AC3E-DC23-4DE7-93F7-CF0427E0A711}" srcId="{9D18E285-EEAE-4C0F-A4FB-DA21775155FE}" destId="{47DED55C-418D-4F99-A353-368A78F02E1F}" srcOrd="3" destOrd="0" parTransId="{6CC1B1DA-B33C-4E97-9D1B-AAA422833820}" sibTransId="{6B015440-DFAE-46A7-84E4-ABA35A32BB6A}"/>
    <dgm:cxn modelId="{50162740-421A-4E28-83C4-E15CE626E35D}" srcId="{9D18E285-EEAE-4C0F-A4FB-DA21775155FE}" destId="{579CAD1A-B8EB-43FC-ACD0-BCB25B22BB01}" srcOrd="2" destOrd="0" parTransId="{EDB87F50-1B08-404F-8415-B940234FA678}" sibTransId="{7CBB0BB5-D3B4-4547-A475-237AE313AD69}"/>
    <dgm:cxn modelId="{2F1EF841-3A9C-465B-866E-E21F0C3FA98E}" srcId="{F7A132C3-963B-4766-9374-02A884FC9589}" destId="{C9D716C8-8CC5-4717-A58B-F7D2CBE0D2F1}" srcOrd="1" destOrd="0" parTransId="{BC0800A7-9743-4E9B-B060-C4064E423861}" sibTransId="{BA912AC5-9590-466C-98BF-6A40AEB49D00}"/>
    <dgm:cxn modelId="{89B76165-C31D-4F16-A6CE-A9C70285D819}" srcId="{9D18E285-EEAE-4C0F-A4FB-DA21775155FE}" destId="{106FF584-628D-48BF-ABFC-5465199E224E}" srcOrd="1" destOrd="0" parTransId="{F0E28B90-0EFE-4BBC-ADED-3169008CACC9}" sibTransId="{337C7429-4F8C-4754-B903-635A57793B8A}"/>
    <dgm:cxn modelId="{DBA56445-3E91-4CCF-9385-0C9DA9FA5A3F}" type="presOf" srcId="{E589E513-10D9-4869-98D2-822BDD04D77A}" destId="{810834A2-1331-411E-B82C-F2BADE694EA1}" srcOrd="0" destOrd="0" presId="urn:microsoft.com/office/officeart/2005/8/layout/matrix2"/>
    <dgm:cxn modelId="{29BD6465-2776-4344-9594-F77624DAFD04}" srcId="{C9D716C8-8CC5-4717-A58B-F7D2CBE0D2F1}" destId="{B2A4564A-348B-4C4A-9AFD-094AF4E87D91}" srcOrd="0" destOrd="0" parTransId="{B1F1CD9C-B73E-4707-8E30-CDCA800F2F73}" sibTransId="{E07435D3-1F6E-42A5-B9AD-08F6201F97D2}"/>
    <dgm:cxn modelId="{B0B70749-6B32-4474-B37F-5283945F8762}" type="presOf" srcId="{9224952D-1CD8-4F16-B237-250D19AEAAC7}" destId="{9B80830B-1304-4EDC-A34F-093960B0F239}" srcOrd="0" destOrd="2" presId="urn:microsoft.com/office/officeart/2005/8/layout/matrix2"/>
    <dgm:cxn modelId="{D35D1C6A-93AC-4B9E-B1B1-70C0EA6AB578}" type="presOf" srcId="{2D6B7B3F-B171-45EA-9078-1052FBDFF15A}" destId="{810834A2-1331-411E-B82C-F2BADE694EA1}" srcOrd="0" destOrd="7" presId="urn:microsoft.com/office/officeart/2005/8/layout/matrix2"/>
    <dgm:cxn modelId="{F766E16A-CEE9-4F5A-872D-7A58AAA0529D}" srcId="{7E205943-B1CF-46B3-8CCA-FA75A32A5A9D}" destId="{EEA4080F-B816-46B8-8BDB-C1A49A01E8F9}" srcOrd="2" destOrd="0" parTransId="{C77D001B-2124-4F6B-82E1-E571037DC59C}" sibTransId="{358B37F8-D920-4672-A1D2-EBC1F2D27ACC}"/>
    <dgm:cxn modelId="{DC826D4D-D73C-4376-BFB1-E21F4A5499A5}" type="presOf" srcId="{06D34E99-F017-4B2F-A52B-B63712BD8C45}" destId="{810834A2-1331-411E-B82C-F2BADE694EA1}" srcOrd="0" destOrd="1" presId="urn:microsoft.com/office/officeart/2005/8/layout/matrix2"/>
    <dgm:cxn modelId="{3006704E-BD83-4550-9BD4-0296679B65D2}" srcId="{E589E513-10D9-4869-98D2-822BDD04D77A}" destId="{2D6B7B3F-B171-45EA-9078-1052FBDFF15A}" srcOrd="6" destOrd="0" parTransId="{6128066F-3B64-4FBF-8F27-AD9F99A990C3}" sibTransId="{2692B01B-AD9A-47EA-80D0-F9F90E871685}"/>
    <dgm:cxn modelId="{BBC60A50-12E8-4B69-8832-77D4E6D4B4A1}" srcId="{E589E513-10D9-4869-98D2-822BDD04D77A}" destId="{DDC2F244-46E0-46F9-9356-DC7000B46FD8}" srcOrd="8" destOrd="0" parTransId="{59D9959E-5B32-4AB7-AF35-B7CF95560654}" sibTransId="{AA962A20-CB07-4AE2-AD39-954874C9F26D}"/>
    <dgm:cxn modelId="{0058CD74-7835-4AE5-82C5-98783364DC2F}" srcId="{7E205943-B1CF-46B3-8CCA-FA75A32A5A9D}" destId="{CC6442F5-03DC-4CBA-BD08-798595C10F2D}" srcOrd="4" destOrd="0" parTransId="{13635B48-8BF5-49D1-ACBC-16F711B508F5}" sibTransId="{36F6F34D-2A0B-41FA-88CD-C0EF328BE4BC}"/>
    <dgm:cxn modelId="{91839056-5BA5-4EF9-8C2E-F3F790515312}" type="presOf" srcId="{B2A4564A-348B-4C4A-9AFD-094AF4E87D91}" destId="{BA0FC4DC-77B7-4F50-A289-9930D9358B43}" srcOrd="0" destOrd="1" presId="urn:microsoft.com/office/officeart/2005/8/layout/matrix2"/>
    <dgm:cxn modelId="{02560559-C7D5-4B82-9D0D-715FA02BA32D}" type="presOf" srcId="{057BC6EA-A247-45B0-8EE4-3652F42AB0CE}" destId="{810834A2-1331-411E-B82C-F2BADE694EA1}" srcOrd="0" destOrd="2" presId="urn:microsoft.com/office/officeart/2005/8/layout/matrix2"/>
    <dgm:cxn modelId="{E1688379-98C5-464E-8352-06C2818BCB7C}" type="presOf" srcId="{47DED55C-418D-4F99-A353-368A78F02E1F}" destId="{ACB8648B-2611-46DF-B2FB-F6CC34D462F8}" srcOrd="0" destOrd="4" presId="urn:microsoft.com/office/officeart/2005/8/layout/matrix2"/>
    <dgm:cxn modelId="{C292E87D-CE50-4A4E-A9F6-77E9BCA625C2}" srcId="{C9D716C8-8CC5-4717-A58B-F7D2CBE0D2F1}" destId="{D16C86FE-27CC-4C84-9CF1-66CAF1F73325}" srcOrd="1" destOrd="0" parTransId="{D4722443-7EA7-40F0-8B1F-92D31194BA7D}" sibTransId="{33A66605-4BE3-459B-99C0-2F547E86722C}"/>
    <dgm:cxn modelId="{5823CF7F-F687-4B71-8DE9-793967112BD6}" srcId="{7E205943-B1CF-46B3-8CCA-FA75A32A5A9D}" destId="{A2F0E11B-9EEF-4CE1-B8C4-4E17028C069D}" srcOrd="0" destOrd="0" parTransId="{9998E8B3-6CBA-4233-AC5D-75D176C204B7}" sibTransId="{5BF5680D-569D-4346-BC26-594C74F97703}"/>
    <dgm:cxn modelId="{DCF95780-BDE2-49A1-A9F5-C96A73019BE7}" srcId="{E589E513-10D9-4869-98D2-822BDD04D77A}" destId="{4C9B2E29-A1E7-42E4-8D36-7E7957BA3E77}" srcOrd="2" destOrd="0" parTransId="{4064EC2F-79E4-4612-9096-203913FB829F}" sibTransId="{669F8DBF-6791-43D2-AFB0-04AAC49A7D06}"/>
    <dgm:cxn modelId="{B61C9582-731A-4EA6-8D82-0DC74A41797A}" srcId="{7E205943-B1CF-46B3-8CCA-FA75A32A5A9D}" destId="{12F64405-61E4-487E-8A41-1EEB973F8960}" srcOrd="5" destOrd="0" parTransId="{F8089D2F-4522-481A-BDD9-6BCF293FD4C1}" sibTransId="{AE3176C7-2DA9-415D-85A8-798B1FAFF484}"/>
    <dgm:cxn modelId="{97B02E85-A996-4D60-A41D-2A060FD01970}" type="presOf" srcId="{106FF584-628D-48BF-ABFC-5465199E224E}" destId="{ACB8648B-2611-46DF-B2FB-F6CC34D462F8}" srcOrd="0" destOrd="2" presId="urn:microsoft.com/office/officeart/2005/8/layout/matrix2"/>
    <dgm:cxn modelId="{83A73E89-68E4-4FCE-9302-5724288AFFF7}" srcId="{E589E513-10D9-4869-98D2-822BDD04D77A}" destId="{60A29466-0EFD-4EE0-878C-16D4496E8F86}" srcOrd="3" destOrd="0" parTransId="{20063B23-24D8-4E3D-8901-171E851FE8D3}" sibTransId="{38CCF030-A64E-4C7C-A887-D1A76C914308}"/>
    <dgm:cxn modelId="{2D6E868F-1C2E-4600-AEFF-8EB13DFD08EF}" type="presOf" srcId="{4D3CDE44-C89C-451E-9A45-EADB1BCA7269}" destId="{810834A2-1331-411E-B82C-F2BADE694EA1}" srcOrd="0" destOrd="6" presId="urn:microsoft.com/office/officeart/2005/8/layout/matrix2"/>
    <dgm:cxn modelId="{49061995-4A82-43C6-AD86-E394A12D7302}" type="presOf" srcId="{DDC2F244-46E0-46F9-9356-DC7000B46FD8}" destId="{810834A2-1331-411E-B82C-F2BADE694EA1}" srcOrd="0" destOrd="9" presId="urn:microsoft.com/office/officeart/2005/8/layout/matrix2"/>
    <dgm:cxn modelId="{E4D47095-C6A7-4BA4-ABB2-2D50DBDAB12E}" srcId="{E589E513-10D9-4869-98D2-822BDD04D77A}" destId="{4D3CDE44-C89C-451E-9A45-EADB1BCA7269}" srcOrd="5" destOrd="0" parTransId="{77977552-1F84-41A0-A5B6-EE98F7CCA9F6}" sibTransId="{39BCE953-6AC9-4839-A6F0-3174BFB8B9F4}"/>
    <dgm:cxn modelId="{0ECAD499-DC4D-4DCB-A510-711B09B3CCC3}" type="presOf" srcId="{C6D876CE-A999-48DC-BD2B-B1B6386EC2AC}" destId="{9B80830B-1304-4EDC-A34F-093960B0F239}" srcOrd="0" destOrd="4" presId="urn:microsoft.com/office/officeart/2005/8/layout/matrix2"/>
    <dgm:cxn modelId="{C5E75D9A-1D5F-4ED1-8E26-DF8F96F39615}" srcId="{E589E513-10D9-4869-98D2-822BDD04D77A}" destId="{057BC6EA-A247-45B0-8EE4-3652F42AB0CE}" srcOrd="1" destOrd="0" parTransId="{7B7DF193-B51E-44A2-BEA9-EA0D7E818B88}" sibTransId="{FF560470-B0A1-421A-A14D-0D2E15319184}"/>
    <dgm:cxn modelId="{30E3FFA3-77FB-4180-A057-6E7FCD71542A}" srcId="{7E205943-B1CF-46B3-8CCA-FA75A32A5A9D}" destId="{278EAD5D-2B3E-42DC-80E9-228CDEA03700}" srcOrd="6" destOrd="0" parTransId="{7AD3EEE8-1B14-482F-87C3-733AC6C14116}" sibTransId="{29622308-B97D-49A9-8F70-1CFF88FC0C3E}"/>
    <dgm:cxn modelId="{E5F2D8A7-AEC7-48EA-8217-41ECD0F80722}" type="presOf" srcId="{EEA4080F-B816-46B8-8BDB-C1A49A01E8F9}" destId="{9B80830B-1304-4EDC-A34F-093960B0F239}" srcOrd="0" destOrd="3" presId="urn:microsoft.com/office/officeart/2005/8/layout/matrix2"/>
    <dgm:cxn modelId="{2B439FB2-AF19-4224-8792-EB1A40CE35EF}" srcId="{E589E513-10D9-4869-98D2-822BDD04D77A}" destId="{42316980-2734-4346-8E07-1A0A53226269}" srcOrd="4" destOrd="0" parTransId="{033E4BAA-919B-48E8-B559-78EC331A3174}" sibTransId="{60967BA9-CEF4-42C9-8762-B7EEE4F1F937}"/>
    <dgm:cxn modelId="{CD9C21BA-87C1-47CB-9029-C8B58E6FFE4E}" type="presOf" srcId="{9D18E285-EEAE-4C0F-A4FB-DA21775155FE}" destId="{ACB8648B-2611-46DF-B2FB-F6CC34D462F8}" srcOrd="0" destOrd="0" presId="urn:microsoft.com/office/officeart/2005/8/layout/matrix2"/>
    <dgm:cxn modelId="{F36446C1-BFDF-444D-BB21-F0F3A53D6175}" srcId="{7E205943-B1CF-46B3-8CCA-FA75A32A5A9D}" destId="{C6D876CE-A999-48DC-BD2B-B1B6386EC2AC}" srcOrd="3" destOrd="0" parTransId="{23FDA899-BB72-47A1-9280-189B1811477D}" sibTransId="{71202252-1191-4CD3-9140-8627E0B9438F}"/>
    <dgm:cxn modelId="{D7B3A2CE-61E5-4E7E-8097-89D7FA6CF1A3}" srcId="{F7A132C3-963B-4766-9374-02A884FC9589}" destId="{9D18E285-EEAE-4C0F-A4FB-DA21775155FE}" srcOrd="2" destOrd="0" parTransId="{80BB6746-A0B0-4228-9722-AB18C67356EF}" sibTransId="{09DC2DBF-546D-413C-9E8B-8B1B1A19D981}"/>
    <dgm:cxn modelId="{A2D3AED5-4F6D-4683-859D-6165CA51F813}" type="presOf" srcId="{6CAB695E-01A5-41FB-9096-DEE5ADD9981D}" destId="{810834A2-1331-411E-B82C-F2BADE694EA1}" srcOrd="0" destOrd="8" presId="urn:microsoft.com/office/officeart/2005/8/layout/matrix2"/>
    <dgm:cxn modelId="{EE6EDCD7-5711-485C-ADA9-28105D9965AE}" srcId="{9D18E285-EEAE-4C0F-A4FB-DA21775155FE}" destId="{E9B5DD1A-56F1-49F7-95B2-31626FEDD968}" srcOrd="0" destOrd="0" parTransId="{C44EB9A6-D807-4DB6-8452-9090503B1228}" sibTransId="{1772EE5D-18BF-4881-9FDA-3650ADFA911A}"/>
    <dgm:cxn modelId="{E59AEED9-60AF-4646-A4E3-126AA744E097}" type="presOf" srcId="{4C9B2E29-A1E7-42E4-8D36-7E7957BA3E77}" destId="{810834A2-1331-411E-B82C-F2BADE694EA1}" srcOrd="0" destOrd="3" presId="urn:microsoft.com/office/officeart/2005/8/layout/matrix2"/>
    <dgm:cxn modelId="{39F78BDC-7FB4-4C00-BEAA-39834793C379}" type="presOf" srcId="{D16C86FE-27CC-4C84-9CF1-66CAF1F73325}" destId="{BA0FC4DC-77B7-4F50-A289-9930D9358B43}" srcOrd="0" destOrd="2" presId="urn:microsoft.com/office/officeart/2005/8/layout/matrix2"/>
    <dgm:cxn modelId="{ADEACBE2-D282-4723-8BE5-D2D52A0C1914}" type="presOf" srcId="{E9B5DD1A-56F1-49F7-95B2-31626FEDD968}" destId="{ACB8648B-2611-46DF-B2FB-F6CC34D462F8}" srcOrd="0" destOrd="1" presId="urn:microsoft.com/office/officeart/2005/8/layout/matrix2"/>
    <dgm:cxn modelId="{7B2C3FE6-B9E3-4528-9CE8-4E9431D2D285}" type="presOf" srcId="{7E205943-B1CF-46B3-8CCA-FA75A32A5A9D}" destId="{9B80830B-1304-4EDC-A34F-093960B0F239}" srcOrd="0" destOrd="0" presId="urn:microsoft.com/office/officeart/2005/8/layout/matrix2"/>
    <dgm:cxn modelId="{CABBA2EE-6CD2-4779-8C1F-2F2C9238E50F}" srcId="{7E205943-B1CF-46B3-8CCA-FA75A32A5A9D}" destId="{9224952D-1CD8-4F16-B237-250D19AEAAC7}" srcOrd="1" destOrd="0" parTransId="{37FE9FD7-1320-4020-815E-9300A53ACD7A}" sibTransId="{5AA2711E-3DF8-4FB3-9EC3-1F2C57FCF9D1}"/>
    <dgm:cxn modelId="{DAA9FCF2-8315-48F3-A7BF-D1984B57F958}" type="presOf" srcId="{278EAD5D-2B3E-42DC-80E9-228CDEA03700}" destId="{9B80830B-1304-4EDC-A34F-093960B0F239}" srcOrd="0" destOrd="7" presId="urn:microsoft.com/office/officeart/2005/8/layout/matrix2"/>
    <dgm:cxn modelId="{EE37AAF8-FF64-40F5-95E8-33E62235CC40}" type="presOf" srcId="{A2F0E11B-9EEF-4CE1-B8C4-4E17028C069D}" destId="{9B80830B-1304-4EDC-A34F-093960B0F239}" srcOrd="0" destOrd="1" presId="urn:microsoft.com/office/officeart/2005/8/layout/matrix2"/>
    <dgm:cxn modelId="{AA6929FC-1BB4-4CFF-9C84-B55129DA421C}" type="presOf" srcId="{60A29466-0EFD-4EE0-878C-16D4496E8F86}" destId="{810834A2-1331-411E-B82C-F2BADE694EA1}" srcOrd="0" destOrd="4" presId="urn:microsoft.com/office/officeart/2005/8/layout/matrix2"/>
    <dgm:cxn modelId="{254D37B7-935C-4818-A738-398596F9853D}" type="presParOf" srcId="{5CC3548E-84B4-44A5-B4CB-20641BFDBE46}" destId="{4270244B-E9AF-4667-A384-F3D8B6F555C0}" srcOrd="0" destOrd="0" presId="urn:microsoft.com/office/officeart/2005/8/layout/matrix2"/>
    <dgm:cxn modelId="{B7F872DB-9393-478B-945F-33FCC3398BC3}" type="presParOf" srcId="{5CC3548E-84B4-44A5-B4CB-20641BFDBE46}" destId="{810834A2-1331-411E-B82C-F2BADE694EA1}" srcOrd="1" destOrd="0" presId="urn:microsoft.com/office/officeart/2005/8/layout/matrix2"/>
    <dgm:cxn modelId="{CB333CC2-7D63-4DFA-8EE1-F46C9A05D7C0}" type="presParOf" srcId="{5CC3548E-84B4-44A5-B4CB-20641BFDBE46}" destId="{BA0FC4DC-77B7-4F50-A289-9930D9358B43}" srcOrd="2" destOrd="0" presId="urn:microsoft.com/office/officeart/2005/8/layout/matrix2"/>
    <dgm:cxn modelId="{EDF9B677-194D-4791-9BE4-56400404DD69}" type="presParOf" srcId="{5CC3548E-84B4-44A5-B4CB-20641BFDBE46}" destId="{ACB8648B-2611-46DF-B2FB-F6CC34D462F8}" srcOrd="3" destOrd="0" presId="urn:microsoft.com/office/officeart/2005/8/layout/matrix2"/>
    <dgm:cxn modelId="{064AB32D-1F46-454E-86F2-FD7BC88555E0}" type="presParOf" srcId="{5CC3548E-84B4-44A5-B4CB-20641BFDBE46}" destId="{9B80830B-1304-4EDC-A34F-093960B0F239}" srcOrd="4" destOrd="0" presId="urn:microsoft.com/office/officeart/2005/8/layout/matrix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9EEA1D-4E34-4102-AEBC-805719BEF5C8}">
      <dsp:nvSpPr>
        <dsp:cNvPr id="0" name=""/>
        <dsp:cNvSpPr/>
      </dsp:nvSpPr>
      <dsp:spPr>
        <a:xfrm>
          <a:off x="0" y="1013397"/>
          <a:ext cx="8504690" cy="1351196"/>
        </a:xfrm>
        <a:prstGeom prst="notchedRightArrow">
          <a:avLst/>
        </a:prstGeom>
        <a:solidFill>
          <a:schemeClr val="tx2"/>
        </a:solidFill>
        <a:ln>
          <a:noFill/>
        </a:ln>
        <a:effectLst/>
      </dsp:spPr>
      <dsp:style>
        <a:lnRef idx="0">
          <a:scrgbClr r="0" g="0" b="0"/>
        </a:lnRef>
        <a:fillRef idx="1">
          <a:scrgbClr r="0" g="0" b="0"/>
        </a:fillRef>
        <a:effectRef idx="0">
          <a:scrgbClr r="0" g="0" b="0"/>
        </a:effectRef>
        <a:fontRef idx="minor"/>
      </dsp:style>
    </dsp:sp>
    <dsp:sp modelId="{32BCE8A2-6FF7-4A05-B57A-6A61CB2B4E7A}">
      <dsp:nvSpPr>
        <dsp:cNvPr id="0" name=""/>
        <dsp:cNvSpPr/>
      </dsp:nvSpPr>
      <dsp:spPr>
        <a:xfrm>
          <a:off x="4508" y="0"/>
          <a:ext cx="731598" cy="13511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6896" tIns="56896" rIns="56896" bIns="56896" numCol="1" spcCol="1270" anchor="b" anchorCtr="0">
          <a:noAutofit/>
        </a:bodyPr>
        <a:lstStyle/>
        <a:p>
          <a:pPr marL="0" lvl="0" indent="0" algn="ctr" defTabSz="355600">
            <a:lnSpc>
              <a:spcPct val="90000"/>
            </a:lnSpc>
            <a:spcBef>
              <a:spcPct val="0"/>
            </a:spcBef>
            <a:spcAft>
              <a:spcPct val="35000"/>
            </a:spcAft>
            <a:buNone/>
          </a:pPr>
          <a:r>
            <a:rPr lang="ro-RO" sz="800" b="0" i="0" kern="1200" dirty="0">
              <a:latin typeface="Barlow" panose="00000500000000000000" pitchFamily="2" charset="0"/>
            </a:rPr>
            <a:t>2007 – Bacău – Locul 3 la Campionatul Național Universitar de Volei Feminin</a:t>
          </a:r>
          <a:endParaRPr lang="en-US" sz="800" kern="1200" dirty="0">
            <a:latin typeface="Barlow" panose="00000500000000000000" pitchFamily="2" charset="0"/>
          </a:endParaRPr>
        </a:p>
      </dsp:txBody>
      <dsp:txXfrm>
        <a:off x="4508" y="0"/>
        <a:ext cx="731598" cy="1351196"/>
      </dsp:txXfrm>
    </dsp:sp>
    <dsp:sp modelId="{534F7CFF-2723-4263-9B34-9FDDFAC25329}">
      <dsp:nvSpPr>
        <dsp:cNvPr id="0" name=""/>
        <dsp:cNvSpPr/>
      </dsp:nvSpPr>
      <dsp:spPr>
        <a:xfrm>
          <a:off x="201407" y="1520095"/>
          <a:ext cx="337799" cy="337799"/>
        </a:xfrm>
        <a:prstGeom prst="ellipse">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167C0D5-FFAD-4187-A0B0-B9B70D390C52}">
      <dsp:nvSpPr>
        <dsp:cNvPr id="0" name=""/>
        <dsp:cNvSpPr/>
      </dsp:nvSpPr>
      <dsp:spPr>
        <a:xfrm>
          <a:off x="772686" y="2026794"/>
          <a:ext cx="731598" cy="13511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6896" tIns="56896" rIns="56896" bIns="56896" numCol="1" spcCol="1270" anchor="t" anchorCtr="0">
          <a:noAutofit/>
        </a:bodyPr>
        <a:lstStyle/>
        <a:p>
          <a:pPr marL="0" lvl="0" indent="0" algn="ctr" defTabSz="355600">
            <a:lnSpc>
              <a:spcPct val="90000"/>
            </a:lnSpc>
            <a:spcBef>
              <a:spcPct val="0"/>
            </a:spcBef>
            <a:spcAft>
              <a:spcPct val="35000"/>
            </a:spcAft>
            <a:buNone/>
          </a:pPr>
          <a:r>
            <a:rPr lang="ro-RO" sz="800" b="0" i="0" kern="1200">
              <a:latin typeface="Barlow" panose="00000500000000000000" pitchFamily="2" charset="0"/>
            </a:rPr>
            <a:t>2008 – Bacău – Locul 3 la Campionatul Național Universitar de Volei Feminin</a:t>
          </a:r>
          <a:endParaRPr lang="en-US" sz="800" kern="1200">
            <a:latin typeface="Barlow" panose="00000500000000000000" pitchFamily="2" charset="0"/>
          </a:endParaRPr>
        </a:p>
      </dsp:txBody>
      <dsp:txXfrm>
        <a:off x="772686" y="2026794"/>
        <a:ext cx="731598" cy="1351196"/>
      </dsp:txXfrm>
    </dsp:sp>
    <dsp:sp modelId="{8BFBE8BB-091D-4B78-A1BB-800B0E243422}">
      <dsp:nvSpPr>
        <dsp:cNvPr id="0" name=""/>
        <dsp:cNvSpPr/>
      </dsp:nvSpPr>
      <dsp:spPr>
        <a:xfrm>
          <a:off x="969586" y="1520095"/>
          <a:ext cx="337799" cy="337799"/>
        </a:xfrm>
        <a:prstGeom prst="ellipse">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8AB41F1-ECC5-4027-B171-8D6CD68BFDA3}">
      <dsp:nvSpPr>
        <dsp:cNvPr id="0" name=""/>
        <dsp:cNvSpPr/>
      </dsp:nvSpPr>
      <dsp:spPr>
        <a:xfrm>
          <a:off x="1540865" y="0"/>
          <a:ext cx="731598" cy="13511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6896" tIns="56896" rIns="56896" bIns="56896" numCol="1" spcCol="1270" anchor="b" anchorCtr="0">
          <a:noAutofit/>
        </a:bodyPr>
        <a:lstStyle/>
        <a:p>
          <a:pPr marL="0" lvl="0" indent="0" algn="ctr" defTabSz="355600">
            <a:lnSpc>
              <a:spcPct val="90000"/>
            </a:lnSpc>
            <a:spcBef>
              <a:spcPct val="0"/>
            </a:spcBef>
            <a:spcAft>
              <a:spcPct val="35000"/>
            </a:spcAft>
            <a:buNone/>
          </a:pPr>
          <a:r>
            <a:rPr lang="ro-RO" sz="800" b="0" i="0" kern="1200">
              <a:latin typeface="Barlow" panose="00000500000000000000" pitchFamily="2" charset="0"/>
            </a:rPr>
            <a:t>2023 – Bacău – Locul 5 la Campionatul Național Universitar de Volei Feminin</a:t>
          </a:r>
          <a:endParaRPr lang="en-US" sz="800" kern="1200">
            <a:latin typeface="Barlow" panose="00000500000000000000" pitchFamily="2" charset="0"/>
          </a:endParaRPr>
        </a:p>
      </dsp:txBody>
      <dsp:txXfrm>
        <a:off x="1540865" y="0"/>
        <a:ext cx="731598" cy="1351196"/>
      </dsp:txXfrm>
    </dsp:sp>
    <dsp:sp modelId="{A1202B5E-AAA8-43F5-9540-0D68ADA88F8C}">
      <dsp:nvSpPr>
        <dsp:cNvPr id="0" name=""/>
        <dsp:cNvSpPr/>
      </dsp:nvSpPr>
      <dsp:spPr>
        <a:xfrm>
          <a:off x="1737764" y="1520095"/>
          <a:ext cx="337799" cy="337799"/>
        </a:xfrm>
        <a:prstGeom prst="ellipse">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396C9A9-D80B-4983-8316-6A69A4DCA4EF}">
      <dsp:nvSpPr>
        <dsp:cNvPr id="0" name=""/>
        <dsp:cNvSpPr/>
      </dsp:nvSpPr>
      <dsp:spPr>
        <a:xfrm>
          <a:off x="2309043" y="2026794"/>
          <a:ext cx="731598" cy="13511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6896" tIns="56896" rIns="56896" bIns="56896" numCol="1" spcCol="1270" anchor="t" anchorCtr="0">
          <a:noAutofit/>
        </a:bodyPr>
        <a:lstStyle/>
        <a:p>
          <a:pPr marL="0" lvl="0" indent="0" algn="ctr" defTabSz="355600">
            <a:lnSpc>
              <a:spcPct val="90000"/>
            </a:lnSpc>
            <a:spcBef>
              <a:spcPct val="0"/>
            </a:spcBef>
            <a:spcAft>
              <a:spcPct val="35000"/>
            </a:spcAft>
            <a:buNone/>
          </a:pPr>
          <a:r>
            <a:rPr lang="ro-RO" sz="800" b="0" i="0" kern="1200">
              <a:latin typeface="Barlow" panose="00000500000000000000" pitchFamily="2" charset="0"/>
            </a:rPr>
            <a:t>2016 – Bacău – locul 4 la Campionatul Național Universitar de Volei Masculin</a:t>
          </a:r>
          <a:endParaRPr lang="en-US" sz="800" kern="1200">
            <a:latin typeface="Barlow" panose="00000500000000000000" pitchFamily="2" charset="0"/>
          </a:endParaRPr>
        </a:p>
      </dsp:txBody>
      <dsp:txXfrm>
        <a:off x="2309043" y="2026794"/>
        <a:ext cx="731598" cy="1351196"/>
      </dsp:txXfrm>
    </dsp:sp>
    <dsp:sp modelId="{7873C08C-A9C5-42FF-900E-F60E55088A90}">
      <dsp:nvSpPr>
        <dsp:cNvPr id="0" name=""/>
        <dsp:cNvSpPr/>
      </dsp:nvSpPr>
      <dsp:spPr>
        <a:xfrm>
          <a:off x="2505943" y="1520095"/>
          <a:ext cx="337799" cy="337799"/>
        </a:xfrm>
        <a:prstGeom prst="ellipse">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3D2277C-E850-4426-8E03-588333F571F9}">
      <dsp:nvSpPr>
        <dsp:cNvPr id="0" name=""/>
        <dsp:cNvSpPr/>
      </dsp:nvSpPr>
      <dsp:spPr>
        <a:xfrm>
          <a:off x="3077222" y="0"/>
          <a:ext cx="731598" cy="13511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6896" tIns="56896" rIns="56896" bIns="56896" numCol="1" spcCol="1270" anchor="b" anchorCtr="0">
          <a:noAutofit/>
        </a:bodyPr>
        <a:lstStyle/>
        <a:p>
          <a:pPr marL="0" lvl="0" indent="0" algn="ctr" defTabSz="355600">
            <a:lnSpc>
              <a:spcPct val="90000"/>
            </a:lnSpc>
            <a:spcBef>
              <a:spcPct val="0"/>
            </a:spcBef>
            <a:spcAft>
              <a:spcPct val="35000"/>
            </a:spcAft>
            <a:buNone/>
          </a:pPr>
          <a:r>
            <a:rPr lang="ro-RO" sz="800" b="0" i="0" kern="1200" dirty="0">
              <a:latin typeface="Barlow" panose="00000500000000000000" pitchFamily="2" charset="0"/>
            </a:rPr>
            <a:t>2017 – Bacău – locul 6 la Campionatul Național Universitar de Volei Masculin</a:t>
          </a:r>
          <a:endParaRPr lang="en-US" sz="800" kern="1200" dirty="0">
            <a:latin typeface="Barlow" panose="00000500000000000000" pitchFamily="2" charset="0"/>
          </a:endParaRPr>
        </a:p>
      </dsp:txBody>
      <dsp:txXfrm>
        <a:off x="3077222" y="0"/>
        <a:ext cx="731598" cy="1351196"/>
      </dsp:txXfrm>
    </dsp:sp>
    <dsp:sp modelId="{BA232F31-3418-4F45-B96E-2B8E12A6C758}">
      <dsp:nvSpPr>
        <dsp:cNvPr id="0" name=""/>
        <dsp:cNvSpPr/>
      </dsp:nvSpPr>
      <dsp:spPr>
        <a:xfrm>
          <a:off x="3274121" y="1520095"/>
          <a:ext cx="337799" cy="337799"/>
        </a:xfrm>
        <a:prstGeom prst="ellipse">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13C19DF-60FE-44D3-8D6B-E5EB2ED06A51}">
      <dsp:nvSpPr>
        <dsp:cNvPr id="0" name=""/>
        <dsp:cNvSpPr/>
      </dsp:nvSpPr>
      <dsp:spPr>
        <a:xfrm>
          <a:off x="3845400" y="2026794"/>
          <a:ext cx="731598" cy="13511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6896" tIns="56896" rIns="56896" bIns="56896" numCol="1" spcCol="1270" anchor="t" anchorCtr="0">
          <a:noAutofit/>
        </a:bodyPr>
        <a:lstStyle/>
        <a:p>
          <a:pPr marL="0" lvl="0" indent="0" algn="ctr" defTabSz="355600">
            <a:lnSpc>
              <a:spcPct val="90000"/>
            </a:lnSpc>
            <a:spcBef>
              <a:spcPct val="0"/>
            </a:spcBef>
            <a:spcAft>
              <a:spcPct val="35000"/>
            </a:spcAft>
            <a:buNone/>
          </a:pPr>
          <a:r>
            <a:rPr lang="ro-RO" sz="800" b="0" i="0" kern="1200">
              <a:latin typeface="Barlow" panose="00000500000000000000" pitchFamily="2" charset="0"/>
            </a:rPr>
            <a:t>2018 – Bacău – locul 4 la Campionatul Național Universitar de Volei Masculin</a:t>
          </a:r>
          <a:endParaRPr lang="en-US" sz="800" kern="1200">
            <a:latin typeface="Barlow" panose="00000500000000000000" pitchFamily="2" charset="0"/>
          </a:endParaRPr>
        </a:p>
      </dsp:txBody>
      <dsp:txXfrm>
        <a:off x="3845400" y="2026794"/>
        <a:ext cx="731598" cy="1351196"/>
      </dsp:txXfrm>
    </dsp:sp>
    <dsp:sp modelId="{D454E15B-D8E7-425D-8066-92D0DC8DC934}">
      <dsp:nvSpPr>
        <dsp:cNvPr id="0" name=""/>
        <dsp:cNvSpPr/>
      </dsp:nvSpPr>
      <dsp:spPr>
        <a:xfrm>
          <a:off x="4042300" y="1520095"/>
          <a:ext cx="337799" cy="337799"/>
        </a:xfrm>
        <a:prstGeom prst="ellipse">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85744E5-6772-494C-9423-C2A91396F594}">
      <dsp:nvSpPr>
        <dsp:cNvPr id="0" name=""/>
        <dsp:cNvSpPr/>
      </dsp:nvSpPr>
      <dsp:spPr>
        <a:xfrm>
          <a:off x="4613578" y="0"/>
          <a:ext cx="731598" cy="13511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6896" tIns="56896" rIns="56896" bIns="56896" numCol="1" spcCol="1270" anchor="b" anchorCtr="0">
          <a:noAutofit/>
        </a:bodyPr>
        <a:lstStyle/>
        <a:p>
          <a:pPr marL="0" lvl="0" indent="0" algn="ctr" defTabSz="355600">
            <a:lnSpc>
              <a:spcPct val="90000"/>
            </a:lnSpc>
            <a:spcBef>
              <a:spcPct val="0"/>
            </a:spcBef>
            <a:spcAft>
              <a:spcPct val="35000"/>
            </a:spcAft>
            <a:buNone/>
          </a:pPr>
          <a:r>
            <a:rPr lang="ro-RO" sz="800" b="0" i="0" kern="1200">
              <a:latin typeface="Barlow" panose="00000500000000000000" pitchFamily="2" charset="0"/>
            </a:rPr>
            <a:t>2019 – Timișoara – locul 4 la Campionatul Național Universitar de Volei Masculin</a:t>
          </a:r>
          <a:endParaRPr lang="en-US" sz="800" kern="1200">
            <a:latin typeface="Barlow" panose="00000500000000000000" pitchFamily="2" charset="0"/>
          </a:endParaRPr>
        </a:p>
      </dsp:txBody>
      <dsp:txXfrm>
        <a:off x="4613578" y="0"/>
        <a:ext cx="731598" cy="1351196"/>
      </dsp:txXfrm>
    </dsp:sp>
    <dsp:sp modelId="{3D449165-BB8D-490D-96FE-CA5DC1A75160}">
      <dsp:nvSpPr>
        <dsp:cNvPr id="0" name=""/>
        <dsp:cNvSpPr/>
      </dsp:nvSpPr>
      <dsp:spPr>
        <a:xfrm>
          <a:off x="4810478" y="1520095"/>
          <a:ext cx="337799" cy="337799"/>
        </a:xfrm>
        <a:prstGeom prst="ellipse">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0E75BF8-B914-44B4-9EFA-37775F3CD6E8}">
      <dsp:nvSpPr>
        <dsp:cNvPr id="0" name=""/>
        <dsp:cNvSpPr/>
      </dsp:nvSpPr>
      <dsp:spPr>
        <a:xfrm>
          <a:off x="5381757" y="2026794"/>
          <a:ext cx="731598" cy="13511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6896" tIns="56896" rIns="56896" bIns="56896" numCol="1" spcCol="1270" anchor="t" anchorCtr="0">
          <a:noAutofit/>
        </a:bodyPr>
        <a:lstStyle/>
        <a:p>
          <a:pPr marL="0" lvl="0" indent="0" algn="ctr" defTabSz="355600">
            <a:lnSpc>
              <a:spcPct val="90000"/>
            </a:lnSpc>
            <a:spcBef>
              <a:spcPct val="0"/>
            </a:spcBef>
            <a:spcAft>
              <a:spcPct val="35000"/>
            </a:spcAft>
            <a:buNone/>
          </a:pPr>
          <a:r>
            <a:rPr lang="ro-RO" sz="800" b="0" i="0" kern="1200">
              <a:latin typeface="Barlow" panose="00000500000000000000" pitchFamily="2" charset="0"/>
            </a:rPr>
            <a:t>2023 – Bacău – Locul 6 la Campionatul Național Universitar de Volei Masculin</a:t>
          </a:r>
          <a:endParaRPr lang="en-US" sz="800" kern="1200">
            <a:latin typeface="Barlow" panose="00000500000000000000" pitchFamily="2" charset="0"/>
          </a:endParaRPr>
        </a:p>
      </dsp:txBody>
      <dsp:txXfrm>
        <a:off x="5381757" y="2026794"/>
        <a:ext cx="731598" cy="1351196"/>
      </dsp:txXfrm>
    </dsp:sp>
    <dsp:sp modelId="{02335875-2EA5-43FE-9534-BCD1B737B2CC}">
      <dsp:nvSpPr>
        <dsp:cNvPr id="0" name=""/>
        <dsp:cNvSpPr/>
      </dsp:nvSpPr>
      <dsp:spPr>
        <a:xfrm>
          <a:off x="5578657" y="1520095"/>
          <a:ext cx="337799" cy="337799"/>
        </a:xfrm>
        <a:prstGeom prst="ellipse">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78B2306-2F86-4270-8F71-C1784F07F774}">
      <dsp:nvSpPr>
        <dsp:cNvPr id="0" name=""/>
        <dsp:cNvSpPr/>
      </dsp:nvSpPr>
      <dsp:spPr>
        <a:xfrm>
          <a:off x="6149935" y="0"/>
          <a:ext cx="731598" cy="13511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6896" tIns="56896" rIns="56896" bIns="56896" numCol="1" spcCol="1270" anchor="b" anchorCtr="0">
          <a:noAutofit/>
        </a:bodyPr>
        <a:lstStyle/>
        <a:p>
          <a:pPr marL="0" lvl="0" indent="0" algn="ctr" defTabSz="355600">
            <a:lnSpc>
              <a:spcPct val="90000"/>
            </a:lnSpc>
            <a:spcBef>
              <a:spcPct val="0"/>
            </a:spcBef>
            <a:spcAft>
              <a:spcPct val="35000"/>
            </a:spcAft>
            <a:buNone/>
          </a:pPr>
          <a:r>
            <a:rPr lang="en-US" sz="800" b="0" i="0" kern="1200">
              <a:latin typeface="Barlow" panose="00000500000000000000" pitchFamily="2" charset="0"/>
            </a:rPr>
            <a:t>2025 – Bacău – Locul 5 </a:t>
          </a:r>
          <a:r>
            <a:rPr lang="ro-RO" sz="800" b="0" i="0" kern="1200">
              <a:latin typeface="Barlow" panose="00000500000000000000" pitchFamily="2" charset="0"/>
            </a:rPr>
            <a:t>la Campionatul Național Universitar de Volei </a:t>
          </a:r>
          <a:r>
            <a:rPr lang="en-US" sz="800" b="0" i="0" kern="1200">
              <a:latin typeface="Barlow" panose="00000500000000000000" pitchFamily="2" charset="0"/>
            </a:rPr>
            <a:t>Feminin</a:t>
          </a:r>
          <a:endParaRPr lang="en-US" sz="800" kern="1200">
            <a:latin typeface="Barlow" panose="00000500000000000000" pitchFamily="2" charset="0"/>
          </a:endParaRPr>
        </a:p>
      </dsp:txBody>
      <dsp:txXfrm>
        <a:off x="6149935" y="0"/>
        <a:ext cx="731598" cy="1351196"/>
      </dsp:txXfrm>
    </dsp:sp>
    <dsp:sp modelId="{D6AD73AC-DDF6-4F85-BEDA-AACD420B0FFE}">
      <dsp:nvSpPr>
        <dsp:cNvPr id="0" name=""/>
        <dsp:cNvSpPr/>
      </dsp:nvSpPr>
      <dsp:spPr>
        <a:xfrm>
          <a:off x="6346835" y="1520095"/>
          <a:ext cx="337799" cy="337799"/>
        </a:xfrm>
        <a:prstGeom prst="ellipse">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E8F229A-9AC1-4C5B-856F-1110C171172E}">
      <dsp:nvSpPr>
        <dsp:cNvPr id="0" name=""/>
        <dsp:cNvSpPr/>
      </dsp:nvSpPr>
      <dsp:spPr>
        <a:xfrm>
          <a:off x="6918114" y="2026794"/>
          <a:ext cx="731598" cy="13511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6896" tIns="56896" rIns="56896" bIns="56896" numCol="1" spcCol="1270" anchor="t" anchorCtr="0">
          <a:noAutofit/>
        </a:bodyPr>
        <a:lstStyle/>
        <a:p>
          <a:pPr marL="0" lvl="0" indent="0" algn="ctr" defTabSz="355600">
            <a:lnSpc>
              <a:spcPct val="90000"/>
            </a:lnSpc>
            <a:spcBef>
              <a:spcPct val="0"/>
            </a:spcBef>
            <a:spcAft>
              <a:spcPct val="35000"/>
            </a:spcAft>
            <a:buNone/>
          </a:pPr>
          <a:r>
            <a:rPr lang="en-US" sz="800" b="0" i="0" kern="1200">
              <a:latin typeface="Barlow" panose="00000500000000000000" pitchFamily="2" charset="0"/>
            </a:rPr>
            <a:t>2025 – Timișoara – Locul 5 la</a:t>
          </a:r>
          <a:r>
            <a:rPr lang="ro-RO" sz="800" b="0" i="0" kern="1200">
              <a:latin typeface="Barlow" panose="00000500000000000000" pitchFamily="2" charset="0"/>
            </a:rPr>
            <a:t> Campionatul Național Universitar de Volei Masculin</a:t>
          </a:r>
          <a:endParaRPr lang="en-US" sz="800" kern="1200">
            <a:latin typeface="Barlow" panose="00000500000000000000" pitchFamily="2" charset="0"/>
          </a:endParaRPr>
        </a:p>
      </dsp:txBody>
      <dsp:txXfrm>
        <a:off x="6918114" y="2026794"/>
        <a:ext cx="731598" cy="1351196"/>
      </dsp:txXfrm>
    </dsp:sp>
    <dsp:sp modelId="{0AC9F403-FFAA-45A3-BEC7-2BB2FB585F57}">
      <dsp:nvSpPr>
        <dsp:cNvPr id="0" name=""/>
        <dsp:cNvSpPr/>
      </dsp:nvSpPr>
      <dsp:spPr>
        <a:xfrm>
          <a:off x="7115013" y="1520095"/>
          <a:ext cx="337799" cy="337799"/>
        </a:xfrm>
        <a:prstGeom prst="ellipse">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70244B-E9AF-4667-A384-F3D8B6F555C0}">
      <dsp:nvSpPr>
        <dsp:cNvPr id="0" name=""/>
        <dsp:cNvSpPr/>
      </dsp:nvSpPr>
      <dsp:spPr>
        <a:xfrm>
          <a:off x="2007878" y="0"/>
          <a:ext cx="4706623" cy="5088792"/>
        </a:xfrm>
        <a:prstGeom prst="quadArrow">
          <a:avLst>
            <a:gd name="adj1" fmla="val 2000"/>
            <a:gd name="adj2" fmla="val 4000"/>
            <a:gd name="adj3" fmla="val 5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10834A2-1331-411E-B82C-F2BADE694EA1}">
      <dsp:nvSpPr>
        <dsp:cNvPr id="0" name=""/>
        <dsp:cNvSpPr/>
      </dsp:nvSpPr>
      <dsp:spPr>
        <a:xfrm>
          <a:off x="9753" y="263212"/>
          <a:ext cx="3984096" cy="203551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t" anchorCtr="0">
          <a:noAutofit/>
        </a:bodyPr>
        <a:lstStyle/>
        <a:p>
          <a:pPr marL="0" lvl="0" indent="0" algn="l" defTabSz="444500">
            <a:lnSpc>
              <a:spcPct val="90000"/>
            </a:lnSpc>
            <a:spcBef>
              <a:spcPct val="0"/>
            </a:spcBef>
            <a:spcAft>
              <a:spcPct val="35000"/>
            </a:spcAft>
            <a:buNone/>
          </a:pPr>
          <a:r>
            <a:rPr lang="ro-RO" sz="1000" kern="1200" dirty="0">
              <a:solidFill>
                <a:schemeClr val="tx1"/>
              </a:solidFill>
              <a:latin typeface="Barlow" panose="00000500000000000000" pitchFamily="2" charset="0"/>
            </a:rPr>
            <a:t>PUNCTE TARI</a:t>
          </a:r>
          <a:endParaRPr lang="en-US" sz="1000" kern="1200" dirty="0">
            <a:solidFill>
              <a:schemeClr val="tx1"/>
            </a:solidFill>
            <a:latin typeface="Barlow" panose="00000500000000000000" pitchFamily="2" charset="0"/>
          </a:endParaRPr>
        </a:p>
        <a:p>
          <a:pPr marL="57150" lvl="1" indent="-57150" algn="l" defTabSz="400050">
            <a:lnSpc>
              <a:spcPct val="90000"/>
            </a:lnSpc>
            <a:spcBef>
              <a:spcPct val="0"/>
            </a:spcBef>
            <a:spcAft>
              <a:spcPct val="15000"/>
            </a:spcAft>
            <a:buFont typeface="Arial" panose="020B0604020202020204" pitchFamily="34" charset="0"/>
            <a:buChar char="•"/>
          </a:pPr>
          <a:r>
            <a:rPr lang="en-US" sz="900" kern="1200" dirty="0" err="1">
              <a:solidFill>
                <a:schemeClr val="tx1"/>
              </a:solidFill>
              <a:latin typeface="Barlow" panose="00000500000000000000" pitchFamily="2" charset="0"/>
            </a:rPr>
            <a:t>publicarea</a:t>
          </a:r>
          <a:r>
            <a:rPr lang="en-US" sz="900" kern="1200" dirty="0">
              <a:solidFill>
                <a:schemeClr val="tx1"/>
              </a:solidFill>
              <a:latin typeface="Barlow" panose="00000500000000000000" pitchFamily="2" charset="0"/>
            </a:rPr>
            <a:t> de </a:t>
          </a:r>
          <a:r>
            <a:rPr lang="en-US" sz="900" kern="1200" dirty="0" err="1">
              <a:solidFill>
                <a:schemeClr val="tx1"/>
              </a:solidFill>
              <a:latin typeface="Barlow" panose="00000500000000000000" pitchFamily="2" charset="0"/>
            </a:rPr>
            <a:t>articole</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în</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reviste</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indexate</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WoS</a:t>
          </a:r>
          <a:r>
            <a:rPr lang="en-US" sz="900" kern="1200" dirty="0">
              <a:solidFill>
                <a:schemeClr val="tx1"/>
              </a:solidFill>
              <a:latin typeface="Barlow" panose="00000500000000000000" pitchFamily="2" charset="0"/>
            </a:rPr>
            <a:t> cu factor de impact;</a:t>
          </a:r>
        </a:p>
        <a:p>
          <a:pPr marL="57150" lvl="1" indent="-57150" algn="l" defTabSz="400050">
            <a:lnSpc>
              <a:spcPct val="90000"/>
            </a:lnSpc>
            <a:spcBef>
              <a:spcPct val="0"/>
            </a:spcBef>
            <a:spcAft>
              <a:spcPct val="15000"/>
            </a:spcAft>
            <a:buFont typeface="Arial" panose="020B0604020202020204" pitchFamily="34" charset="0"/>
            <a:buChar char="•"/>
          </a:pPr>
          <a:r>
            <a:rPr lang="en-US" sz="900" kern="1200" dirty="0" err="1">
              <a:solidFill>
                <a:schemeClr val="tx1"/>
              </a:solidFill>
              <a:latin typeface="Barlow" panose="00000500000000000000" pitchFamily="2" charset="0"/>
            </a:rPr>
            <a:t>abilităţile</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personale</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didactice</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şi</a:t>
          </a:r>
          <a:r>
            <a:rPr lang="en-US" sz="900" kern="1200" dirty="0">
              <a:solidFill>
                <a:schemeClr val="tx1"/>
              </a:solidFill>
              <a:latin typeface="Barlow" panose="00000500000000000000" pitchFamily="2" charset="0"/>
            </a:rPr>
            <a:t> de </a:t>
          </a:r>
          <a:r>
            <a:rPr lang="en-US" sz="900" kern="1200" dirty="0" err="1">
              <a:solidFill>
                <a:schemeClr val="tx1"/>
              </a:solidFill>
              <a:latin typeface="Barlow" panose="00000500000000000000" pitchFamily="2" charset="0"/>
            </a:rPr>
            <a:t>cercetare</a:t>
          </a:r>
          <a:r>
            <a:rPr lang="en-US" sz="900" kern="1200" dirty="0">
              <a:solidFill>
                <a:schemeClr val="tx1"/>
              </a:solidFill>
              <a:latin typeface="Barlow" panose="00000500000000000000" pitchFamily="2" charset="0"/>
            </a:rPr>
            <a:t>;</a:t>
          </a:r>
        </a:p>
        <a:p>
          <a:pPr marL="57150" lvl="1" indent="-57150" algn="l" defTabSz="400050">
            <a:lnSpc>
              <a:spcPct val="90000"/>
            </a:lnSpc>
            <a:spcBef>
              <a:spcPct val="0"/>
            </a:spcBef>
            <a:spcAft>
              <a:spcPct val="15000"/>
            </a:spcAft>
            <a:buFont typeface="Arial" panose="020B0604020202020204" pitchFamily="34" charset="0"/>
            <a:buChar char="•"/>
          </a:pPr>
          <a:r>
            <a:rPr lang="en-US" sz="900" kern="1200" dirty="0" err="1">
              <a:solidFill>
                <a:schemeClr val="tx1"/>
              </a:solidFill>
              <a:latin typeface="Barlow" panose="00000500000000000000" pitchFamily="2" charset="0"/>
            </a:rPr>
            <a:t>experienţa</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practică</a:t>
          </a:r>
          <a:r>
            <a:rPr lang="ro-RO" sz="900" kern="1200" dirty="0">
              <a:solidFill>
                <a:schemeClr val="tx1"/>
              </a:solidFill>
              <a:latin typeface="Barlow" panose="00000500000000000000" pitchFamily="2" charset="0"/>
            </a:rPr>
            <a:t> si de </a:t>
          </a:r>
          <a:r>
            <a:rPr lang="en-US" sz="900" kern="1200" dirty="0">
              <a:solidFill>
                <a:schemeClr val="tx1"/>
              </a:solidFill>
              <a:latin typeface="Barlow" panose="00000500000000000000" pitchFamily="2" charset="0"/>
            </a:rPr>
            <a:t>management;</a:t>
          </a:r>
        </a:p>
        <a:p>
          <a:pPr marL="57150" lvl="1" indent="-57150" algn="l" defTabSz="400050">
            <a:lnSpc>
              <a:spcPct val="90000"/>
            </a:lnSpc>
            <a:spcBef>
              <a:spcPct val="0"/>
            </a:spcBef>
            <a:spcAft>
              <a:spcPct val="15000"/>
            </a:spcAft>
            <a:buFont typeface="Arial" panose="020B0604020202020204" pitchFamily="34" charset="0"/>
            <a:buChar char="•"/>
          </a:pPr>
          <a:r>
            <a:rPr lang="en-US" sz="900" kern="1200" dirty="0" err="1">
              <a:solidFill>
                <a:schemeClr val="tx1"/>
              </a:solidFill>
              <a:latin typeface="Barlow" panose="00000500000000000000" pitchFamily="2" charset="0"/>
            </a:rPr>
            <a:t>experiență</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în</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coordonarea</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lucrărilor</a:t>
          </a:r>
          <a:r>
            <a:rPr lang="en-US" sz="900" kern="1200" dirty="0">
              <a:solidFill>
                <a:schemeClr val="tx1"/>
              </a:solidFill>
              <a:latin typeface="Barlow" panose="00000500000000000000" pitchFamily="2" charset="0"/>
            </a:rPr>
            <a:t> de </a:t>
          </a:r>
          <a:r>
            <a:rPr lang="en-US" sz="900" kern="1200" dirty="0" err="1">
              <a:solidFill>
                <a:schemeClr val="tx1"/>
              </a:solidFill>
              <a:latin typeface="Barlow" panose="00000500000000000000" pitchFamily="2" charset="0"/>
            </a:rPr>
            <a:t>licență</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și</a:t>
          </a:r>
          <a:r>
            <a:rPr lang="en-US" sz="900" kern="1200" dirty="0">
              <a:solidFill>
                <a:schemeClr val="tx1"/>
              </a:solidFill>
              <a:latin typeface="Barlow" panose="00000500000000000000" pitchFamily="2" charset="0"/>
            </a:rPr>
            <a:t> master;</a:t>
          </a:r>
        </a:p>
        <a:p>
          <a:pPr marL="57150" lvl="1" indent="-57150" algn="l" defTabSz="400050">
            <a:lnSpc>
              <a:spcPct val="90000"/>
            </a:lnSpc>
            <a:spcBef>
              <a:spcPct val="0"/>
            </a:spcBef>
            <a:spcAft>
              <a:spcPct val="15000"/>
            </a:spcAft>
            <a:buFont typeface="Arial" panose="020B0604020202020204" pitchFamily="34" charset="0"/>
            <a:buChar char="•"/>
          </a:pPr>
          <a:r>
            <a:rPr lang="en-US" sz="900" b="1" kern="1200" dirty="0" err="1">
              <a:solidFill>
                <a:schemeClr val="tx1"/>
              </a:solidFill>
              <a:latin typeface="Barlow" panose="00000500000000000000" pitchFamily="2" charset="0"/>
            </a:rPr>
            <a:t>relaţii</a:t>
          </a:r>
          <a:r>
            <a:rPr lang="en-US" sz="900" b="1" kern="1200" dirty="0">
              <a:solidFill>
                <a:schemeClr val="tx1"/>
              </a:solidFill>
              <a:latin typeface="Barlow" panose="00000500000000000000" pitchFamily="2" charset="0"/>
            </a:rPr>
            <a:t> </a:t>
          </a:r>
          <a:r>
            <a:rPr lang="en-US" sz="900" b="1" kern="1200" dirty="0" err="1">
              <a:solidFill>
                <a:schemeClr val="tx1"/>
              </a:solidFill>
              <a:latin typeface="Barlow" panose="00000500000000000000" pitchFamily="2" charset="0"/>
            </a:rPr>
            <a:t>profesionale</a:t>
          </a:r>
          <a:r>
            <a:rPr lang="en-US" sz="900" b="1" kern="1200" dirty="0">
              <a:solidFill>
                <a:schemeClr val="tx1"/>
              </a:solidFill>
              <a:latin typeface="Barlow" panose="00000500000000000000" pitchFamily="2" charset="0"/>
            </a:rPr>
            <a:t> </a:t>
          </a:r>
          <a:r>
            <a:rPr lang="en-US" sz="900" b="1" kern="1200" dirty="0" err="1">
              <a:solidFill>
                <a:schemeClr val="tx1"/>
              </a:solidFill>
              <a:latin typeface="Barlow" panose="00000500000000000000" pitchFamily="2" charset="0"/>
            </a:rPr>
            <a:t>academice</a:t>
          </a:r>
          <a:r>
            <a:rPr lang="en-US" sz="900" b="1" kern="1200" dirty="0">
              <a:solidFill>
                <a:schemeClr val="tx1"/>
              </a:solidFill>
              <a:latin typeface="Barlow" panose="00000500000000000000" pitchFamily="2" charset="0"/>
            </a:rPr>
            <a:t> </a:t>
          </a:r>
          <a:r>
            <a:rPr lang="en-US" sz="900" b="1" kern="1200" dirty="0" err="1">
              <a:solidFill>
                <a:schemeClr val="tx1"/>
              </a:solidFill>
              <a:latin typeface="Barlow" panose="00000500000000000000" pitchFamily="2" charset="0"/>
            </a:rPr>
            <a:t>naționale</a:t>
          </a:r>
          <a:r>
            <a:rPr lang="en-US" sz="900" b="1" kern="1200" dirty="0">
              <a:solidFill>
                <a:schemeClr val="tx1"/>
              </a:solidFill>
              <a:latin typeface="Barlow" panose="00000500000000000000" pitchFamily="2" charset="0"/>
            </a:rPr>
            <a:t> </a:t>
          </a:r>
          <a:r>
            <a:rPr lang="en-US" sz="900" b="1" kern="1200" dirty="0" err="1">
              <a:solidFill>
                <a:schemeClr val="tx1"/>
              </a:solidFill>
              <a:latin typeface="Barlow" panose="00000500000000000000" pitchFamily="2" charset="0"/>
            </a:rPr>
            <a:t>și</a:t>
          </a:r>
          <a:r>
            <a:rPr lang="en-US" sz="900" b="1" kern="1200" dirty="0">
              <a:solidFill>
                <a:schemeClr val="tx1"/>
              </a:solidFill>
              <a:latin typeface="Barlow" panose="00000500000000000000" pitchFamily="2" charset="0"/>
            </a:rPr>
            <a:t> </a:t>
          </a:r>
          <a:r>
            <a:rPr lang="en-US" sz="900" b="1" kern="1200" dirty="0" err="1">
              <a:solidFill>
                <a:schemeClr val="tx1"/>
              </a:solidFill>
              <a:latin typeface="Barlow" panose="00000500000000000000" pitchFamily="2" charset="0"/>
            </a:rPr>
            <a:t>internaţionale</a:t>
          </a:r>
          <a:r>
            <a:rPr lang="en-US" sz="900" b="1" kern="1200" dirty="0">
              <a:solidFill>
                <a:schemeClr val="tx1"/>
              </a:solidFill>
              <a:latin typeface="Barlow" panose="00000500000000000000" pitchFamily="2" charset="0"/>
            </a:rPr>
            <a:t>;</a:t>
          </a:r>
        </a:p>
        <a:p>
          <a:pPr marL="57150" lvl="1" indent="-57150" algn="l" defTabSz="400050">
            <a:lnSpc>
              <a:spcPct val="90000"/>
            </a:lnSpc>
            <a:spcBef>
              <a:spcPct val="0"/>
            </a:spcBef>
            <a:spcAft>
              <a:spcPct val="15000"/>
            </a:spcAft>
            <a:buFont typeface="Arial" panose="020B0604020202020204" pitchFamily="34" charset="0"/>
            <a:buChar char="•"/>
          </a:pPr>
          <a:r>
            <a:rPr lang="en-US" sz="900" kern="1200" dirty="0" err="1">
              <a:solidFill>
                <a:schemeClr val="tx1"/>
              </a:solidFill>
              <a:latin typeface="Barlow" panose="00000500000000000000" pitchFamily="2" charset="0"/>
            </a:rPr>
            <a:t>participarea</a:t>
          </a:r>
          <a:r>
            <a:rPr lang="en-US" sz="900" kern="1200" dirty="0">
              <a:solidFill>
                <a:schemeClr val="tx1"/>
              </a:solidFill>
              <a:latin typeface="Barlow" panose="00000500000000000000" pitchFamily="2" charset="0"/>
            </a:rPr>
            <a:t> la </a:t>
          </a:r>
          <a:r>
            <a:rPr lang="en-US" sz="900" kern="1200" dirty="0" err="1">
              <a:solidFill>
                <a:schemeClr val="tx1"/>
              </a:solidFill>
              <a:latin typeface="Barlow" panose="00000500000000000000" pitchFamily="2" charset="0"/>
            </a:rPr>
            <a:t>organizarea</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și</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idesfășurarea</a:t>
          </a:r>
          <a:r>
            <a:rPr lang="en-US" sz="900" kern="1200" dirty="0">
              <a:solidFill>
                <a:schemeClr val="tx1"/>
              </a:solidFill>
              <a:latin typeface="Barlow" panose="00000500000000000000" pitchFamily="2" charset="0"/>
            </a:rPr>
            <a:t> de </a:t>
          </a:r>
          <a:r>
            <a:rPr lang="en-US" sz="900" kern="1200" dirty="0" err="1">
              <a:solidFill>
                <a:schemeClr val="tx1"/>
              </a:solidFill>
              <a:latin typeface="Barlow" panose="00000500000000000000" pitchFamily="2" charset="0"/>
            </a:rPr>
            <a:t>activităţi</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extracurriculare</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academice</a:t>
          </a:r>
          <a:r>
            <a:rPr lang="en-US" sz="900" kern="1200" dirty="0">
              <a:solidFill>
                <a:schemeClr val="tx1"/>
              </a:solidFill>
              <a:latin typeface="Barlow" panose="00000500000000000000" pitchFamily="2" charset="0"/>
            </a:rPr>
            <a:t>;</a:t>
          </a:r>
        </a:p>
        <a:p>
          <a:pPr marL="57150" lvl="1" indent="-57150" algn="l" defTabSz="400050">
            <a:lnSpc>
              <a:spcPct val="90000"/>
            </a:lnSpc>
            <a:spcBef>
              <a:spcPct val="0"/>
            </a:spcBef>
            <a:spcAft>
              <a:spcPct val="15000"/>
            </a:spcAft>
            <a:buFont typeface="Arial" panose="020B0604020202020204" pitchFamily="34" charset="0"/>
            <a:buChar char="•"/>
          </a:pPr>
          <a:r>
            <a:rPr lang="en-US" sz="900" kern="1200" dirty="0" err="1">
              <a:solidFill>
                <a:schemeClr val="tx1"/>
              </a:solidFill>
              <a:latin typeface="Barlow" panose="00000500000000000000" pitchFamily="2" charset="0"/>
            </a:rPr>
            <a:t>dezvoltarea</a:t>
          </a:r>
          <a:r>
            <a:rPr lang="en-US" sz="900" kern="1200" dirty="0">
              <a:solidFill>
                <a:schemeClr val="tx1"/>
              </a:solidFill>
              <a:latin typeface="Barlow" panose="00000500000000000000" pitchFamily="2" charset="0"/>
            </a:rPr>
            <a:t> de </a:t>
          </a:r>
          <a:r>
            <a:rPr lang="en-US" sz="900" kern="1200" dirty="0" err="1">
              <a:solidFill>
                <a:schemeClr val="tx1"/>
              </a:solidFill>
              <a:latin typeface="Barlow" panose="00000500000000000000" pitchFamily="2" charset="0"/>
            </a:rPr>
            <a:t>studii</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și</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cercetări</a:t>
          </a:r>
          <a:r>
            <a:rPr lang="en-US" sz="900" kern="1200" dirty="0">
              <a:solidFill>
                <a:schemeClr val="tx1"/>
              </a:solidFill>
              <a:latin typeface="Barlow" panose="00000500000000000000" pitchFamily="2" charset="0"/>
            </a:rPr>
            <a:t> cu </a:t>
          </a:r>
          <a:r>
            <a:rPr lang="en-US" sz="900" kern="1200" dirty="0" err="1">
              <a:solidFill>
                <a:schemeClr val="tx1"/>
              </a:solidFill>
              <a:latin typeface="Barlow" panose="00000500000000000000" pitchFamily="2" charset="0"/>
            </a:rPr>
            <a:t>caracter</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interdisciplinar</a:t>
          </a:r>
          <a:r>
            <a:rPr lang="en-US" sz="900" kern="1200" dirty="0">
              <a:solidFill>
                <a:schemeClr val="tx1"/>
              </a:solidFill>
              <a:latin typeface="Barlow" panose="00000500000000000000" pitchFamily="2" charset="0"/>
            </a:rPr>
            <a:t>;</a:t>
          </a:r>
        </a:p>
        <a:p>
          <a:pPr marL="57150" lvl="1" indent="-57150" algn="l" defTabSz="400050">
            <a:lnSpc>
              <a:spcPct val="90000"/>
            </a:lnSpc>
            <a:spcBef>
              <a:spcPct val="0"/>
            </a:spcBef>
            <a:spcAft>
              <a:spcPct val="15000"/>
            </a:spcAft>
            <a:buFont typeface="Arial" panose="020B0604020202020204" pitchFamily="34" charset="0"/>
            <a:buChar char="•"/>
          </a:pPr>
          <a:r>
            <a:rPr lang="en-US" sz="900" b="1" kern="1200" dirty="0" err="1">
              <a:solidFill>
                <a:schemeClr val="tx1"/>
              </a:solidFill>
              <a:latin typeface="Barlow" panose="00000500000000000000" pitchFamily="2" charset="0"/>
            </a:rPr>
            <a:t>participare</a:t>
          </a:r>
          <a:r>
            <a:rPr lang="en-US" sz="900" b="1" kern="1200" dirty="0">
              <a:solidFill>
                <a:schemeClr val="tx1"/>
              </a:solidFill>
              <a:latin typeface="Barlow" panose="00000500000000000000" pitchFamily="2" charset="0"/>
            </a:rPr>
            <a:t> </a:t>
          </a:r>
          <a:r>
            <a:rPr lang="en-US" sz="900" b="1" kern="1200" dirty="0" err="1">
              <a:solidFill>
                <a:schemeClr val="tx1"/>
              </a:solidFill>
              <a:latin typeface="Barlow" panose="00000500000000000000" pitchFamily="2" charset="0"/>
            </a:rPr>
            <a:t>și</a:t>
          </a:r>
          <a:r>
            <a:rPr lang="en-US" sz="900" b="1" kern="1200" dirty="0">
              <a:solidFill>
                <a:schemeClr val="tx1"/>
              </a:solidFill>
              <a:latin typeface="Barlow" panose="00000500000000000000" pitchFamily="2" charset="0"/>
            </a:rPr>
            <a:t> </a:t>
          </a:r>
          <a:r>
            <a:rPr lang="en-US" sz="900" b="1" kern="1200" dirty="0" err="1">
              <a:solidFill>
                <a:schemeClr val="tx1"/>
              </a:solidFill>
              <a:latin typeface="Barlow" panose="00000500000000000000" pitchFamily="2" charset="0"/>
            </a:rPr>
            <a:t>implicare</a:t>
          </a:r>
          <a:r>
            <a:rPr lang="en-US" sz="900" b="1" kern="1200" dirty="0">
              <a:solidFill>
                <a:schemeClr val="tx1"/>
              </a:solidFill>
              <a:latin typeface="Barlow" panose="00000500000000000000" pitchFamily="2" charset="0"/>
            </a:rPr>
            <a:t> </a:t>
          </a:r>
          <a:r>
            <a:rPr lang="en-US" sz="900" b="1" kern="1200" dirty="0" err="1">
              <a:solidFill>
                <a:schemeClr val="tx1"/>
              </a:solidFill>
              <a:latin typeface="Barlow" panose="00000500000000000000" pitchFamily="2" charset="0"/>
            </a:rPr>
            <a:t>în</a:t>
          </a:r>
          <a:r>
            <a:rPr lang="en-US" sz="900" b="1" kern="1200" dirty="0">
              <a:solidFill>
                <a:schemeClr val="tx1"/>
              </a:solidFill>
              <a:latin typeface="Barlow" panose="00000500000000000000" pitchFamily="2" charset="0"/>
            </a:rPr>
            <a:t> </a:t>
          </a:r>
          <a:r>
            <a:rPr lang="en-US" sz="900" b="1" kern="1200" dirty="0" err="1">
              <a:solidFill>
                <a:schemeClr val="tx1"/>
              </a:solidFill>
              <a:latin typeface="Barlow" panose="00000500000000000000" pitchFamily="2" charset="0"/>
            </a:rPr>
            <a:t>comitete</a:t>
          </a:r>
          <a:r>
            <a:rPr lang="en-US" sz="900" b="1" kern="1200" dirty="0">
              <a:solidFill>
                <a:schemeClr val="tx1"/>
              </a:solidFill>
              <a:latin typeface="Barlow" panose="00000500000000000000" pitchFamily="2" charset="0"/>
            </a:rPr>
            <a:t> </a:t>
          </a:r>
          <a:r>
            <a:rPr lang="en-US" sz="900" b="1" kern="1200" dirty="0" err="1">
              <a:solidFill>
                <a:schemeClr val="tx1"/>
              </a:solidFill>
              <a:latin typeface="Barlow" panose="00000500000000000000" pitchFamily="2" charset="0"/>
            </a:rPr>
            <a:t>organizatorice</a:t>
          </a:r>
          <a:r>
            <a:rPr lang="en-US" sz="900" b="1" kern="1200" dirty="0">
              <a:solidFill>
                <a:schemeClr val="tx1"/>
              </a:solidFill>
              <a:latin typeface="Barlow" panose="00000500000000000000" pitchFamily="2" charset="0"/>
            </a:rPr>
            <a:t> </a:t>
          </a:r>
          <a:r>
            <a:rPr lang="en-US" sz="900" b="1" kern="1200" dirty="0" err="1">
              <a:solidFill>
                <a:schemeClr val="tx1"/>
              </a:solidFill>
              <a:latin typeface="Barlow" panose="00000500000000000000" pitchFamily="2" charset="0"/>
            </a:rPr>
            <a:t>și</a:t>
          </a:r>
          <a:r>
            <a:rPr lang="en-US" sz="900" b="1" kern="1200" dirty="0">
              <a:solidFill>
                <a:schemeClr val="tx1"/>
              </a:solidFill>
              <a:latin typeface="Barlow" panose="00000500000000000000" pitchFamily="2" charset="0"/>
            </a:rPr>
            <a:t> </a:t>
          </a:r>
          <a:r>
            <a:rPr lang="en-US" sz="900" b="1" kern="1200" dirty="0" err="1">
              <a:solidFill>
                <a:schemeClr val="tx1"/>
              </a:solidFill>
              <a:latin typeface="Barlow" panose="00000500000000000000" pitchFamily="2" charset="0"/>
            </a:rPr>
            <a:t>științifice</a:t>
          </a:r>
          <a:r>
            <a:rPr lang="en-US" sz="900" b="1" kern="1200" dirty="0">
              <a:solidFill>
                <a:schemeClr val="tx1"/>
              </a:solidFill>
              <a:latin typeface="Barlow" panose="00000500000000000000" pitchFamily="2" charset="0"/>
            </a:rPr>
            <a:t> </a:t>
          </a:r>
          <a:r>
            <a:rPr lang="en-US" sz="900" b="1" kern="1200" dirty="0" err="1">
              <a:solidFill>
                <a:schemeClr val="tx1"/>
              </a:solidFill>
              <a:latin typeface="Barlow" panose="00000500000000000000" pitchFamily="2" charset="0"/>
            </a:rPr>
            <a:t>în</a:t>
          </a:r>
          <a:r>
            <a:rPr lang="en-US" sz="900" b="1" kern="1200" dirty="0">
              <a:solidFill>
                <a:schemeClr val="tx1"/>
              </a:solidFill>
              <a:latin typeface="Barlow" panose="00000500000000000000" pitchFamily="2" charset="0"/>
            </a:rPr>
            <a:t> </a:t>
          </a:r>
          <a:r>
            <a:rPr lang="en-US" sz="900" b="1" kern="1200" dirty="0" err="1">
              <a:solidFill>
                <a:schemeClr val="tx1"/>
              </a:solidFill>
              <a:latin typeface="Barlow" panose="00000500000000000000" pitchFamily="2" charset="0"/>
            </a:rPr>
            <a:t>cadrul</a:t>
          </a:r>
          <a:r>
            <a:rPr lang="en-US" sz="900" b="1" kern="1200" dirty="0">
              <a:solidFill>
                <a:schemeClr val="tx1"/>
              </a:solidFill>
              <a:latin typeface="Barlow" panose="00000500000000000000" pitchFamily="2" charset="0"/>
            </a:rPr>
            <a:t> </a:t>
          </a:r>
          <a:r>
            <a:rPr lang="en-US" sz="900" b="1" kern="1200" dirty="0" err="1">
              <a:solidFill>
                <a:schemeClr val="tx1"/>
              </a:solidFill>
              <a:latin typeface="Barlow" panose="00000500000000000000" pitchFamily="2" charset="0"/>
            </a:rPr>
            <a:t>manifestărilor</a:t>
          </a:r>
          <a:r>
            <a:rPr lang="en-US" sz="900" b="1" kern="1200" dirty="0">
              <a:solidFill>
                <a:schemeClr val="tx1"/>
              </a:solidFill>
              <a:latin typeface="Barlow" panose="00000500000000000000" pitchFamily="2" charset="0"/>
            </a:rPr>
            <a:t> </a:t>
          </a:r>
          <a:r>
            <a:rPr lang="en-US" sz="900" b="1" kern="1200" dirty="0" err="1">
              <a:solidFill>
                <a:schemeClr val="tx1"/>
              </a:solidFill>
              <a:latin typeface="Barlow" panose="00000500000000000000" pitchFamily="2" charset="0"/>
            </a:rPr>
            <a:t>științifice</a:t>
          </a:r>
          <a:r>
            <a:rPr lang="en-US" sz="900" b="1" kern="1200" dirty="0">
              <a:solidFill>
                <a:schemeClr val="tx1"/>
              </a:solidFill>
              <a:latin typeface="Barlow" panose="00000500000000000000" pitchFamily="2" charset="0"/>
            </a:rPr>
            <a:t> </a:t>
          </a:r>
          <a:r>
            <a:rPr lang="en-US" sz="900" b="1" kern="1200" dirty="0" err="1">
              <a:solidFill>
                <a:schemeClr val="tx1"/>
              </a:solidFill>
              <a:latin typeface="Barlow" panose="00000500000000000000" pitchFamily="2" charset="0"/>
            </a:rPr>
            <a:t>naționale</a:t>
          </a:r>
          <a:r>
            <a:rPr lang="en-US" sz="900" b="1" kern="1200" dirty="0">
              <a:solidFill>
                <a:schemeClr val="tx1"/>
              </a:solidFill>
              <a:latin typeface="Barlow" panose="00000500000000000000" pitchFamily="2" charset="0"/>
            </a:rPr>
            <a:t> </a:t>
          </a:r>
          <a:r>
            <a:rPr lang="en-US" sz="900" b="1" kern="1200" dirty="0" err="1">
              <a:solidFill>
                <a:schemeClr val="tx1"/>
              </a:solidFill>
              <a:latin typeface="Barlow" panose="00000500000000000000" pitchFamily="2" charset="0"/>
            </a:rPr>
            <a:t>și</a:t>
          </a:r>
          <a:r>
            <a:rPr lang="en-US" sz="900" b="1" kern="1200" dirty="0">
              <a:solidFill>
                <a:schemeClr val="tx1"/>
              </a:solidFill>
              <a:latin typeface="Barlow" panose="00000500000000000000" pitchFamily="2" charset="0"/>
            </a:rPr>
            <a:t> </a:t>
          </a:r>
          <a:r>
            <a:rPr lang="en-US" sz="900" b="1" kern="1200" dirty="0" err="1">
              <a:solidFill>
                <a:schemeClr val="tx1"/>
              </a:solidFill>
              <a:latin typeface="Barlow" panose="00000500000000000000" pitchFamily="2" charset="0"/>
            </a:rPr>
            <a:t>internaționale</a:t>
          </a:r>
          <a:r>
            <a:rPr lang="en-US" sz="900" b="1" kern="1200" dirty="0">
              <a:solidFill>
                <a:schemeClr val="tx1"/>
              </a:solidFill>
              <a:latin typeface="Barlow" panose="00000500000000000000" pitchFamily="2" charset="0"/>
            </a:rPr>
            <a:t>,</a:t>
          </a:r>
        </a:p>
        <a:p>
          <a:pPr marL="57150" lvl="1" indent="-57150" algn="l" defTabSz="400050">
            <a:lnSpc>
              <a:spcPct val="90000"/>
            </a:lnSpc>
            <a:spcBef>
              <a:spcPct val="0"/>
            </a:spcBef>
            <a:spcAft>
              <a:spcPct val="15000"/>
            </a:spcAft>
            <a:buFont typeface="Arial" panose="020B0604020202020204" pitchFamily="34" charset="0"/>
            <a:buChar char="•"/>
          </a:pPr>
          <a:r>
            <a:rPr lang="en-US" sz="900" kern="1200" dirty="0" err="1">
              <a:solidFill>
                <a:schemeClr val="tx1"/>
              </a:solidFill>
              <a:latin typeface="Barlow" panose="00000500000000000000" pitchFamily="2" charset="0"/>
            </a:rPr>
            <a:t>extinderea</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experiențelor</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prin</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desfășurarea</a:t>
          </a:r>
          <a:r>
            <a:rPr lang="en-US" sz="900" kern="1200" dirty="0">
              <a:solidFill>
                <a:schemeClr val="tx1"/>
              </a:solidFill>
              <a:latin typeface="Barlow" panose="00000500000000000000" pitchFamily="2" charset="0"/>
            </a:rPr>
            <a:t> de </a:t>
          </a:r>
          <a:r>
            <a:rPr lang="en-US" sz="900" kern="1200" dirty="0" err="1">
              <a:solidFill>
                <a:schemeClr val="tx1"/>
              </a:solidFill>
              <a:latin typeface="Barlow" panose="00000500000000000000" pitchFamily="2" charset="0"/>
            </a:rPr>
            <a:t>mobilități</a:t>
          </a:r>
          <a:r>
            <a:rPr lang="en-US" sz="900" kern="1200" dirty="0">
              <a:solidFill>
                <a:schemeClr val="tx1"/>
              </a:solidFill>
              <a:latin typeface="Barlow" panose="00000500000000000000" pitchFamily="2" charset="0"/>
            </a:rPr>
            <a:t> de </a:t>
          </a:r>
          <a:r>
            <a:rPr lang="en-US" sz="900" kern="1200" dirty="0" err="1">
              <a:solidFill>
                <a:schemeClr val="tx1"/>
              </a:solidFill>
              <a:latin typeface="Barlow" panose="00000500000000000000" pitchFamily="2" charset="0"/>
            </a:rPr>
            <a:t>formare</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și</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predare</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în</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universități</a:t>
          </a:r>
          <a:r>
            <a:rPr lang="en-US" sz="900" kern="1200" dirty="0">
              <a:solidFill>
                <a:schemeClr val="tx1"/>
              </a:solidFill>
              <a:latin typeface="Barlow" panose="00000500000000000000" pitchFamily="2" charset="0"/>
            </a:rPr>
            <a:t> din </a:t>
          </a:r>
          <a:r>
            <a:rPr lang="en-US" sz="900" kern="1200" dirty="0" err="1">
              <a:solidFill>
                <a:schemeClr val="tx1"/>
              </a:solidFill>
              <a:latin typeface="Barlow" panose="00000500000000000000" pitchFamily="2" charset="0"/>
            </a:rPr>
            <a:t>străinate</a:t>
          </a:r>
          <a:r>
            <a:rPr lang="en-US" sz="900" kern="1200" dirty="0">
              <a:solidFill>
                <a:schemeClr val="tx1"/>
              </a:solidFill>
              <a:latin typeface="Barlow" panose="00000500000000000000" pitchFamily="2" charset="0"/>
            </a:rPr>
            <a:t>.</a:t>
          </a:r>
        </a:p>
      </dsp:txBody>
      <dsp:txXfrm>
        <a:off x="109119" y="362578"/>
        <a:ext cx="3785364" cy="1836784"/>
      </dsp:txXfrm>
    </dsp:sp>
    <dsp:sp modelId="{BA0FC4DC-77B7-4F50-A289-9930D9358B43}">
      <dsp:nvSpPr>
        <dsp:cNvPr id="0" name=""/>
        <dsp:cNvSpPr/>
      </dsp:nvSpPr>
      <dsp:spPr>
        <a:xfrm>
          <a:off x="4705063" y="276647"/>
          <a:ext cx="4001276" cy="203551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t" anchorCtr="0">
          <a:noAutofit/>
        </a:bodyPr>
        <a:lstStyle/>
        <a:p>
          <a:pPr marL="0" lvl="0" indent="0" algn="l" defTabSz="444500">
            <a:lnSpc>
              <a:spcPct val="90000"/>
            </a:lnSpc>
            <a:spcBef>
              <a:spcPct val="0"/>
            </a:spcBef>
            <a:spcAft>
              <a:spcPct val="35000"/>
            </a:spcAft>
            <a:buNone/>
          </a:pPr>
          <a:r>
            <a:rPr lang="ro-RO" sz="1000" kern="1200" dirty="0">
              <a:solidFill>
                <a:schemeClr val="tx1"/>
              </a:solidFill>
              <a:latin typeface="Barlow" panose="00000500000000000000" pitchFamily="2" charset="0"/>
            </a:rPr>
            <a:t>PUNCTE SLABE</a:t>
          </a:r>
          <a:endParaRPr lang="en-US" sz="1000" kern="1200" dirty="0">
            <a:solidFill>
              <a:schemeClr val="tx1"/>
            </a:solidFill>
            <a:latin typeface="Barlow" panose="00000500000000000000" pitchFamily="2" charset="0"/>
          </a:endParaRPr>
        </a:p>
        <a:p>
          <a:pPr marL="0" lvl="0" indent="0" algn="l" defTabSz="444500">
            <a:lnSpc>
              <a:spcPct val="90000"/>
            </a:lnSpc>
            <a:spcBef>
              <a:spcPct val="0"/>
            </a:spcBef>
            <a:spcAft>
              <a:spcPct val="35000"/>
            </a:spcAft>
            <a:buNone/>
          </a:pPr>
          <a:endParaRPr lang="en-US" sz="1000" kern="1200" dirty="0">
            <a:solidFill>
              <a:schemeClr val="tx1"/>
            </a:solidFill>
            <a:latin typeface="Barlow" panose="00000500000000000000" pitchFamily="2" charset="0"/>
          </a:endParaRPr>
        </a:p>
        <a:p>
          <a:pPr marL="0" lvl="0" indent="0" algn="l" defTabSz="444500">
            <a:lnSpc>
              <a:spcPct val="90000"/>
            </a:lnSpc>
            <a:spcBef>
              <a:spcPct val="0"/>
            </a:spcBef>
            <a:spcAft>
              <a:spcPct val="35000"/>
            </a:spcAft>
            <a:buNone/>
          </a:pPr>
          <a:endParaRPr lang="en-US" sz="1000" kern="1200" dirty="0">
            <a:solidFill>
              <a:schemeClr val="tx1"/>
            </a:solidFill>
            <a:latin typeface="Barlow" panose="00000500000000000000" pitchFamily="2" charset="0"/>
          </a:endParaRPr>
        </a:p>
        <a:p>
          <a:pPr marL="57150" lvl="1" indent="-57150" algn="l" defTabSz="355600">
            <a:lnSpc>
              <a:spcPct val="90000"/>
            </a:lnSpc>
            <a:spcBef>
              <a:spcPct val="0"/>
            </a:spcBef>
            <a:spcAft>
              <a:spcPct val="15000"/>
            </a:spcAft>
            <a:buFont typeface="Arial" panose="020B0604020202020204" pitchFamily="34" charset="0"/>
            <a:buChar char="•"/>
          </a:pPr>
          <a:r>
            <a:rPr lang="en-US" sz="900" kern="1200" dirty="0" err="1">
              <a:solidFill>
                <a:srgbClr val="263857"/>
              </a:solidFill>
              <a:latin typeface="Barlow" panose="00000500000000000000" pitchFamily="2" charset="0"/>
              <a:ea typeface="+mn-ea"/>
              <a:cs typeface="+mn-cs"/>
            </a:rPr>
            <a:t>interes</a:t>
          </a:r>
          <a:r>
            <a:rPr lang="en-US" sz="900" kern="1200" dirty="0">
              <a:solidFill>
                <a:srgbClr val="263857"/>
              </a:solidFill>
              <a:latin typeface="Barlow" panose="00000500000000000000" pitchFamily="2" charset="0"/>
              <a:ea typeface="+mn-ea"/>
              <a:cs typeface="+mn-cs"/>
            </a:rPr>
            <a:t> </a:t>
          </a:r>
          <a:r>
            <a:rPr lang="en-US" sz="900" kern="1200" dirty="0" err="1">
              <a:solidFill>
                <a:srgbClr val="263857"/>
              </a:solidFill>
              <a:latin typeface="Barlow" panose="00000500000000000000" pitchFamily="2" charset="0"/>
              <a:ea typeface="+mn-ea"/>
              <a:cs typeface="+mn-cs"/>
            </a:rPr>
            <a:t>relativ</a:t>
          </a:r>
          <a:r>
            <a:rPr lang="en-US" sz="900" kern="1200" dirty="0">
              <a:solidFill>
                <a:srgbClr val="263857"/>
              </a:solidFill>
              <a:latin typeface="Barlow" panose="00000500000000000000" pitchFamily="2" charset="0"/>
              <a:ea typeface="+mn-ea"/>
              <a:cs typeface="+mn-cs"/>
            </a:rPr>
            <a:t> </a:t>
          </a:r>
          <a:r>
            <a:rPr lang="en-US" sz="900" kern="1200" dirty="0" err="1">
              <a:solidFill>
                <a:srgbClr val="263857"/>
              </a:solidFill>
              <a:latin typeface="Barlow" panose="00000500000000000000" pitchFamily="2" charset="0"/>
              <a:ea typeface="+mn-ea"/>
              <a:cs typeface="+mn-cs"/>
            </a:rPr>
            <a:t>scăzut</a:t>
          </a:r>
          <a:r>
            <a:rPr lang="en-US" sz="900" kern="1200" dirty="0">
              <a:solidFill>
                <a:srgbClr val="263857"/>
              </a:solidFill>
              <a:latin typeface="Barlow" panose="00000500000000000000" pitchFamily="2" charset="0"/>
              <a:ea typeface="+mn-ea"/>
              <a:cs typeface="+mn-cs"/>
            </a:rPr>
            <a:t> al </a:t>
          </a:r>
          <a:r>
            <a:rPr lang="en-US" sz="900" kern="1200" dirty="0" err="1">
              <a:solidFill>
                <a:srgbClr val="263857"/>
              </a:solidFill>
              <a:latin typeface="Barlow" panose="00000500000000000000" pitchFamily="2" charset="0"/>
              <a:ea typeface="+mn-ea"/>
              <a:cs typeface="+mn-cs"/>
            </a:rPr>
            <a:t>agenților</a:t>
          </a:r>
          <a:r>
            <a:rPr lang="en-US" sz="900" kern="1200" dirty="0">
              <a:solidFill>
                <a:srgbClr val="263857"/>
              </a:solidFill>
              <a:latin typeface="Barlow" panose="00000500000000000000" pitchFamily="2" charset="0"/>
              <a:ea typeface="+mn-ea"/>
              <a:cs typeface="+mn-cs"/>
            </a:rPr>
            <a:t> economici </a:t>
          </a:r>
          <a:r>
            <a:rPr lang="en-US" sz="900" kern="1200" dirty="0" err="1">
              <a:solidFill>
                <a:srgbClr val="263857"/>
              </a:solidFill>
              <a:latin typeface="Barlow" panose="00000500000000000000" pitchFamily="2" charset="0"/>
              <a:ea typeface="+mn-ea"/>
              <a:cs typeface="+mn-cs"/>
            </a:rPr>
            <a:t>români</a:t>
          </a:r>
          <a:r>
            <a:rPr lang="en-US" sz="900" kern="1200" dirty="0">
              <a:solidFill>
                <a:srgbClr val="263857"/>
              </a:solidFill>
              <a:latin typeface="Barlow" panose="00000500000000000000" pitchFamily="2" charset="0"/>
              <a:ea typeface="+mn-ea"/>
              <a:cs typeface="+mn-cs"/>
            </a:rPr>
            <a:t> de a </a:t>
          </a:r>
          <a:r>
            <a:rPr lang="en-US" sz="900" kern="1200" dirty="0" err="1">
              <a:solidFill>
                <a:srgbClr val="263857"/>
              </a:solidFill>
              <a:latin typeface="Barlow" panose="00000500000000000000" pitchFamily="2" charset="0"/>
              <a:ea typeface="+mn-ea"/>
              <a:cs typeface="+mn-cs"/>
            </a:rPr>
            <a:t>investi</a:t>
          </a:r>
          <a:r>
            <a:rPr lang="en-US" sz="900" kern="1200" dirty="0">
              <a:solidFill>
                <a:srgbClr val="263857"/>
              </a:solidFill>
              <a:latin typeface="Barlow" panose="00000500000000000000" pitchFamily="2" charset="0"/>
              <a:ea typeface="+mn-ea"/>
              <a:cs typeface="+mn-cs"/>
            </a:rPr>
            <a:t> </a:t>
          </a:r>
          <a:r>
            <a:rPr lang="en-US" sz="900" kern="1200" dirty="0" err="1">
              <a:solidFill>
                <a:srgbClr val="263857"/>
              </a:solidFill>
              <a:latin typeface="Barlow" panose="00000500000000000000" pitchFamily="2" charset="0"/>
              <a:ea typeface="+mn-ea"/>
              <a:cs typeface="+mn-cs"/>
            </a:rPr>
            <a:t>în</a:t>
          </a:r>
          <a:r>
            <a:rPr lang="en-US" sz="900" kern="1200" dirty="0">
              <a:solidFill>
                <a:srgbClr val="263857"/>
              </a:solidFill>
              <a:latin typeface="Barlow" panose="00000500000000000000" pitchFamily="2" charset="0"/>
              <a:ea typeface="+mn-ea"/>
              <a:cs typeface="+mn-cs"/>
            </a:rPr>
            <a:t> </a:t>
          </a:r>
          <a:r>
            <a:rPr lang="en-US" sz="900" kern="1200" dirty="0" err="1">
              <a:solidFill>
                <a:srgbClr val="263857"/>
              </a:solidFill>
              <a:latin typeface="Barlow" panose="00000500000000000000" pitchFamily="2" charset="0"/>
              <a:ea typeface="+mn-ea"/>
              <a:cs typeface="+mn-cs"/>
            </a:rPr>
            <a:t>cercetarea</a:t>
          </a:r>
          <a:r>
            <a:rPr lang="en-US" sz="900" kern="1200" dirty="0">
              <a:solidFill>
                <a:srgbClr val="263857"/>
              </a:solidFill>
              <a:latin typeface="Barlow" panose="00000500000000000000" pitchFamily="2" charset="0"/>
              <a:ea typeface="+mn-ea"/>
              <a:cs typeface="+mn-cs"/>
            </a:rPr>
            <a:t> </a:t>
          </a:r>
          <a:r>
            <a:rPr lang="en-US" sz="900" kern="1200" dirty="0" err="1">
              <a:solidFill>
                <a:srgbClr val="263857"/>
              </a:solidFill>
              <a:latin typeface="Barlow" panose="00000500000000000000" pitchFamily="2" charset="0"/>
              <a:ea typeface="+mn-ea"/>
              <a:cs typeface="+mn-cs"/>
            </a:rPr>
            <a:t>domeniului</a:t>
          </a:r>
          <a:r>
            <a:rPr lang="en-US" sz="900" kern="1200" dirty="0">
              <a:solidFill>
                <a:srgbClr val="263857"/>
              </a:solidFill>
              <a:latin typeface="Barlow" panose="00000500000000000000" pitchFamily="2" charset="0"/>
              <a:ea typeface="+mn-ea"/>
              <a:cs typeface="+mn-cs"/>
            </a:rPr>
            <a:t> </a:t>
          </a:r>
          <a:r>
            <a:rPr lang="en-US" sz="900" kern="1200" dirty="0" err="1">
              <a:solidFill>
                <a:srgbClr val="263857"/>
              </a:solidFill>
              <a:latin typeface="Barlow" panose="00000500000000000000" pitchFamily="2" charset="0"/>
              <a:ea typeface="+mn-ea"/>
              <a:cs typeface="+mn-cs"/>
            </a:rPr>
            <a:t>nostru</a:t>
          </a:r>
          <a:r>
            <a:rPr lang="en-US" sz="900" kern="1200" dirty="0">
              <a:solidFill>
                <a:srgbClr val="263857"/>
              </a:solidFill>
              <a:latin typeface="Barlow" panose="00000500000000000000" pitchFamily="2" charset="0"/>
              <a:ea typeface="+mn-ea"/>
              <a:cs typeface="+mn-cs"/>
            </a:rPr>
            <a:t> </a:t>
          </a:r>
          <a:r>
            <a:rPr lang="en-US" sz="900" kern="1200" dirty="0" err="1">
              <a:solidFill>
                <a:srgbClr val="263857"/>
              </a:solidFill>
              <a:latin typeface="Barlow" panose="00000500000000000000" pitchFamily="2" charset="0"/>
              <a:ea typeface="+mn-ea"/>
              <a:cs typeface="+mn-cs"/>
            </a:rPr>
            <a:t>mai</a:t>
          </a:r>
          <a:r>
            <a:rPr lang="en-US" sz="900" kern="1200" dirty="0">
              <a:solidFill>
                <a:srgbClr val="263857"/>
              </a:solidFill>
              <a:latin typeface="Barlow" panose="00000500000000000000" pitchFamily="2" charset="0"/>
              <a:ea typeface="+mn-ea"/>
              <a:cs typeface="+mn-cs"/>
            </a:rPr>
            <a:t> ales </a:t>
          </a:r>
          <a:r>
            <a:rPr lang="en-US" sz="900" kern="1200" dirty="0" err="1">
              <a:solidFill>
                <a:srgbClr val="263857"/>
              </a:solidFill>
              <a:latin typeface="Barlow" panose="00000500000000000000" pitchFamily="2" charset="0"/>
              <a:ea typeface="+mn-ea"/>
              <a:cs typeface="+mn-cs"/>
            </a:rPr>
            <a:t>în</a:t>
          </a:r>
          <a:r>
            <a:rPr lang="en-US" sz="900" kern="1200" dirty="0">
              <a:solidFill>
                <a:srgbClr val="263857"/>
              </a:solidFill>
              <a:latin typeface="Barlow" panose="00000500000000000000" pitchFamily="2" charset="0"/>
              <a:ea typeface="+mn-ea"/>
              <a:cs typeface="+mn-cs"/>
            </a:rPr>
            <a:t> segmental de </a:t>
          </a:r>
          <a:r>
            <a:rPr lang="en-US" sz="900" kern="1200" dirty="0" err="1">
              <a:solidFill>
                <a:srgbClr val="263857"/>
              </a:solidFill>
              <a:latin typeface="Barlow" panose="00000500000000000000" pitchFamily="2" charset="0"/>
              <a:ea typeface="+mn-ea"/>
              <a:cs typeface="+mn-cs"/>
            </a:rPr>
            <a:t>educație</a:t>
          </a:r>
          <a:r>
            <a:rPr lang="en-US" sz="900" kern="1200" dirty="0">
              <a:solidFill>
                <a:srgbClr val="263857"/>
              </a:solidFill>
              <a:latin typeface="Barlow" panose="00000500000000000000" pitchFamily="2" charset="0"/>
              <a:ea typeface="+mn-ea"/>
              <a:cs typeface="+mn-cs"/>
            </a:rPr>
            <a:t> </a:t>
          </a:r>
          <a:r>
            <a:rPr lang="en-US" sz="900" kern="1200" dirty="0" err="1">
              <a:solidFill>
                <a:srgbClr val="263857"/>
              </a:solidFill>
              <a:latin typeface="Barlow" panose="00000500000000000000" pitchFamily="2" charset="0"/>
              <a:ea typeface="+mn-ea"/>
              <a:cs typeface="+mn-cs"/>
            </a:rPr>
            <a:t>fizică</a:t>
          </a:r>
          <a:r>
            <a:rPr lang="en-US" sz="900" kern="1200" dirty="0">
              <a:solidFill>
                <a:srgbClr val="263857"/>
              </a:solidFill>
              <a:latin typeface="Barlow" panose="00000500000000000000" pitchFamily="2" charset="0"/>
              <a:ea typeface="+mn-ea"/>
              <a:cs typeface="+mn-cs"/>
            </a:rPr>
            <a:t>;</a:t>
          </a:r>
        </a:p>
        <a:p>
          <a:pPr marL="57150" lvl="1" indent="-57150" algn="l" defTabSz="355600">
            <a:lnSpc>
              <a:spcPct val="90000"/>
            </a:lnSpc>
            <a:spcBef>
              <a:spcPct val="0"/>
            </a:spcBef>
            <a:spcAft>
              <a:spcPct val="15000"/>
            </a:spcAft>
            <a:buFont typeface="Arial" panose="020B0604020202020204" pitchFamily="34" charset="0"/>
            <a:buChar char="•"/>
          </a:pPr>
          <a:r>
            <a:rPr lang="en-US" sz="900" b="1" kern="1200" dirty="0" err="1">
              <a:solidFill>
                <a:srgbClr val="263857"/>
              </a:solidFill>
              <a:latin typeface="Barlow" panose="00000500000000000000" pitchFamily="2" charset="0"/>
              <a:ea typeface="+mn-ea"/>
              <a:cs typeface="+mn-cs"/>
            </a:rPr>
            <a:t>dificultatea</a:t>
          </a:r>
          <a:r>
            <a:rPr lang="en-US" sz="900" b="1" kern="1200" dirty="0">
              <a:solidFill>
                <a:srgbClr val="263857"/>
              </a:solidFill>
              <a:latin typeface="Barlow" panose="00000500000000000000" pitchFamily="2" charset="0"/>
              <a:ea typeface="+mn-ea"/>
              <a:cs typeface="+mn-cs"/>
            </a:rPr>
            <a:t> </a:t>
          </a:r>
          <a:r>
            <a:rPr lang="en-US" sz="900" b="1" kern="1200" dirty="0" err="1">
              <a:solidFill>
                <a:srgbClr val="263857"/>
              </a:solidFill>
              <a:latin typeface="Barlow" panose="00000500000000000000" pitchFamily="2" charset="0"/>
              <a:ea typeface="+mn-ea"/>
              <a:cs typeface="+mn-cs"/>
            </a:rPr>
            <a:t>crescută</a:t>
          </a:r>
          <a:r>
            <a:rPr lang="en-US" sz="900" b="1" kern="1200" dirty="0">
              <a:solidFill>
                <a:srgbClr val="263857"/>
              </a:solidFill>
              <a:latin typeface="Barlow" panose="00000500000000000000" pitchFamily="2" charset="0"/>
              <a:ea typeface="+mn-ea"/>
              <a:cs typeface="+mn-cs"/>
            </a:rPr>
            <a:t> </a:t>
          </a:r>
          <a:r>
            <a:rPr lang="en-US" sz="900" b="1" kern="1200" dirty="0" err="1">
              <a:solidFill>
                <a:srgbClr val="263857"/>
              </a:solidFill>
              <a:latin typeface="Barlow" panose="00000500000000000000" pitchFamily="2" charset="0"/>
              <a:ea typeface="+mn-ea"/>
              <a:cs typeface="+mn-cs"/>
            </a:rPr>
            <a:t>și</a:t>
          </a:r>
          <a:r>
            <a:rPr lang="en-US" sz="900" b="1" kern="1200" dirty="0">
              <a:solidFill>
                <a:srgbClr val="263857"/>
              </a:solidFill>
              <a:latin typeface="Barlow" panose="00000500000000000000" pitchFamily="2" charset="0"/>
              <a:ea typeface="+mn-ea"/>
              <a:cs typeface="+mn-cs"/>
            </a:rPr>
            <a:t> </a:t>
          </a:r>
          <a:r>
            <a:rPr lang="en-US" sz="900" b="1" kern="1200" dirty="0" err="1">
              <a:solidFill>
                <a:srgbClr val="263857"/>
              </a:solidFill>
              <a:latin typeface="Barlow" panose="00000500000000000000" pitchFamily="2" charset="0"/>
              <a:ea typeface="+mn-ea"/>
              <a:cs typeface="+mn-cs"/>
            </a:rPr>
            <a:t>numărul</a:t>
          </a:r>
          <a:r>
            <a:rPr lang="en-US" sz="900" b="1" kern="1200" dirty="0">
              <a:solidFill>
                <a:srgbClr val="263857"/>
              </a:solidFill>
              <a:latin typeface="Barlow" panose="00000500000000000000" pitchFamily="2" charset="0"/>
              <a:ea typeface="+mn-ea"/>
              <a:cs typeface="+mn-cs"/>
            </a:rPr>
            <a:t> </a:t>
          </a:r>
          <a:r>
            <a:rPr lang="en-US" sz="900" b="1" kern="1200" dirty="0" err="1">
              <a:solidFill>
                <a:srgbClr val="263857"/>
              </a:solidFill>
              <a:latin typeface="Barlow" panose="00000500000000000000" pitchFamily="2" charset="0"/>
              <a:ea typeface="+mn-ea"/>
              <a:cs typeface="+mn-cs"/>
            </a:rPr>
            <a:t>relativ</a:t>
          </a:r>
          <a:r>
            <a:rPr lang="en-US" sz="900" b="1" kern="1200" dirty="0">
              <a:solidFill>
                <a:srgbClr val="263857"/>
              </a:solidFill>
              <a:latin typeface="Barlow" panose="00000500000000000000" pitchFamily="2" charset="0"/>
              <a:ea typeface="+mn-ea"/>
              <a:cs typeface="+mn-cs"/>
            </a:rPr>
            <a:t> </a:t>
          </a:r>
          <a:r>
            <a:rPr lang="en-US" sz="900" b="1" kern="1200" dirty="0" err="1">
              <a:solidFill>
                <a:srgbClr val="263857"/>
              </a:solidFill>
              <a:latin typeface="Barlow" panose="00000500000000000000" pitchFamily="2" charset="0"/>
              <a:ea typeface="+mn-ea"/>
              <a:cs typeface="+mn-cs"/>
            </a:rPr>
            <a:t>scăzut</a:t>
          </a:r>
          <a:r>
            <a:rPr lang="en-US" sz="900" b="1" kern="1200" dirty="0">
              <a:solidFill>
                <a:srgbClr val="263857"/>
              </a:solidFill>
              <a:latin typeface="Barlow" panose="00000500000000000000" pitchFamily="2" charset="0"/>
              <a:ea typeface="+mn-ea"/>
              <a:cs typeface="+mn-cs"/>
            </a:rPr>
            <a:t> de </a:t>
          </a:r>
          <a:r>
            <a:rPr lang="en-US" sz="900" b="1" kern="1200" dirty="0" err="1">
              <a:solidFill>
                <a:srgbClr val="263857"/>
              </a:solidFill>
              <a:latin typeface="Barlow" panose="00000500000000000000" pitchFamily="2" charset="0"/>
              <a:ea typeface="+mn-ea"/>
              <a:cs typeface="+mn-cs"/>
            </a:rPr>
            <a:t>oportunități</a:t>
          </a:r>
          <a:r>
            <a:rPr lang="en-US" sz="900" b="1" kern="1200" dirty="0">
              <a:solidFill>
                <a:srgbClr val="263857"/>
              </a:solidFill>
              <a:latin typeface="Barlow" panose="00000500000000000000" pitchFamily="2" charset="0"/>
              <a:ea typeface="+mn-ea"/>
              <a:cs typeface="+mn-cs"/>
            </a:rPr>
            <a:t> </a:t>
          </a:r>
          <a:r>
            <a:rPr lang="en-US" sz="900" b="1" kern="1200" dirty="0" err="1">
              <a:solidFill>
                <a:srgbClr val="263857"/>
              </a:solidFill>
              <a:latin typeface="Barlow" panose="00000500000000000000" pitchFamily="2" charset="0"/>
              <a:ea typeface="+mn-ea"/>
              <a:cs typeface="+mn-cs"/>
            </a:rPr>
            <a:t>pentru</a:t>
          </a:r>
          <a:r>
            <a:rPr lang="en-US" sz="900" b="1" kern="1200" dirty="0">
              <a:solidFill>
                <a:srgbClr val="263857"/>
              </a:solidFill>
              <a:latin typeface="Barlow" panose="00000500000000000000" pitchFamily="2" charset="0"/>
              <a:ea typeface="+mn-ea"/>
              <a:cs typeface="+mn-cs"/>
            </a:rPr>
            <a:t> </a:t>
          </a:r>
          <a:r>
            <a:rPr lang="en-US" sz="900" b="1" kern="1200" dirty="0" err="1">
              <a:solidFill>
                <a:srgbClr val="263857"/>
              </a:solidFill>
              <a:latin typeface="Barlow" panose="00000500000000000000" pitchFamily="2" charset="0"/>
              <a:ea typeface="+mn-ea"/>
              <a:cs typeface="+mn-cs"/>
            </a:rPr>
            <a:t>domeniul</a:t>
          </a:r>
          <a:r>
            <a:rPr lang="en-US" sz="900" b="1" kern="1200" dirty="0">
              <a:solidFill>
                <a:srgbClr val="263857"/>
              </a:solidFill>
              <a:latin typeface="Barlow" panose="00000500000000000000" pitchFamily="2" charset="0"/>
              <a:ea typeface="+mn-ea"/>
              <a:cs typeface="+mn-cs"/>
            </a:rPr>
            <a:t> </a:t>
          </a:r>
          <a:r>
            <a:rPr lang="en-US" sz="900" b="1" kern="1200" dirty="0" err="1">
              <a:solidFill>
                <a:srgbClr val="263857"/>
              </a:solidFill>
              <a:latin typeface="Barlow" panose="00000500000000000000" pitchFamily="2" charset="0"/>
              <a:ea typeface="+mn-ea"/>
              <a:cs typeface="+mn-cs"/>
            </a:rPr>
            <a:t>nostru</a:t>
          </a:r>
          <a:r>
            <a:rPr lang="en-US" sz="900" b="1" kern="1200" dirty="0">
              <a:solidFill>
                <a:srgbClr val="263857"/>
              </a:solidFill>
              <a:latin typeface="Barlow" panose="00000500000000000000" pitchFamily="2" charset="0"/>
              <a:ea typeface="+mn-ea"/>
              <a:cs typeface="+mn-cs"/>
            </a:rPr>
            <a:t> de </a:t>
          </a:r>
          <a:r>
            <a:rPr lang="en-US" sz="900" b="1" kern="1200" dirty="0" err="1">
              <a:solidFill>
                <a:srgbClr val="263857"/>
              </a:solidFill>
              <a:latin typeface="Barlow" panose="00000500000000000000" pitchFamily="2" charset="0"/>
              <a:ea typeface="+mn-ea"/>
              <a:cs typeface="+mn-cs"/>
            </a:rPr>
            <a:t>câștigare</a:t>
          </a:r>
          <a:r>
            <a:rPr lang="en-US" sz="900" b="1" kern="1200" dirty="0">
              <a:solidFill>
                <a:srgbClr val="263857"/>
              </a:solidFill>
              <a:latin typeface="Barlow" panose="00000500000000000000" pitchFamily="2" charset="0"/>
              <a:ea typeface="+mn-ea"/>
              <a:cs typeface="+mn-cs"/>
            </a:rPr>
            <a:t> a </a:t>
          </a:r>
          <a:r>
            <a:rPr lang="en-US" sz="900" b="1" kern="1200" dirty="0" err="1">
              <a:solidFill>
                <a:srgbClr val="263857"/>
              </a:solidFill>
              <a:latin typeface="Barlow" panose="00000500000000000000" pitchFamily="2" charset="0"/>
              <a:ea typeface="+mn-ea"/>
              <a:cs typeface="+mn-cs"/>
            </a:rPr>
            <a:t>unor</a:t>
          </a:r>
          <a:r>
            <a:rPr lang="en-US" sz="900" b="1" kern="1200" dirty="0">
              <a:solidFill>
                <a:srgbClr val="263857"/>
              </a:solidFill>
              <a:latin typeface="Barlow" panose="00000500000000000000" pitchFamily="2" charset="0"/>
              <a:ea typeface="+mn-ea"/>
              <a:cs typeface="+mn-cs"/>
            </a:rPr>
            <a:t> </a:t>
          </a:r>
          <a:r>
            <a:rPr lang="en-US" sz="900" b="1" kern="1200" dirty="0" err="1">
              <a:solidFill>
                <a:srgbClr val="263857"/>
              </a:solidFill>
              <a:latin typeface="Barlow" panose="00000500000000000000" pitchFamily="2" charset="0"/>
              <a:ea typeface="+mn-ea"/>
              <a:cs typeface="+mn-cs"/>
            </a:rPr>
            <a:t>granturi</a:t>
          </a:r>
          <a:r>
            <a:rPr lang="en-US" sz="900" b="1" kern="1200" dirty="0">
              <a:solidFill>
                <a:srgbClr val="263857"/>
              </a:solidFill>
              <a:latin typeface="Barlow" panose="00000500000000000000" pitchFamily="2" charset="0"/>
              <a:ea typeface="+mn-ea"/>
              <a:cs typeface="+mn-cs"/>
            </a:rPr>
            <a:t> de </a:t>
          </a:r>
          <a:r>
            <a:rPr lang="en-US" sz="900" b="1" kern="1200" dirty="0" err="1">
              <a:solidFill>
                <a:srgbClr val="263857"/>
              </a:solidFill>
              <a:latin typeface="Barlow" panose="00000500000000000000" pitchFamily="2" charset="0"/>
              <a:ea typeface="+mn-ea"/>
              <a:cs typeface="+mn-cs"/>
            </a:rPr>
            <a:t>cercetare</a:t>
          </a:r>
          <a:r>
            <a:rPr lang="en-US" sz="900" b="1" kern="1200" dirty="0">
              <a:solidFill>
                <a:srgbClr val="263857"/>
              </a:solidFill>
              <a:latin typeface="Barlow" panose="00000500000000000000" pitchFamily="2" charset="0"/>
              <a:ea typeface="+mn-ea"/>
              <a:cs typeface="+mn-cs"/>
            </a:rPr>
            <a:t> </a:t>
          </a:r>
          <a:r>
            <a:rPr lang="en-US" sz="900" b="1" kern="1200" dirty="0" err="1">
              <a:solidFill>
                <a:srgbClr val="263857"/>
              </a:solidFill>
              <a:latin typeface="Barlow" panose="00000500000000000000" pitchFamily="2" charset="0"/>
              <a:ea typeface="+mn-ea"/>
              <a:cs typeface="+mn-cs"/>
            </a:rPr>
            <a:t>avansată</a:t>
          </a:r>
          <a:r>
            <a:rPr lang="en-US" sz="900" b="1" kern="1200" dirty="0">
              <a:solidFill>
                <a:srgbClr val="263857"/>
              </a:solidFill>
              <a:latin typeface="Barlow" panose="00000500000000000000" pitchFamily="2" charset="0"/>
              <a:ea typeface="+mn-ea"/>
              <a:cs typeface="+mn-cs"/>
            </a:rPr>
            <a:t>.</a:t>
          </a:r>
        </a:p>
      </dsp:txBody>
      <dsp:txXfrm>
        <a:off x="4804429" y="376013"/>
        <a:ext cx="3802544" cy="1836784"/>
      </dsp:txXfrm>
    </dsp:sp>
    <dsp:sp modelId="{ACB8648B-2611-46DF-B2FB-F6CC34D462F8}">
      <dsp:nvSpPr>
        <dsp:cNvPr id="0" name=""/>
        <dsp:cNvSpPr/>
      </dsp:nvSpPr>
      <dsp:spPr>
        <a:xfrm>
          <a:off x="69414" y="2902616"/>
          <a:ext cx="3965044" cy="192728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t" anchorCtr="0">
          <a:noAutofit/>
        </a:bodyPr>
        <a:lstStyle/>
        <a:p>
          <a:pPr marL="0" lvl="0" indent="0" algn="l" defTabSz="488950">
            <a:lnSpc>
              <a:spcPct val="90000"/>
            </a:lnSpc>
            <a:spcBef>
              <a:spcPct val="0"/>
            </a:spcBef>
            <a:spcAft>
              <a:spcPct val="35000"/>
            </a:spcAft>
            <a:buNone/>
          </a:pPr>
          <a:r>
            <a:rPr lang="ro-RO" sz="1100" kern="1200" dirty="0">
              <a:solidFill>
                <a:schemeClr val="tx1"/>
              </a:solidFill>
              <a:latin typeface="Barlow" panose="00000500000000000000" pitchFamily="2" charset="0"/>
            </a:rPr>
            <a:t>AMENINȚĂRI</a:t>
          </a:r>
          <a:endParaRPr lang="en-US" sz="1100" kern="1200" dirty="0">
            <a:solidFill>
              <a:schemeClr val="tx1"/>
            </a:solidFill>
            <a:latin typeface="Barlow" panose="00000500000000000000" pitchFamily="2" charset="0"/>
          </a:endParaRPr>
        </a:p>
        <a:p>
          <a:pPr marL="57150" lvl="1" indent="-57150" algn="l" defTabSz="444500">
            <a:lnSpc>
              <a:spcPct val="90000"/>
            </a:lnSpc>
            <a:spcBef>
              <a:spcPct val="0"/>
            </a:spcBef>
            <a:spcAft>
              <a:spcPct val="15000"/>
            </a:spcAft>
            <a:buFont typeface="Arial" panose="020B0604020202020204" pitchFamily="34" charset="0"/>
            <a:buChar char="•"/>
          </a:pPr>
          <a:endParaRPr lang="en-US" sz="1000" kern="1200" dirty="0">
            <a:solidFill>
              <a:schemeClr val="tx1"/>
            </a:solidFill>
            <a:latin typeface="Barlow" panose="00000500000000000000" pitchFamily="2" charset="0"/>
          </a:endParaRPr>
        </a:p>
        <a:p>
          <a:pPr marL="57150" lvl="1" indent="-57150" algn="l" defTabSz="444500">
            <a:lnSpc>
              <a:spcPct val="90000"/>
            </a:lnSpc>
            <a:spcBef>
              <a:spcPct val="0"/>
            </a:spcBef>
            <a:spcAft>
              <a:spcPct val="15000"/>
            </a:spcAft>
            <a:buFont typeface="Arial" panose="020B0604020202020204" pitchFamily="34" charset="0"/>
            <a:buChar char="•"/>
          </a:pPr>
          <a:endParaRPr lang="en-US" sz="1000" kern="1200" dirty="0">
            <a:solidFill>
              <a:schemeClr val="tx1"/>
            </a:solidFill>
            <a:latin typeface="Barlow" panose="00000500000000000000" pitchFamily="2" charset="0"/>
          </a:endParaRPr>
        </a:p>
        <a:p>
          <a:pPr marL="57150" lvl="1" indent="-57150" algn="l" defTabSz="400050">
            <a:lnSpc>
              <a:spcPct val="90000"/>
            </a:lnSpc>
            <a:spcBef>
              <a:spcPct val="0"/>
            </a:spcBef>
            <a:spcAft>
              <a:spcPct val="15000"/>
            </a:spcAft>
            <a:buFont typeface="Arial" panose="020B0604020202020204" pitchFamily="34" charset="0"/>
            <a:buChar char="•"/>
          </a:pPr>
          <a:r>
            <a:rPr lang="en-US" sz="900" kern="1200" dirty="0" err="1">
              <a:solidFill>
                <a:schemeClr val="tx1"/>
              </a:solidFill>
              <a:latin typeface="Barlow" panose="00000500000000000000" pitchFamily="2" charset="0"/>
            </a:rPr>
            <a:t>incoerenţa</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legislativă</a:t>
          </a:r>
          <a:r>
            <a:rPr lang="en-US" sz="900" kern="1200" dirty="0">
              <a:solidFill>
                <a:schemeClr val="tx1"/>
              </a:solidFill>
              <a:latin typeface="Barlow" panose="00000500000000000000" pitchFamily="2" charset="0"/>
            </a:rPr>
            <a:t> nu </a:t>
          </a:r>
          <a:r>
            <a:rPr lang="en-US" sz="900" kern="1200" dirty="0" err="1">
              <a:solidFill>
                <a:schemeClr val="tx1"/>
              </a:solidFill>
              <a:latin typeface="Barlow" panose="00000500000000000000" pitchFamily="2" charset="0"/>
            </a:rPr>
            <a:t>numai</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în</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domeniul</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nostru</a:t>
          </a:r>
          <a:r>
            <a:rPr lang="en-US" sz="900" kern="1200" dirty="0">
              <a:solidFill>
                <a:schemeClr val="tx1"/>
              </a:solidFill>
              <a:latin typeface="Barlow" panose="00000500000000000000" pitchFamily="2" charset="0"/>
            </a:rPr>
            <a:t>;</a:t>
          </a:r>
        </a:p>
        <a:p>
          <a:pPr marL="57150" lvl="1" indent="-57150" algn="l" defTabSz="400050">
            <a:lnSpc>
              <a:spcPct val="90000"/>
            </a:lnSpc>
            <a:spcBef>
              <a:spcPct val="0"/>
            </a:spcBef>
            <a:spcAft>
              <a:spcPct val="15000"/>
            </a:spcAft>
            <a:buFont typeface="Arial" panose="020B0604020202020204" pitchFamily="34" charset="0"/>
            <a:buChar char="•"/>
          </a:pPr>
          <a:r>
            <a:rPr lang="en-US" sz="900" b="1" kern="1200" dirty="0" err="1">
              <a:solidFill>
                <a:schemeClr val="tx1"/>
              </a:solidFill>
              <a:latin typeface="Barlow" panose="00000500000000000000" pitchFamily="2" charset="0"/>
            </a:rPr>
            <a:t>schimbarea</a:t>
          </a:r>
          <a:r>
            <a:rPr lang="en-US" sz="900" b="1" kern="1200" dirty="0">
              <a:solidFill>
                <a:schemeClr val="tx1"/>
              </a:solidFill>
              <a:latin typeface="Barlow" panose="00000500000000000000" pitchFamily="2" charset="0"/>
            </a:rPr>
            <a:t> </a:t>
          </a:r>
          <a:r>
            <a:rPr lang="en-US" sz="900" b="1" kern="1200" dirty="0" err="1">
              <a:solidFill>
                <a:schemeClr val="tx1"/>
              </a:solidFill>
              <a:latin typeface="Barlow" panose="00000500000000000000" pitchFamily="2" charset="0"/>
            </a:rPr>
            <a:t>periodică</a:t>
          </a:r>
          <a:r>
            <a:rPr lang="en-US" sz="900" b="1" kern="1200" dirty="0">
              <a:solidFill>
                <a:schemeClr val="tx1"/>
              </a:solidFill>
              <a:latin typeface="Barlow" panose="00000500000000000000" pitchFamily="2" charset="0"/>
            </a:rPr>
            <a:t> a </a:t>
          </a:r>
          <a:r>
            <a:rPr lang="en-US" sz="900" b="1" kern="1200" dirty="0" err="1">
              <a:solidFill>
                <a:schemeClr val="tx1"/>
              </a:solidFill>
              <a:latin typeface="Barlow" panose="00000500000000000000" pitchFamily="2" charset="0"/>
            </a:rPr>
            <a:t>standardelor</a:t>
          </a:r>
          <a:r>
            <a:rPr lang="en-US" sz="900" b="1" kern="1200" dirty="0">
              <a:solidFill>
                <a:schemeClr val="tx1"/>
              </a:solidFill>
              <a:latin typeface="Barlow" panose="00000500000000000000" pitchFamily="2" charset="0"/>
            </a:rPr>
            <a:t> </a:t>
          </a:r>
          <a:r>
            <a:rPr lang="en-US" sz="900" b="1" kern="1200" dirty="0" err="1">
              <a:solidFill>
                <a:schemeClr val="tx1"/>
              </a:solidFill>
              <a:latin typeface="Barlow" panose="00000500000000000000" pitchFamily="2" charset="0"/>
            </a:rPr>
            <a:t>minimale</a:t>
          </a:r>
          <a:r>
            <a:rPr lang="en-US" sz="900" b="1" kern="1200" dirty="0">
              <a:solidFill>
                <a:schemeClr val="tx1"/>
              </a:solidFill>
              <a:latin typeface="Barlow" panose="00000500000000000000" pitchFamily="2" charset="0"/>
            </a:rPr>
            <a:t> </a:t>
          </a:r>
          <a:r>
            <a:rPr lang="en-US" sz="900" b="1" kern="1200" dirty="0" err="1">
              <a:solidFill>
                <a:schemeClr val="tx1"/>
              </a:solidFill>
              <a:latin typeface="Barlow" panose="00000500000000000000" pitchFamily="2" charset="0"/>
            </a:rPr>
            <a:t>și</a:t>
          </a:r>
          <a:r>
            <a:rPr lang="en-US" sz="900" b="1" kern="1200" dirty="0">
              <a:solidFill>
                <a:schemeClr val="tx1"/>
              </a:solidFill>
              <a:latin typeface="Barlow" panose="00000500000000000000" pitchFamily="2" charset="0"/>
            </a:rPr>
            <a:t> </a:t>
          </a:r>
          <a:r>
            <a:rPr lang="en-US" sz="900" b="1" kern="1200" dirty="0" err="1">
              <a:solidFill>
                <a:schemeClr val="tx1"/>
              </a:solidFill>
              <a:latin typeface="Barlow" panose="00000500000000000000" pitchFamily="2" charset="0"/>
            </a:rPr>
            <a:t>instituționale</a:t>
          </a:r>
          <a:r>
            <a:rPr lang="en-US" sz="900" b="1" kern="1200" dirty="0">
              <a:solidFill>
                <a:schemeClr val="tx1"/>
              </a:solidFill>
              <a:latin typeface="Barlow" panose="00000500000000000000" pitchFamily="2" charset="0"/>
            </a:rPr>
            <a:t> </a:t>
          </a:r>
          <a:r>
            <a:rPr lang="en-US" sz="900" kern="1200" dirty="0">
              <a:solidFill>
                <a:schemeClr val="tx1"/>
              </a:solidFill>
              <a:latin typeface="Barlow" panose="00000500000000000000" pitchFamily="2" charset="0"/>
            </a:rPr>
            <a:t>care </a:t>
          </a:r>
          <a:r>
            <a:rPr lang="en-US" sz="900" kern="1200" dirty="0" err="1">
              <a:solidFill>
                <a:schemeClr val="tx1"/>
              </a:solidFill>
              <a:latin typeface="Barlow" panose="00000500000000000000" pitchFamily="2" charset="0"/>
            </a:rPr>
            <a:t>includ</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indicatori</a:t>
          </a:r>
          <a:r>
            <a:rPr lang="en-US" sz="900" kern="1200" dirty="0">
              <a:solidFill>
                <a:schemeClr val="tx1"/>
              </a:solidFill>
              <a:latin typeface="Barlow" panose="00000500000000000000" pitchFamily="2" charset="0"/>
            </a:rPr>
            <a:t> de </a:t>
          </a:r>
          <a:r>
            <a:rPr lang="en-US" sz="900" kern="1200" dirty="0" err="1">
              <a:solidFill>
                <a:schemeClr val="tx1"/>
              </a:solidFill>
              <a:latin typeface="Barlow" panose="00000500000000000000" pitchFamily="2" charset="0"/>
            </a:rPr>
            <a:t>vizibilitate</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internațională</a:t>
          </a:r>
          <a:r>
            <a:rPr lang="en-US" sz="900" kern="1200" dirty="0">
              <a:solidFill>
                <a:schemeClr val="tx1"/>
              </a:solidFill>
              <a:latin typeface="Barlow" panose="00000500000000000000" pitchFamily="2" charset="0"/>
            </a:rPr>
            <a:t> care </a:t>
          </a:r>
          <a:r>
            <a:rPr lang="en-US" sz="900" kern="1200" dirty="0" err="1">
              <a:solidFill>
                <a:schemeClr val="tx1"/>
              </a:solidFill>
              <a:latin typeface="Barlow" panose="00000500000000000000" pitchFamily="2" charset="0"/>
            </a:rPr>
            <a:t>depind</a:t>
          </a:r>
          <a:r>
            <a:rPr lang="en-US" sz="900" kern="1200" dirty="0">
              <a:solidFill>
                <a:schemeClr val="tx1"/>
              </a:solidFill>
              <a:latin typeface="Barlow" panose="00000500000000000000" pitchFamily="2" charset="0"/>
            </a:rPr>
            <a:t> de </a:t>
          </a:r>
          <a:r>
            <a:rPr lang="en-US" sz="900" kern="1200" dirty="0" err="1">
              <a:solidFill>
                <a:schemeClr val="tx1"/>
              </a:solidFill>
              <a:latin typeface="Barlow" panose="00000500000000000000" pitchFamily="2" charset="0"/>
            </a:rPr>
            <a:t>numărul</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citărilor</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și</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influențează</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indicele</a:t>
          </a:r>
          <a:r>
            <a:rPr lang="en-US" sz="900" kern="1200" dirty="0">
              <a:solidFill>
                <a:schemeClr val="tx1"/>
              </a:solidFill>
              <a:latin typeface="Barlow" panose="00000500000000000000" pitchFamily="2" charset="0"/>
            </a:rPr>
            <a:t> Hirsch.</a:t>
          </a:r>
        </a:p>
      </dsp:txBody>
      <dsp:txXfrm>
        <a:off x="163496" y="2996698"/>
        <a:ext cx="3776880" cy="1739124"/>
      </dsp:txXfrm>
    </dsp:sp>
    <dsp:sp modelId="{9B80830B-1304-4EDC-A34F-093960B0F239}">
      <dsp:nvSpPr>
        <dsp:cNvPr id="0" name=""/>
        <dsp:cNvSpPr/>
      </dsp:nvSpPr>
      <dsp:spPr>
        <a:xfrm>
          <a:off x="4690282" y="2899512"/>
          <a:ext cx="3969155" cy="197831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t" anchorCtr="0">
          <a:noAutofit/>
        </a:bodyPr>
        <a:lstStyle/>
        <a:p>
          <a:pPr marL="0" lvl="0" indent="0" algn="l" defTabSz="466725">
            <a:lnSpc>
              <a:spcPct val="90000"/>
            </a:lnSpc>
            <a:spcBef>
              <a:spcPct val="0"/>
            </a:spcBef>
            <a:spcAft>
              <a:spcPct val="35000"/>
            </a:spcAft>
            <a:buNone/>
          </a:pPr>
          <a:r>
            <a:rPr lang="ro-RO" sz="1050" kern="1200" dirty="0">
              <a:solidFill>
                <a:schemeClr val="tx1"/>
              </a:solidFill>
              <a:latin typeface="Barlow" panose="00000500000000000000" pitchFamily="2" charset="0"/>
            </a:rPr>
            <a:t>OPORTUNITĂȚI</a:t>
          </a:r>
          <a:endParaRPr lang="en-US" sz="1050" kern="1200" dirty="0">
            <a:solidFill>
              <a:schemeClr val="tx1"/>
            </a:solidFill>
            <a:latin typeface="Barlow" panose="00000500000000000000" pitchFamily="2" charset="0"/>
          </a:endParaRPr>
        </a:p>
        <a:p>
          <a:pPr marL="57150" lvl="1" indent="-57150" algn="l" defTabSz="400050">
            <a:lnSpc>
              <a:spcPct val="90000"/>
            </a:lnSpc>
            <a:spcBef>
              <a:spcPct val="0"/>
            </a:spcBef>
            <a:spcAft>
              <a:spcPct val="15000"/>
            </a:spcAft>
            <a:buChar char="•"/>
          </a:pPr>
          <a:endParaRPr lang="en-US" sz="900" kern="1200" dirty="0">
            <a:solidFill>
              <a:schemeClr val="tx1"/>
            </a:solidFill>
            <a:latin typeface="Barlow" panose="00000500000000000000" pitchFamily="2" charset="0"/>
          </a:endParaRPr>
        </a:p>
        <a:p>
          <a:pPr marL="57150" lvl="1" indent="-57150" algn="l" defTabSz="400050">
            <a:lnSpc>
              <a:spcPct val="90000"/>
            </a:lnSpc>
            <a:spcBef>
              <a:spcPct val="0"/>
            </a:spcBef>
            <a:spcAft>
              <a:spcPct val="15000"/>
            </a:spcAft>
            <a:buChar char="•"/>
          </a:pPr>
          <a:r>
            <a:rPr lang="en-US" sz="900" kern="1200" dirty="0" err="1">
              <a:solidFill>
                <a:schemeClr val="tx1"/>
              </a:solidFill>
              <a:latin typeface="Barlow" panose="00000500000000000000" pitchFamily="2" charset="0"/>
            </a:rPr>
            <a:t>acces</a:t>
          </a:r>
          <a:r>
            <a:rPr lang="en-US" sz="900" kern="1200" dirty="0">
              <a:solidFill>
                <a:schemeClr val="tx1"/>
              </a:solidFill>
              <a:latin typeface="Barlow" panose="00000500000000000000" pitchFamily="2" charset="0"/>
            </a:rPr>
            <a:t> la </a:t>
          </a:r>
          <a:r>
            <a:rPr lang="en-US" sz="900" kern="1200" dirty="0" err="1">
              <a:solidFill>
                <a:schemeClr val="tx1"/>
              </a:solidFill>
              <a:latin typeface="Barlow" panose="00000500000000000000" pitchFamily="2" charset="0"/>
            </a:rPr>
            <a:t>granturi</a:t>
          </a:r>
          <a:r>
            <a:rPr lang="en-US" sz="900" kern="1200" dirty="0">
              <a:solidFill>
                <a:schemeClr val="tx1"/>
              </a:solidFill>
              <a:latin typeface="Barlow" panose="00000500000000000000" pitchFamily="2" charset="0"/>
            </a:rPr>
            <a:t> de </a:t>
          </a:r>
          <a:r>
            <a:rPr lang="en-US" sz="900" kern="1200" dirty="0" err="1">
              <a:solidFill>
                <a:schemeClr val="tx1"/>
              </a:solidFill>
              <a:latin typeface="Barlow" panose="00000500000000000000" pitchFamily="2" charset="0"/>
            </a:rPr>
            <a:t>cercetare</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în</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domeniile</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conexe</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sau</a:t>
          </a:r>
          <a:r>
            <a:rPr lang="en-US" sz="900" kern="1200" dirty="0">
              <a:solidFill>
                <a:schemeClr val="tx1"/>
              </a:solidFill>
              <a:latin typeface="Barlow" panose="00000500000000000000" pitchFamily="2" charset="0"/>
            </a:rPr>
            <a:t> de </a:t>
          </a:r>
          <a:r>
            <a:rPr lang="en-US" sz="900" kern="1200" dirty="0" err="1">
              <a:solidFill>
                <a:schemeClr val="tx1"/>
              </a:solidFill>
              <a:latin typeface="Barlow" panose="00000500000000000000" pitchFamily="2" charset="0"/>
            </a:rPr>
            <a:t>graniță</a:t>
          </a:r>
          <a:r>
            <a:rPr lang="en-US" sz="900" kern="1200" dirty="0">
              <a:solidFill>
                <a:schemeClr val="tx1"/>
              </a:solidFill>
              <a:latin typeface="Barlow" panose="00000500000000000000" pitchFamily="2" charset="0"/>
            </a:rPr>
            <a:t> cu </a:t>
          </a:r>
          <a:r>
            <a:rPr lang="en-US" sz="900" kern="1200" dirty="0" err="1">
              <a:solidFill>
                <a:schemeClr val="tx1"/>
              </a:solidFill>
              <a:latin typeface="Barlow" panose="00000500000000000000" pitchFamily="2" charset="0"/>
            </a:rPr>
            <a:t>știința</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sportului</a:t>
          </a:r>
          <a:r>
            <a:rPr lang="en-US" sz="900" kern="1200" dirty="0">
              <a:solidFill>
                <a:schemeClr val="tx1"/>
              </a:solidFill>
              <a:latin typeface="Barlow" panose="00000500000000000000" pitchFamily="2" charset="0"/>
            </a:rPr>
            <a:t>;</a:t>
          </a:r>
        </a:p>
        <a:p>
          <a:pPr marL="57150" lvl="1" indent="-57150" algn="l" defTabSz="400050">
            <a:lnSpc>
              <a:spcPct val="90000"/>
            </a:lnSpc>
            <a:spcBef>
              <a:spcPct val="0"/>
            </a:spcBef>
            <a:spcAft>
              <a:spcPct val="15000"/>
            </a:spcAft>
            <a:buChar char="•"/>
          </a:pPr>
          <a:r>
            <a:rPr lang="en-US" sz="900" kern="1200" dirty="0" err="1">
              <a:solidFill>
                <a:schemeClr val="tx1"/>
              </a:solidFill>
              <a:latin typeface="Barlow" panose="00000500000000000000" pitchFamily="2" charset="0"/>
            </a:rPr>
            <a:t>programe</a:t>
          </a:r>
          <a:r>
            <a:rPr lang="en-US" sz="900" kern="1200" dirty="0">
              <a:solidFill>
                <a:schemeClr val="tx1"/>
              </a:solidFill>
              <a:latin typeface="Barlow" panose="00000500000000000000" pitchFamily="2" charset="0"/>
            </a:rPr>
            <a:t> de </a:t>
          </a:r>
          <a:r>
            <a:rPr lang="en-US" sz="900" kern="1200" dirty="0" err="1">
              <a:solidFill>
                <a:schemeClr val="tx1"/>
              </a:solidFill>
              <a:latin typeface="Barlow" panose="00000500000000000000" pitchFamily="2" charset="0"/>
            </a:rPr>
            <a:t>mobilitate</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profesională</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internaționale</a:t>
          </a:r>
          <a:r>
            <a:rPr lang="en-US" sz="900" kern="1200" dirty="0">
              <a:solidFill>
                <a:schemeClr val="tx1"/>
              </a:solidFill>
              <a:latin typeface="Barlow" panose="00000500000000000000" pitchFamily="2" charset="0"/>
            </a:rPr>
            <a:t> pe </a:t>
          </a:r>
          <a:r>
            <a:rPr lang="en-US" sz="900" kern="1200" dirty="0" err="1">
              <a:solidFill>
                <a:schemeClr val="tx1"/>
              </a:solidFill>
              <a:latin typeface="Barlow" panose="00000500000000000000" pitchFamily="2" charset="0"/>
            </a:rPr>
            <a:t>domeniul</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educație</a:t>
          </a:r>
          <a:r>
            <a:rPr lang="en-US" sz="900" kern="1200" dirty="0">
              <a:solidFill>
                <a:schemeClr val="tx1"/>
              </a:solidFill>
              <a:latin typeface="Barlow" panose="00000500000000000000" pitchFamily="2" charset="0"/>
            </a:rPr>
            <a:t>, sport, </a:t>
          </a:r>
          <a:r>
            <a:rPr lang="en-US" sz="900" kern="1200" dirty="0" err="1">
              <a:solidFill>
                <a:schemeClr val="tx1"/>
              </a:solidFill>
              <a:latin typeface="Barlow" panose="00000500000000000000" pitchFamily="2" charset="0"/>
            </a:rPr>
            <a:t>recuperare</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medicală</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după</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efort</a:t>
          </a:r>
          <a:r>
            <a:rPr lang="en-US" sz="900" kern="1200" dirty="0">
              <a:solidFill>
                <a:schemeClr val="tx1"/>
              </a:solidFill>
              <a:latin typeface="Barlow" panose="00000500000000000000" pitchFamily="2" charset="0"/>
            </a:rPr>
            <a:t>;</a:t>
          </a:r>
        </a:p>
        <a:p>
          <a:pPr marL="57150" lvl="1" indent="-57150" algn="l" defTabSz="400050">
            <a:lnSpc>
              <a:spcPct val="90000"/>
            </a:lnSpc>
            <a:spcBef>
              <a:spcPct val="0"/>
            </a:spcBef>
            <a:spcAft>
              <a:spcPct val="15000"/>
            </a:spcAft>
            <a:buChar char="•"/>
          </a:pPr>
          <a:r>
            <a:rPr lang="en-US" sz="900" b="1" kern="1200" dirty="0" err="1">
              <a:solidFill>
                <a:schemeClr val="tx1"/>
              </a:solidFill>
              <a:latin typeface="Barlow" panose="00000500000000000000" pitchFamily="2" charset="0"/>
            </a:rPr>
            <a:t>stagii</a:t>
          </a:r>
          <a:r>
            <a:rPr lang="en-US" sz="900" b="1" kern="1200" dirty="0">
              <a:solidFill>
                <a:schemeClr val="tx1"/>
              </a:solidFill>
              <a:latin typeface="Barlow" panose="00000500000000000000" pitchFamily="2" charset="0"/>
            </a:rPr>
            <a:t> de </a:t>
          </a:r>
          <a:r>
            <a:rPr lang="en-US" sz="900" b="1" kern="1200" dirty="0" err="1">
              <a:solidFill>
                <a:schemeClr val="tx1"/>
              </a:solidFill>
              <a:latin typeface="Barlow" panose="00000500000000000000" pitchFamily="2" charset="0"/>
            </a:rPr>
            <a:t>perfecționare</a:t>
          </a:r>
          <a:r>
            <a:rPr lang="en-US" sz="900" b="1" kern="1200" dirty="0">
              <a:solidFill>
                <a:schemeClr val="tx1"/>
              </a:solidFill>
              <a:latin typeface="Barlow" panose="00000500000000000000" pitchFamily="2" charset="0"/>
            </a:rPr>
            <a:t> </a:t>
          </a:r>
          <a:r>
            <a:rPr lang="en-US" sz="900" b="1" kern="1200" dirty="0" err="1">
              <a:solidFill>
                <a:schemeClr val="tx1"/>
              </a:solidFill>
              <a:latin typeface="Barlow" panose="00000500000000000000" pitchFamily="2" charset="0"/>
            </a:rPr>
            <a:t>în</a:t>
          </a:r>
          <a:r>
            <a:rPr lang="en-US" sz="900" b="1" kern="1200" dirty="0">
              <a:solidFill>
                <a:schemeClr val="tx1"/>
              </a:solidFill>
              <a:latin typeface="Barlow" panose="00000500000000000000" pitchFamily="2" charset="0"/>
            </a:rPr>
            <a:t> </a:t>
          </a:r>
          <a:r>
            <a:rPr lang="en-US" sz="900" b="1" kern="1200" dirty="0" err="1">
              <a:solidFill>
                <a:schemeClr val="tx1"/>
              </a:solidFill>
              <a:latin typeface="Barlow" panose="00000500000000000000" pitchFamily="2" charset="0"/>
            </a:rPr>
            <a:t>instituții</a:t>
          </a:r>
          <a:r>
            <a:rPr lang="en-US" sz="900" b="1" kern="1200" dirty="0">
              <a:solidFill>
                <a:schemeClr val="tx1"/>
              </a:solidFill>
              <a:latin typeface="Barlow" panose="00000500000000000000" pitchFamily="2" charset="0"/>
            </a:rPr>
            <a:t> </a:t>
          </a:r>
          <a:r>
            <a:rPr lang="en-US" sz="900" b="1" kern="1200" dirty="0" err="1">
              <a:solidFill>
                <a:schemeClr val="tx1"/>
              </a:solidFill>
              <a:latin typeface="Barlow" panose="00000500000000000000" pitchFamily="2" charset="0"/>
            </a:rPr>
            <a:t>și</a:t>
          </a:r>
          <a:r>
            <a:rPr lang="en-US" sz="900" b="1" kern="1200" dirty="0">
              <a:solidFill>
                <a:schemeClr val="tx1"/>
              </a:solidFill>
              <a:latin typeface="Barlow" panose="00000500000000000000" pitchFamily="2" charset="0"/>
            </a:rPr>
            <a:t> </a:t>
          </a:r>
          <a:r>
            <a:rPr lang="en-US" sz="900" b="1" kern="1200" dirty="0" err="1">
              <a:solidFill>
                <a:schemeClr val="tx1"/>
              </a:solidFill>
              <a:latin typeface="Barlow" panose="00000500000000000000" pitchFamily="2" charset="0"/>
            </a:rPr>
            <a:t>universități</a:t>
          </a:r>
          <a:r>
            <a:rPr lang="en-US" sz="900" b="1" kern="1200" dirty="0">
              <a:solidFill>
                <a:schemeClr val="tx1"/>
              </a:solidFill>
              <a:latin typeface="Barlow" panose="00000500000000000000" pitchFamily="2" charset="0"/>
            </a:rPr>
            <a:t> din </a:t>
          </a:r>
          <a:r>
            <a:rPr lang="en-US" sz="900" b="1" kern="1200" dirty="0" err="1">
              <a:solidFill>
                <a:schemeClr val="tx1"/>
              </a:solidFill>
              <a:latin typeface="Barlow" panose="00000500000000000000" pitchFamily="2" charset="0"/>
            </a:rPr>
            <a:t>străinătate</a:t>
          </a:r>
          <a:r>
            <a:rPr lang="en-US" sz="900" kern="1200" dirty="0">
              <a:solidFill>
                <a:schemeClr val="tx1"/>
              </a:solidFill>
              <a:latin typeface="Barlow" panose="00000500000000000000" pitchFamily="2" charset="0"/>
            </a:rPr>
            <a:t>;</a:t>
          </a:r>
        </a:p>
        <a:p>
          <a:pPr marL="57150" lvl="1" indent="-57150" algn="l" defTabSz="400050">
            <a:lnSpc>
              <a:spcPct val="90000"/>
            </a:lnSpc>
            <a:spcBef>
              <a:spcPct val="0"/>
            </a:spcBef>
            <a:spcAft>
              <a:spcPct val="15000"/>
            </a:spcAft>
            <a:buChar char="•"/>
          </a:pPr>
          <a:r>
            <a:rPr lang="en-US" sz="900" kern="1200" dirty="0" err="1">
              <a:solidFill>
                <a:schemeClr val="tx1"/>
              </a:solidFill>
              <a:latin typeface="Barlow" panose="00000500000000000000" pitchFamily="2" charset="0"/>
            </a:rPr>
            <a:t>participare</a:t>
          </a:r>
          <a:r>
            <a:rPr lang="en-US" sz="900" kern="1200" dirty="0">
              <a:solidFill>
                <a:schemeClr val="tx1"/>
              </a:solidFill>
              <a:latin typeface="Barlow" panose="00000500000000000000" pitchFamily="2" charset="0"/>
            </a:rPr>
            <a:t> la workshop-</a:t>
          </a:r>
          <a:r>
            <a:rPr lang="en-US" sz="900" kern="1200" dirty="0" err="1">
              <a:solidFill>
                <a:schemeClr val="tx1"/>
              </a:solidFill>
              <a:latin typeface="Barlow" panose="00000500000000000000" pitchFamily="2" charset="0"/>
            </a:rPr>
            <a:t>uri</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academii</a:t>
          </a:r>
          <a:r>
            <a:rPr lang="en-US" sz="900" kern="1200" dirty="0">
              <a:solidFill>
                <a:schemeClr val="tx1"/>
              </a:solidFill>
              <a:latin typeface="Barlow" panose="00000500000000000000" pitchFamily="2" charset="0"/>
            </a:rPr>
            <a:t> de </a:t>
          </a:r>
          <a:r>
            <a:rPr lang="en-US" sz="900" kern="1200" dirty="0" err="1">
              <a:solidFill>
                <a:schemeClr val="tx1"/>
              </a:solidFill>
              <a:latin typeface="Barlow" panose="00000500000000000000" pitchFamily="2" charset="0"/>
            </a:rPr>
            <a:t>vară</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şi</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sesiuni</a:t>
          </a:r>
          <a:r>
            <a:rPr lang="en-US" sz="900" kern="1200" dirty="0">
              <a:solidFill>
                <a:schemeClr val="tx1"/>
              </a:solidFill>
              <a:latin typeface="Barlow" panose="00000500000000000000" pitchFamily="2" charset="0"/>
            </a:rPr>
            <a:t> de training </a:t>
          </a:r>
          <a:r>
            <a:rPr lang="en-US" sz="900" kern="1200" dirty="0" err="1">
              <a:solidFill>
                <a:schemeClr val="tx1"/>
              </a:solidFill>
              <a:latin typeface="Barlow" panose="00000500000000000000" pitchFamily="2" charset="0"/>
            </a:rPr>
            <a:t>naționale</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și</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internaționale</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pentru</a:t>
          </a:r>
          <a:r>
            <a:rPr lang="en-US" sz="900" kern="1200" dirty="0">
              <a:solidFill>
                <a:schemeClr val="tx1"/>
              </a:solidFill>
              <a:latin typeface="Barlow" panose="00000500000000000000" pitchFamily="2" charset="0"/>
            </a:rPr>
            <a:t> </a:t>
          </a:r>
          <a:r>
            <a:rPr lang="en-US" sz="900" kern="1200" dirty="0" err="1">
              <a:solidFill>
                <a:schemeClr val="tx1"/>
              </a:solidFill>
              <a:latin typeface="Barlow" panose="00000500000000000000" pitchFamily="2" charset="0"/>
            </a:rPr>
            <a:t>învăţământul</a:t>
          </a:r>
          <a:r>
            <a:rPr lang="en-US" sz="900" kern="1200" dirty="0">
              <a:solidFill>
                <a:schemeClr val="tx1"/>
              </a:solidFill>
              <a:latin typeface="Barlow" panose="00000500000000000000" pitchFamily="2" charset="0"/>
            </a:rPr>
            <a:t> superior;</a:t>
          </a:r>
        </a:p>
        <a:p>
          <a:pPr marL="57150" lvl="1" indent="-57150" algn="l" defTabSz="400050">
            <a:lnSpc>
              <a:spcPct val="90000"/>
            </a:lnSpc>
            <a:spcBef>
              <a:spcPct val="0"/>
            </a:spcBef>
            <a:spcAft>
              <a:spcPct val="15000"/>
            </a:spcAft>
            <a:buChar char="•"/>
          </a:pPr>
          <a:r>
            <a:rPr lang="en-US" sz="900" b="1" kern="1200" dirty="0" err="1">
              <a:solidFill>
                <a:schemeClr val="tx1"/>
              </a:solidFill>
              <a:latin typeface="Barlow" panose="00000500000000000000" pitchFamily="2" charset="0"/>
            </a:rPr>
            <a:t>creșterea</a:t>
          </a:r>
          <a:r>
            <a:rPr lang="en-US" sz="900" b="1" kern="1200" dirty="0">
              <a:solidFill>
                <a:schemeClr val="tx1"/>
              </a:solidFill>
              <a:latin typeface="Barlow" panose="00000500000000000000" pitchFamily="2" charset="0"/>
            </a:rPr>
            <a:t> </a:t>
          </a:r>
          <a:r>
            <a:rPr lang="en-US" sz="900" b="1" kern="1200" dirty="0" err="1">
              <a:solidFill>
                <a:schemeClr val="tx1"/>
              </a:solidFill>
              <a:latin typeface="Barlow" panose="00000500000000000000" pitchFamily="2" charset="0"/>
            </a:rPr>
            <a:t>numărului</a:t>
          </a:r>
          <a:r>
            <a:rPr lang="en-US" sz="900" b="1" kern="1200" dirty="0">
              <a:solidFill>
                <a:schemeClr val="tx1"/>
              </a:solidFill>
              <a:latin typeface="Barlow" panose="00000500000000000000" pitchFamily="2" charset="0"/>
            </a:rPr>
            <a:t> de </a:t>
          </a:r>
          <a:r>
            <a:rPr lang="en-US" sz="900" b="1" kern="1200" dirty="0" err="1">
              <a:solidFill>
                <a:schemeClr val="tx1"/>
              </a:solidFill>
              <a:latin typeface="Barlow" panose="00000500000000000000" pitchFamily="2" charset="0"/>
            </a:rPr>
            <a:t>școli</a:t>
          </a:r>
          <a:r>
            <a:rPr lang="en-US" sz="900" b="1" kern="1200" dirty="0">
              <a:solidFill>
                <a:schemeClr val="tx1"/>
              </a:solidFill>
              <a:latin typeface="Barlow" panose="00000500000000000000" pitchFamily="2" charset="0"/>
            </a:rPr>
            <a:t> </a:t>
          </a:r>
          <a:r>
            <a:rPr lang="en-US" sz="900" b="1" kern="1200" dirty="0" err="1">
              <a:solidFill>
                <a:schemeClr val="tx1"/>
              </a:solidFill>
              <a:latin typeface="Barlow" panose="00000500000000000000" pitchFamily="2" charset="0"/>
            </a:rPr>
            <a:t>doctorale</a:t>
          </a:r>
          <a:r>
            <a:rPr lang="en-US" sz="900" b="1" kern="1200" dirty="0">
              <a:solidFill>
                <a:schemeClr val="tx1"/>
              </a:solidFill>
              <a:latin typeface="Barlow" panose="00000500000000000000" pitchFamily="2" charset="0"/>
            </a:rPr>
            <a:t> pe </a:t>
          </a:r>
          <a:r>
            <a:rPr lang="en-US" sz="900" b="1" kern="1200" dirty="0" err="1">
              <a:solidFill>
                <a:schemeClr val="tx1"/>
              </a:solidFill>
              <a:latin typeface="Barlow" panose="00000500000000000000" pitchFamily="2" charset="0"/>
            </a:rPr>
            <a:t>domeniul</a:t>
          </a:r>
          <a:r>
            <a:rPr lang="en-US" sz="900" b="1" kern="1200" dirty="0">
              <a:solidFill>
                <a:schemeClr val="tx1"/>
              </a:solidFill>
              <a:latin typeface="Barlow" panose="00000500000000000000" pitchFamily="2" charset="0"/>
            </a:rPr>
            <a:t> </a:t>
          </a:r>
          <a:r>
            <a:rPr lang="en-US" sz="900" b="1" kern="1200" dirty="0" err="1">
              <a:solidFill>
                <a:schemeClr val="tx1"/>
              </a:solidFill>
              <a:latin typeface="Barlow" panose="00000500000000000000" pitchFamily="2" charset="0"/>
            </a:rPr>
            <a:t>știință</a:t>
          </a:r>
          <a:r>
            <a:rPr lang="en-US" sz="900" b="1" kern="1200" dirty="0">
              <a:solidFill>
                <a:schemeClr val="tx1"/>
              </a:solidFill>
              <a:latin typeface="Barlow" panose="00000500000000000000" pitchFamily="2" charset="0"/>
            </a:rPr>
            <a:t> </a:t>
          </a:r>
          <a:r>
            <a:rPr lang="en-US" sz="900" b="1" kern="1200" dirty="0" err="1">
              <a:solidFill>
                <a:schemeClr val="tx1"/>
              </a:solidFill>
              <a:latin typeface="Barlow" panose="00000500000000000000" pitchFamily="2" charset="0"/>
            </a:rPr>
            <a:t>sportului</a:t>
          </a:r>
          <a:r>
            <a:rPr lang="en-US" sz="900" b="1" kern="1200" dirty="0">
              <a:solidFill>
                <a:schemeClr val="tx1"/>
              </a:solidFill>
              <a:latin typeface="Barlow" panose="00000500000000000000" pitchFamily="2" charset="0"/>
            </a:rPr>
            <a:t> </a:t>
          </a:r>
          <a:r>
            <a:rPr lang="en-US" sz="900" b="1" kern="1200" dirty="0" err="1">
              <a:solidFill>
                <a:schemeClr val="tx1"/>
              </a:solidFill>
              <a:latin typeface="Barlow" panose="00000500000000000000" pitchFamily="2" charset="0"/>
            </a:rPr>
            <a:t>și</a:t>
          </a:r>
          <a:r>
            <a:rPr lang="en-US" sz="900" b="1" kern="1200" dirty="0">
              <a:solidFill>
                <a:schemeClr val="tx1"/>
              </a:solidFill>
              <a:latin typeface="Barlow" panose="00000500000000000000" pitchFamily="2" charset="0"/>
            </a:rPr>
            <a:t> </a:t>
          </a:r>
          <a:r>
            <a:rPr lang="en-US" sz="900" b="1" kern="1200" dirty="0" err="1">
              <a:solidFill>
                <a:schemeClr val="tx1"/>
              </a:solidFill>
              <a:latin typeface="Barlow" panose="00000500000000000000" pitchFamily="2" charset="0"/>
            </a:rPr>
            <a:t>educației</a:t>
          </a:r>
          <a:r>
            <a:rPr lang="en-US" sz="900" b="1" kern="1200" dirty="0">
              <a:solidFill>
                <a:schemeClr val="tx1"/>
              </a:solidFill>
              <a:latin typeface="Barlow" panose="00000500000000000000" pitchFamily="2" charset="0"/>
            </a:rPr>
            <a:t> </a:t>
          </a:r>
          <a:r>
            <a:rPr lang="en-US" sz="900" b="1" kern="1200" dirty="0" err="1">
              <a:solidFill>
                <a:schemeClr val="tx1"/>
              </a:solidFill>
              <a:latin typeface="Barlow" panose="00000500000000000000" pitchFamily="2" charset="0"/>
            </a:rPr>
            <a:t>fizice</a:t>
          </a:r>
          <a:r>
            <a:rPr lang="en-US" sz="900" kern="1200" dirty="0">
              <a:solidFill>
                <a:schemeClr val="tx1"/>
              </a:solidFill>
              <a:latin typeface="Barlow" panose="00000500000000000000" pitchFamily="2" charset="0"/>
            </a:rPr>
            <a:t>.</a:t>
          </a:r>
        </a:p>
        <a:p>
          <a:pPr marL="57150" lvl="1" indent="-57150" algn="l" defTabSz="400050">
            <a:lnSpc>
              <a:spcPct val="90000"/>
            </a:lnSpc>
            <a:spcBef>
              <a:spcPct val="0"/>
            </a:spcBef>
            <a:spcAft>
              <a:spcPct val="15000"/>
            </a:spcAft>
            <a:buChar char="•"/>
          </a:pPr>
          <a:endParaRPr lang="en-US" sz="900" kern="1200" dirty="0">
            <a:solidFill>
              <a:schemeClr val="tx1"/>
            </a:solidFill>
            <a:latin typeface="Barlow" panose="00000500000000000000" pitchFamily="2" charset="0"/>
          </a:endParaRPr>
        </a:p>
      </dsp:txBody>
      <dsp:txXfrm>
        <a:off x="4786856" y="2996086"/>
        <a:ext cx="3776007" cy="1785170"/>
      </dsp:txXfrm>
    </dsp:sp>
  </dsp:spTree>
</dsp:drawing>
</file>

<file path=ppt/diagrams/layout1.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4dfce81f19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7" name="Google Shape;227;g4dfce81f19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3" name="Google Shape;273;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g54dda1946d_6_3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9" name="Google Shape;299;g54dda1946d_6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g1910c9cffe2_0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5" name="Google Shape;345;g1910c9cffe2_0_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a:extLst>
            <a:ext uri="{FF2B5EF4-FFF2-40B4-BE49-F238E27FC236}">
              <a16:creationId xmlns:a16="http://schemas.microsoft.com/office/drawing/2014/main" id="{CCF274EB-E44A-9124-49AE-01F807621E85}"/>
            </a:ext>
          </a:extLst>
        </p:cNvPr>
        <p:cNvGrpSpPr/>
        <p:nvPr/>
      </p:nvGrpSpPr>
      <p:grpSpPr>
        <a:xfrm>
          <a:off x="0" y="0"/>
          <a:ext cx="0" cy="0"/>
          <a:chOff x="0" y="0"/>
          <a:chExt cx="0" cy="0"/>
        </a:xfrm>
      </p:grpSpPr>
      <p:sp>
        <p:nvSpPr>
          <p:cNvPr id="344" name="Google Shape;344;g1910c9cffe2_0_69:notes">
            <a:extLst>
              <a:ext uri="{FF2B5EF4-FFF2-40B4-BE49-F238E27FC236}">
                <a16:creationId xmlns:a16="http://schemas.microsoft.com/office/drawing/2014/main" id="{AC9A0E06-B15E-B778-2660-C1DA3B5CB9B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5" name="Google Shape;345;g1910c9cffe2_0_69:notes">
            <a:extLst>
              <a:ext uri="{FF2B5EF4-FFF2-40B4-BE49-F238E27FC236}">
                <a16:creationId xmlns:a16="http://schemas.microsoft.com/office/drawing/2014/main" id="{CC7C4FCC-ADB6-DB92-01FB-02D42E4A1B9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674218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a:extLst>
            <a:ext uri="{FF2B5EF4-FFF2-40B4-BE49-F238E27FC236}">
              <a16:creationId xmlns:a16="http://schemas.microsoft.com/office/drawing/2014/main" id="{1C34D755-CB02-1F34-5E26-1B5D466742B0}"/>
            </a:ext>
          </a:extLst>
        </p:cNvPr>
        <p:cNvGrpSpPr/>
        <p:nvPr/>
      </p:nvGrpSpPr>
      <p:grpSpPr>
        <a:xfrm>
          <a:off x="0" y="0"/>
          <a:ext cx="0" cy="0"/>
          <a:chOff x="0" y="0"/>
          <a:chExt cx="0" cy="0"/>
        </a:xfrm>
      </p:grpSpPr>
      <p:sp>
        <p:nvSpPr>
          <p:cNvPr id="344" name="Google Shape;344;g1910c9cffe2_0_69:notes">
            <a:extLst>
              <a:ext uri="{FF2B5EF4-FFF2-40B4-BE49-F238E27FC236}">
                <a16:creationId xmlns:a16="http://schemas.microsoft.com/office/drawing/2014/main" id="{EF73492D-E106-CDE8-1559-A2A73C0CDC1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5" name="Google Shape;345;g1910c9cffe2_0_69:notes">
            <a:extLst>
              <a:ext uri="{FF2B5EF4-FFF2-40B4-BE49-F238E27FC236}">
                <a16:creationId xmlns:a16="http://schemas.microsoft.com/office/drawing/2014/main" id="{493A6F90-F0FF-47B4-1A61-E067479E770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199948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a:extLst>
            <a:ext uri="{FF2B5EF4-FFF2-40B4-BE49-F238E27FC236}">
              <a16:creationId xmlns:a16="http://schemas.microsoft.com/office/drawing/2014/main" id="{93B5FFC8-9FD9-0DDE-B501-30302A3BCFB5}"/>
            </a:ext>
          </a:extLst>
        </p:cNvPr>
        <p:cNvGrpSpPr/>
        <p:nvPr/>
      </p:nvGrpSpPr>
      <p:grpSpPr>
        <a:xfrm>
          <a:off x="0" y="0"/>
          <a:ext cx="0" cy="0"/>
          <a:chOff x="0" y="0"/>
          <a:chExt cx="0" cy="0"/>
        </a:xfrm>
      </p:grpSpPr>
      <p:sp>
        <p:nvSpPr>
          <p:cNvPr id="344" name="Google Shape;344;g1910c9cffe2_0_69:notes">
            <a:extLst>
              <a:ext uri="{FF2B5EF4-FFF2-40B4-BE49-F238E27FC236}">
                <a16:creationId xmlns:a16="http://schemas.microsoft.com/office/drawing/2014/main" id="{23C769F0-B988-894F-6CDF-43913D02F02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5" name="Google Shape;345;g1910c9cffe2_0_69:notes">
            <a:extLst>
              <a:ext uri="{FF2B5EF4-FFF2-40B4-BE49-F238E27FC236}">
                <a16:creationId xmlns:a16="http://schemas.microsoft.com/office/drawing/2014/main" id="{9BCCB8C9-D723-81D6-5E75-76A2F9C553F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871374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a:extLst>
            <a:ext uri="{FF2B5EF4-FFF2-40B4-BE49-F238E27FC236}">
              <a16:creationId xmlns:a16="http://schemas.microsoft.com/office/drawing/2014/main" id="{06D33A9A-238D-6D9C-EB27-6101C7812C8B}"/>
            </a:ext>
          </a:extLst>
        </p:cNvPr>
        <p:cNvGrpSpPr/>
        <p:nvPr/>
      </p:nvGrpSpPr>
      <p:grpSpPr>
        <a:xfrm>
          <a:off x="0" y="0"/>
          <a:ext cx="0" cy="0"/>
          <a:chOff x="0" y="0"/>
          <a:chExt cx="0" cy="0"/>
        </a:xfrm>
      </p:grpSpPr>
      <p:sp>
        <p:nvSpPr>
          <p:cNvPr id="344" name="Google Shape;344;g1910c9cffe2_0_69:notes">
            <a:extLst>
              <a:ext uri="{FF2B5EF4-FFF2-40B4-BE49-F238E27FC236}">
                <a16:creationId xmlns:a16="http://schemas.microsoft.com/office/drawing/2014/main" id="{A11DD65B-9782-A009-62C4-52BABBA035A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5" name="Google Shape;345;g1910c9cffe2_0_69:notes">
            <a:extLst>
              <a:ext uri="{FF2B5EF4-FFF2-40B4-BE49-F238E27FC236}">
                <a16:creationId xmlns:a16="http://schemas.microsoft.com/office/drawing/2014/main" id="{652D252F-98CB-ACF4-C5FA-4A5DE0A3B22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858515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g54dda1946d_4_27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4" name="Google Shape;464;g54dda1946d_4_27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chemeClr val="dk2"/>
        </a:solidFill>
        <a:effectLst/>
      </p:bgPr>
    </p:bg>
    <p:spTree>
      <p:nvGrpSpPr>
        <p:cNvPr id="1" name="Shape 8"/>
        <p:cNvGrpSpPr/>
        <p:nvPr/>
      </p:nvGrpSpPr>
      <p:grpSpPr>
        <a:xfrm>
          <a:off x="0" y="0"/>
          <a:ext cx="0" cy="0"/>
          <a:chOff x="0" y="0"/>
          <a:chExt cx="0" cy="0"/>
        </a:xfrm>
      </p:grpSpPr>
      <p:pic>
        <p:nvPicPr>
          <p:cNvPr id="9" name="Google Shape;9;p2"/>
          <p:cNvPicPr preferRelativeResize="0"/>
          <p:nvPr/>
        </p:nvPicPr>
        <p:blipFill rotWithShape="1">
          <a:blip r:embed="rId2">
            <a:alphaModFix/>
          </a:blip>
          <a:srcRect l="2464" t="2636" r="2006" b="3219"/>
          <a:stretch/>
        </p:blipFill>
        <p:spPr>
          <a:xfrm>
            <a:off x="0" y="0"/>
            <a:ext cx="9144003" cy="5143501"/>
          </a:xfrm>
          <a:prstGeom prst="rect">
            <a:avLst/>
          </a:prstGeom>
          <a:noFill/>
          <a:ln>
            <a:noFill/>
          </a:ln>
        </p:spPr>
      </p:pic>
      <p:sp>
        <p:nvSpPr>
          <p:cNvPr id="10" name="Google Shape;10;p2"/>
          <p:cNvSpPr txBox="1">
            <a:spLocks noGrp="1"/>
          </p:cNvSpPr>
          <p:nvPr>
            <p:ph type="ctrTitle"/>
          </p:nvPr>
        </p:nvSpPr>
        <p:spPr>
          <a:xfrm>
            <a:off x="1053000" y="1450711"/>
            <a:ext cx="7038000" cy="17256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accent1"/>
              </a:buClr>
              <a:buSzPts val="5200"/>
              <a:buNone/>
              <a:defRPr sz="7200">
                <a:solidFill>
                  <a:schemeClr val="accent1"/>
                </a:solidFill>
              </a:defRPr>
            </a:lvl1pPr>
            <a:lvl2pPr lvl="1" algn="ctr">
              <a:spcBef>
                <a:spcPts val="0"/>
              </a:spcBef>
              <a:spcAft>
                <a:spcPts val="0"/>
              </a:spcAft>
              <a:buClr>
                <a:schemeClr val="accent1"/>
              </a:buClr>
              <a:buSzPts val="5200"/>
              <a:buNone/>
              <a:defRPr sz="5200">
                <a:solidFill>
                  <a:schemeClr val="accent1"/>
                </a:solidFill>
              </a:defRPr>
            </a:lvl2pPr>
            <a:lvl3pPr lvl="2" algn="ctr">
              <a:spcBef>
                <a:spcPts val="0"/>
              </a:spcBef>
              <a:spcAft>
                <a:spcPts val="0"/>
              </a:spcAft>
              <a:buClr>
                <a:schemeClr val="accent1"/>
              </a:buClr>
              <a:buSzPts val="5200"/>
              <a:buNone/>
              <a:defRPr sz="5200">
                <a:solidFill>
                  <a:schemeClr val="accent1"/>
                </a:solidFill>
              </a:defRPr>
            </a:lvl3pPr>
            <a:lvl4pPr lvl="3" algn="ctr">
              <a:spcBef>
                <a:spcPts val="0"/>
              </a:spcBef>
              <a:spcAft>
                <a:spcPts val="0"/>
              </a:spcAft>
              <a:buClr>
                <a:schemeClr val="accent1"/>
              </a:buClr>
              <a:buSzPts val="5200"/>
              <a:buNone/>
              <a:defRPr sz="5200">
                <a:solidFill>
                  <a:schemeClr val="accent1"/>
                </a:solidFill>
              </a:defRPr>
            </a:lvl4pPr>
            <a:lvl5pPr lvl="4" algn="ctr">
              <a:spcBef>
                <a:spcPts val="0"/>
              </a:spcBef>
              <a:spcAft>
                <a:spcPts val="0"/>
              </a:spcAft>
              <a:buClr>
                <a:schemeClr val="accent1"/>
              </a:buClr>
              <a:buSzPts val="5200"/>
              <a:buNone/>
              <a:defRPr sz="5200">
                <a:solidFill>
                  <a:schemeClr val="accent1"/>
                </a:solidFill>
              </a:defRPr>
            </a:lvl5pPr>
            <a:lvl6pPr lvl="5" algn="ctr">
              <a:spcBef>
                <a:spcPts val="0"/>
              </a:spcBef>
              <a:spcAft>
                <a:spcPts val="0"/>
              </a:spcAft>
              <a:buClr>
                <a:schemeClr val="accent1"/>
              </a:buClr>
              <a:buSzPts val="5200"/>
              <a:buNone/>
              <a:defRPr sz="5200">
                <a:solidFill>
                  <a:schemeClr val="accent1"/>
                </a:solidFill>
              </a:defRPr>
            </a:lvl6pPr>
            <a:lvl7pPr lvl="6" algn="ctr">
              <a:spcBef>
                <a:spcPts val="0"/>
              </a:spcBef>
              <a:spcAft>
                <a:spcPts val="0"/>
              </a:spcAft>
              <a:buClr>
                <a:schemeClr val="accent1"/>
              </a:buClr>
              <a:buSzPts val="5200"/>
              <a:buNone/>
              <a:defRPr sz="5200">
                <a:solidFill>
                  <a:schemeClr val="accent1"/>
                </a:solidFill>
              </a:defRPr>
            </a:lvl7pPr>
            <a:lvl8pPr lvl="7" algn="ctr">
              <a:spcBef>
                <a:spcPts val="0"/>
              </a:spcBef>
              <a:spcAft>
                <a:spcPts val="0"/>
              </a:spcAft>
              <a:buClr>
                <a:schemeClr val="accent1"/>
              </a:buClr>
              <a:buSzPts val="5200"/>
              <a:buNone/>
              <a:defRPr sz="5200">
                <a:solidFill>
                  <a:schemeClr val="accent1"/>
                </a:solidFill>
              </a:defRPr>
            </a:lvl8pPr>
            <a:lvl9pPr lvl="8" algn="ctr">
              <a:spcBef>
                <a:spcPts val="0"/>
              </a:spcBef>
              <a:spcAft>
                <a:spcPts val="0"/>
              </a:spcAft>
              <a:buClr>
                <a:schemeClr val="accent1"/>
              </a:buClr>
              <a:buSzPts val="5200"/>
              <a:buNone/>
              <a:defRPr sz="5200">
                <a:solidFill>
                  <a:schemeClr val="accent1"/>
                </a:solidFill>
              </a:defRPr>
            </a:lvl9pPr>
          </a:lstStyle>
          <a:p>
            <a:endParaRPr/>
          </a:p>
        </p:txBody>
      </p:sp>
      <p:sp>
        <p:nvSpPr>
          <p:cNvPr id="11" name="Google Shape;11;p2"/>
          <p:cNvSpPr txBox="1">
            <a:spLocks noGrp="1"/>
          </p:cNvSpPr>
          <p:nvPr>
            <p:ph type="subTitle" idx="1"/>
          </p:nvPr>
        </p:nvSpPr>
        <p:spPr>
          <a:xfrm>
            <a:off x="6089050" y="3783425"/>
            <a:ext cx="2021400" cy="677100"/>
          </a:xfrm>
          <a:prstGeom prst="rect">
            <a:avLst/>
          </a:prstGeom>
        </p:spPr>
        <p:txBody>
          <a:bodyPr spcFirstLastPara="1" wrap="square" lIns="91425" tIns="91425" rIns="91425" bIns="91425" anchor="t" anchorCtr="0">
            <a:noAutofit/>
          </a:bodyPr>
          <a:lstStyle>
            <a:lvl1pPr lvl="0" algn="r">
              <a:lnSpc>
                <a:spcPct val="100000"/>
              </a:lnSpc>
              <a:spcBef>
                <a:spcPts val="0"/>
              </a:spcBef>
              <a:spcAft>
                <a:spcPts val="0"/>
              </a:spcAft>
              <a:buClr>
                <a:schemeClr val="accent1"/>
              </a:buClr>
              <a:buSzPts val="1200"/>
              <a:buNone/>
              <a:defRPr sz="1600">
                <a:solidFill>
                  <a:schemeClr val="accent2"/>
                </a:solidFill>
              </a:defRPr>
            </a:lvl1pPr>
            <a:lvl2pPr lvl="1" algn="ctr">
              <a:lnSpc>
                <a:spcPct val="100000"/>
              </a:lnSpc>
              <a:spcBef>
                <a:spcPts val="0"/>
              </a:spcBef>
              <a:spcAft>
                <a:spcPts val="0"/>
              </a:spcAft>
              <a:buClr>
                <a:schemeClr val="accent1"/>
              </a:buClr>
              <a:buSzPts val="1800"/>
              <a:buNone/>
              <a:defRPr sz="1800">
                <a:solidFill>
                  <a:schemeClr val="accent1"/>
                </a:solidFill>
              </a:defRPr>
            </a:lvl2pPr>
            <a:lvl3pPr lvl="2" algn="ctr">
              <a:lnSpc>
                <a:spcPct val="100000"/>
              </a:lnSpc>
              <a:spcBef>
                <a:spcPts val="0"/>
              </a:spcBef>
              <a:spcAft>
                <a:spcPts val="0"/>
              </a:spcAft>
              <a:buClr>
                <a:schemeClr val="accent1"/>
              </a:buClr>
              <a:buSzPts val="1800"/>
              <a:buNone/>
              <a:defRPr sz="1800">
                <a:solidFill>
                  <a:schemeClr val="accent1"/>
                </a:solidFill>
              </a:defRPr>
            </a:lvl3pPr>
            <a:lvl4pPr lvl="3" algn="ctr">
              <a:lnSpc>
                <a:spcPct val="100000"/>
              </a:lnSpc>
              <a:spcBef>
                <a:spcPts val="0"/>
              </a:spcBef>
              <a:spcAft>
                <a:spcPts val="0"/>
              </a:spcAft>
              <a:buClr>
                <a:schemeClr val="accent1"/>
              </a:buClr>
              <a:buSzPts val="1800"/>
              <a:buNone/>
              <a:defRPr sz="1800">
                <a:solidFill>
                  <a:schemeClr val="accent1"/>
                </a:solidFill>
              </a:defRPr>
            </a:lvl4pPr>
            <a:lvl5pPr lvl="4" algn="ctr">
              <a:lnSpc>
                <a:spcPct val="100000"/>
              </a:lnSpc>
              <a:spcBef>
                <a:spcPts val="0"/>
              </a:spcBef>
              <a:spcAft>
                <a:spcPts val="0"/>
              </a:spcAft>
              <a:buClr>
                <a:schemeClr val="accent1"/>
              </a:buClr>
              <a:buSzPts val="1800"/>
              <a:buNone/>
              <a:defRPr sz="1800">
                <a:solidFill>
                  <a:schemeClr val="accent1"/>
                </a:solidFill>
              </a:defRPr>
            </a:lvl5pPr>
            <a:lvl6pPr lvl="5" algn="ctr">
              <a:lnSpc>
                <a:spcPct val="100000"/>
              </a:lnSpc>
              <a:spcBef>
                <a:spcPts val="0"/>
              </a:spcBef>
              <a:spcAft>
                <a:spcPts val="0"/>
              </a:spcAft>
              <a:buClr>
                <a:schemeClr val="accent1"/>
              </a:buClr>
              <a:buSzPts val="1800"/>
              <a:buNone/>
              <a:defRPr sz="1800">
                <a:solidFill>
                  <a:schemeClr val="accent1"/>
                </a:solidFill>
              </a:defRPr>
            </a:lvl6pPr>
            <a:lvl7pPr lvl="6" algn="ctr">
              <a:lnSpc>
                <a:spcPct val="100000"/>
              </a:lnSpc>
              <a:spcBef>
                <a:spcPts val="0"/>
              </a:spcBef>
              <a:spcAft>
                <a:spcPts val="0"/>
              </a:spcAft>
              <a:buClr>
                <a:schemeClr val="accent1"/>
              </a:buClr>
              <a:buSzPts val="1800"/>
              <a:buNone/>
              <a:defRPr sz="1800">
                <a:solidFill>
                  <a:schemeClr val="accent1"/>
                </a:solidFill>
              </a:defRPr>
            </a:lvl7pPr>
            <a:lvl8pPr lvl="7" algn="ctr">
              <a:lnSpc>
                <a:spcPct val="100000"/>
              </a:lnSpc>
              <a:spcBef>
                <a:spcPts val="0"/>
              </a:spcBef>
              <a:spcAft>
                <a:spcPts val="0"/>
              </a:spcAft>
              <a:buClr>
                <a:schemeClr val="accent1"/>
              </a:buClr>
              <a:buSzPts val="1800"/>
              <a:buNone/>
              <a:defRPr sz="1800">
                <a:solidFill>
                  <a:schemeClr val="accent1"/>
                </a:solidFill>
              </a:defRPr>
            </a:lvl8pPr>
            <a:lvl9pPr lvl="8" algn="ctr">
              <a:lnSpc>
                <a:spcPct val="100000"/>
              </a:lnSpc>
              <a:spcBef>
                <a:spcPts val="0"/>
              </a:spcBef>
              <a:spcAft>
                <a:spcPts val="0"/>
              </a:spcAft>
              <a:buClr>
                <a:schemeClr val="accent1"/>
              </a:buClr>
              <a:buSzPts val="1800"/>
              <a:buNone/>
              <a:defRPr sz="1800">
                <a:solidFill>
                  <a:schemeClr val="accent1"/>
                </a:solidFill>
              </a:defRPr>
            </a:lvl9pPr>
          </a:lstStyle>
          <a:p>
            <a:endParaRPr/>
          </a:p>
        </p:txBody>
      </p:sp>
      <p:grpSp>
        <p:nvGrpSpPr>
          <p:cNvPr id="12" name="Google Shape;12;p2"/>
          <p:cNvGrpSpPr/>
          <p:nvPr/>
        </p:nvGrpSpPr>
        <p:grpSpPr>
          <a:xfrm>
            <a:off x="7580850" y="-974699"/>
            <a:ext cx="2007200" cy="1916649"/>
            <a:chOff x="7580850" y="-974699"/>
            <a:chExt cx="2007200" cy="1916649"/>
          </a:xfrm>
        </p:grpSpPr>
        <p:pic>
          <p:nvPicPr>
            <p:cNvPr id="13" name="Google Shape;13;p2"/>
            <p:cNvPicPr preferRelativeResize="0"/>
            <p:nvPr/>
          </p:nvPicPr>
          <p:blipFill>
            <a:blip r:embed="rId3">
              <a:alphaModFix/>
            </a:blip>
            <a:stretch>
              <a:fillRect/>
            </a:stretch>
          </p:blipFill>
          <p:spPr>
            <a:xfrm rot="10800000">
              <a:off x="7580850" y="-974699"/>
              <a:ext cx="1563149" cy="1563149"/>
            </a:xfrm>
            <a:prstGeom prst="rect">
              <a:avLst/>
            </a:prstGeom>
            <a:noFill/>
            <a:ln>
              <a:noFill/>
            </a:ln>
          </p:spPr>
        </p:pic>
        <p:sp>
          <p:nvSpPr>
            <p:cNvPr id="14" name="Google Shape;14;p2"/>
            <p:cNvSpPr/>
            <p:nvPr/>
          </p:nvSpPr>
          <p:spPr>
            <a:xfrm>
              <a:off x="8271729" y="137050"/>
              <a:ext cx="804900" cy="804900"/>
            </a:xfrm>
            <a:prstGeom prst="ellipse">
              <a:avLst/>
            </a:prstGeom>
            <a:solidFill>
              <a:srgbClr val="FDFEFF">
                <a:alpha val="18870"/>
              </a:srgbClr>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Barlow"/>
                <a:ea typeface="Barlow"/>
                <a:cs typeface="Barlow"/>
                <a:sym typeface="Barlow"/>
              </a:endParaRPr>
            </a:p>
          </p:txBody>
        </p:sp>
        <p:cxnSp>
          <p:nvCxnSpPr>
            <p:cNvPr id="15" name="Google Shape;15;p2"/>
            <p:cNvCxnSpPr/>
            <p:nvPr/>
          </p:nvCxnSpPr>
          <p:spPr>
            <a:xfrm rot="10800000" flipH="1">
              <a:off x="8161850" y="137050"/>
              <a:ext cx="1426200" cy="673800"/>
            </a:xfrm>
            <a:prstGeom prst="straightConnector1">
              <a:avLst/>
            </a:prstGeom>
            <a:noFill/>
            <a:ln w="9525" cap="flat" cmpd="sng">
              <a:solidFill>
                <a:schemeClr val="accent2"/>
              </a:solidFill>
              <a:prstDash val="solid"/>
              <a:round/>
              <a:headEnd type="none" w="med" len="med"/>
              <a:tailEnd type="none" w="med" len="med"/>
            </a:ln>
          </p:spPr>
        </p:cxn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ackground 1">
  <p:cSld name="CUSTOM_9_1">
    <p:bg>
      <p:bgPr>
        <a:solidFill>
          <a:schemeClr val="dk2"/>
        </a:solidFill>
        <a:effectLst/>
      </p:bgPr>
    </p:bg>
    <p:spTree>
      <p:nvGrpSpPr>
        <p:cNvPr id="1" name="Shape 212"/>
        <p:cNvGrpSpPr/>
        <p:nvPr/>
      </p:nvGrpSpPr>
      <p:grpSpPr>
        <a:xfrm>
          <a:off x="0" y="0"/>
          <a:ext cx="0" cy="0"/>
          <a:chOff x="0" y="0"/>
          <a:chExt cx="0" cy="0"/>
        </a:xfrm>
      </p:grpSpPr>
      <p:pic>
        <p:nvPicPr>
          <p:cNvPr id="213" name="Google Shape;213;p24"/>
          <p:cNvPicPr preferRelativeResize="0"/>
          <p:nvPr/>
        </p:nvPicPr>
        <p:blipFill rotWithShape="1">
          <a:blip r:embed="rId2">
            <a:alphaModFix/>
          </a:blip>
          <a:srcRect l="9901" t="2434" r="1853" b="10600"/>
          <a:stretch/>
        </p:blipFill>
        <p:spPr>
          <a:xfrm>
            <a:off x="0" y="0"/>
            <a:ext cx="9144003" cy="5143501"/>
          </a:xfrm>
          <a:prstGeom prst="rect">
            <a:avLst/>
          </a:prstGeom>
          <a:noFill/>
          <a:ln>
            <a:noFill/>
          </a:ln>
        </p:spPr>
      </p:pic>
      <p:grpSp>
        <p:nvGrpSpPr>
          <p:cNvPr id="214" name="Google Shape;214;p24"/>
          <p:cNvGrpSpPr/>
          <p:nvPr/>
        </p:nvGrpSpPr>
        <p:grpSpPr>
          <a:xfrm>
            <a:off x="-594462" y="-138969"/>
            <a:ext cx="1819930" cy="2447478"/>
            <a:chOff x="8038017" y="2160203"/>
            <a:chExt cx="1411674" cy="1898447"/>
          </a:xfrm>
        </p:grpSpPr>
        <p:pic>
          <p:nvPicPr>
            <p:cNvPr id="215" name="Google Shape;215;p24"/>
            <p:cNvPicPr preferRelativeResize="0"/>
            <p:nvPr/>
          </p:nvPicPr>
          <p:blipFill>
            <a:blip r:embed="rId3">
              <a:alphaModFix/>
            </a:blip>
            <a:stretch>
              <a:fillRect/>
            </a:stretch>
          </p:blipFill>
          <p:spPr>
            <a:xfrm rot="9000028">
              <a:off x="8227148" y="2349325"/>
              <a:ext cx="1033412" cy="1033403"/>
            </a:xfrm>
            <a:prstGeom prst="rect">
              <a:avLst/>
            </a:prstGeom>
            <a:noFill/>
            <a:ln>
              <a:noFill/>
            </a:ln>
          </p:spPr>
        </p:pic>
        <p:sp>
          <p:nvSpPr>
            <p:cNvPr id="216" name="Google Shape;216;p24"/>
            <p:cNvSpPr/>
            <p:nvPr/>
          </p:nvSpPr>
          <p:spPr>
            <a:xfrm>
              <a:off x="8150966" y="3029900"/>
              <a:ext cx="794100" cy="794100"/>
            </a:xfrm>
            <a:prstGeom prst="ellipse">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Barlow"/>
                <a:ea typeface="Barlow"/>
                <a:cs typeface="Barlow"/>
                <a:sym typeface="Barlow"/>
              </a:endParaRPr>
            </a:p>
          </p:txBody>
        </p:sp>
        <p:cxnSp>
          <p:nvCxnSpPr>
            <p:cNvPr id="217" name="Google Shape;217;p24"/>
            <p:cNvCxnSpPr/>
            <p:nvPr/>
          </p:nvCxnSpPr>
          <p:spPr>
            <a:xfrm rot="10800000" flipH="1">
              <a:off x="8346400" y="2250550"/>
              <a:ext cx="606300" cy="1808100"/>
            </a:xfrm>
            <a:prstGeom prst="straightConnector1">
              <a:avLst/>
            </a:prstGeom>
            <a:noFill/>
            <a:ln w="9525" cap="flat" cmpd="sng">
              <a:solidFill>
                <a:schemeClr val="accent2"/>
              </a:solidFill>
              <a:prstDash val="solid"/>
              <a:round/>
              <a:headEnd type="none" w="med" len="med"/>
              <a:tailEnd type="none" w="med" len="med"/>
            </a:ln>
          </p:spPr>
        </p:cxnSp>
      </p:grpSp>
      <p:pic>
        <p:nvPicPr>
          <p:cNvPr id="218" name="Google Shape;218;p24"/>
          <p:cNvPicPr preferRelativeResize="0"/>
          <p:nvPr/>
        </p:nvPicPr>
        <p:blipFill>
          <a:blip r:embed="rId4">
            <a:alphaModFix/>
          </a:blip>
          <a:stretch>
            <a:fillRect/>
          </a:stretch>
        </p:blipFill>
        <p:spPr>
          <a:xfrm flipH="1">
            <a:off x="8110473" y="4210696"/>
            <a:ext cx="1522279" cy="1522279"/>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36EBC3-78B1-991E-6066-342F0B3ACF6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D8966AD-0579-85E2-3647-91862FDE769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9BCAD19-01C1-82AE-51BD-7C11E88E5F35}"/>
              </a:ext>
            </a:extLst>
          </p:cNvPr>
          <p:cNvSpPr>
            <a:spLocks noGrp="1"/>
          </p:cNvSpPr>
          <p:nvPr>
            <p:ph type="dt" sz="half" idx="10"/>
          </p:nvPr>
        </p:nvSpPr>
        <p:spPr/>
        <p:txBody>
          <a:bodyPr/>
          <a:lstStyle/>
          <a:p>
            <a:fld id="{843928C2-A102-477F-BDF0-F339B4FC2F45}" type="datetimeFigureOut">
              <a:rPr lang="en-US" smtClean="0"/>
              <a:t>5/31/2025</a:t>
            </a:fld>
            <a:endParaRPr lang="en-US"/>
          </a:p>
        </p:txBody>
      </p:sp>
      <p:sp>
        <p:nvSpPr>
          <p:cNvPr id="5" name="Footer Placeholder 4">
            <a:extLst>
              <a:ext uri="{FF2B5EF4-FFF2-40B4-BE49-F238E27FC236}">
                <a16:creationId xmlns:a16="http://schemas.microsoft.com/office/drawing/2014/main" id="{597A33AD-4E20-34C6-1C6B-4419E82B49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FECF54D-2BDD-6A74-D8D1-87483C8C446E}"/>
              </a:ext>
            </a:extLst>
          </p:cNvPr>
          <p:cNvSpPr>
            <a:spLocks noGrp="1"/>
          </p:cNvSpPr>
          <p:nvPr>
            <p:ph type="sldNum" sz="quarter" idx="12"/>
          </p:nvPr>
        </p:nvSpPr>
        <p:spPr/>
        <p:txBody>
          <a:bodyPr/>
          <a:lstStyle/>
          <a:p>
            <a:fld id="{B67BEA24-1841-4936-AE72-023B753A20B5}" type="slidenum">
              <a:rPr lang="en-US" smtClean="0"/>
              <a:t>‹#›</a:t>
            </a:fld>
            <a:endParaRPr lang="en-US"/>
          </a:p>
        </p:txBody>
      </p:sp>
    </p:spTree>
    <p:extLst>
      <p:ext uri="{BB962C8B-B14F-4D97-AF65-F5344CB8AC3E}">
        <p14:creationId xmlns:p14="http://schemas.microsoft.com/office/powerpoint/2010/main" val="5626060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chemeClr val="dk2"/>
        </a:solidFill>
        <a:effectLst/>
      </p:bgPr>
    </p:bg>
    <p:spTree>
      <p:nvGrpSpPr>
        <p:cNvPr id="1" name="Shape 16"/>
        <p:cNvGrpSpPr/>
        <p:nvPr/>
      </p:nvGrpSpPr>
      <p:grpSpPr>
        <a:xfrm>
          <a:off x="0" y="0"/>
          <a:ext cx="0" cy="0"/>
          <a:chOff x="0" y="0"/>
          <a:chExt cx="0" cy="0"/>
        </a:xfrm>
      </p:grpSpPr>
      <p:pic>
        <p:nvPicPr>
          <p:cNvPr id="17" name="Google Shape;17;p3"/>
          <p:cNvPicPr preferRelativeResize="0"/>
          <p:nvPr/>
        </p:nvPicPr>
        <p:blipFill rotWithShape="1">
          <a:blip r:embed="rId2">
            <a:alphaModFix/>
          </a:blip>
          <a:srcRect l="2901" t="3592" r="2910" b="3583"/>
          <a:stretch/>
        </p:blipFill>
        <p:spPr>
          <a:xfrm rot="10800000">
            <a:off x="0" y="0"/>
            <a:ext cx="9144003" cy="5143501"/>
          </a:xfrm>
          <a:prstGeom prst="rect">
            <a:avLst/>
          </a:prstGeom>
          <a:noFill/>
          <a:ln>
            <a:noFill/>
          </a:ln>
        </p:spPr>
      </p:pic>
      <p:sp>
        <p:nvSpPr>
          <p:cNvPr id="18" name="Google Shape;18;p3"/>
          <p:cNvSpPr txBox="1">
            <a:spLocks noGrp="1"/>
          </p:cNvSpPr>
          <p:nvPr>
            <p:ph type="title"/>
          </p:nvPr>
        </p:nvSpPr>
        <p:spPr>
          <a:xfrm>
            <a:off x="5323200" y="1912975"/>
            <a:ext cx="2779800" cy="907500"/>
          </a:xfrm>
          <a:prstGeom prst="rect">
            <a:avLst/>
          </a:prstGeom>
        </p:spPr>
        <p:txBody>
          <a:bodyPr spcFirstLastPara="1" wrap="square" lIns="91425" tIns="91425" rIns="91425" bIns="91425" anchor="t" anchorCtr="0">
            <a:noAutofit/>
          </a:bodyPr>
          <a:lstStyle>
            <a:lvl1pPr lvl="0">
              <a:spcBef>
                <a:spcPts val="0"/>
              </a:spcBef>
              <a:spcAft>
                <a:spcPts val="0"/>
              </a:spcAft>
              <a:buClr>
                <a:schemeClr val="accent1"/>
              </a:buClr>
              <a:buSzPts val="3600"/>
              <a:buNone/>
              <a:defRPr sz="5000">
                <a:solidFill>
                  <a:schemeClr val="accent2"/>
                </a:solidFill>
              </a:defRPr>
            </a:lvl1pPr>
            <a:lvl2pPr lvl="1" algn="ctr">
              <a:spcBef>
                <a:spcPts val="0"/>
              </a:spcBef>
              <a:spcAft>
                <a:spcPts val="0"/>
              </a:spcAft>
              <a:buClr>
                <a:schemeClr val="accent1"/>
              </a:buClr>
              <a:buSzPts val="3600"/>
              <a:buNone/>
              <a:defRPr sz="3600">
                <a:solidFill>
                  <a:schemeClr val="accent1"/>
                </a:solidFill>
              </a:defRPr>
            </a:lvl2pPr>
            <a:lvl3pPr lvl="2" algn="ctr">
              <a:spcBef>
                <a:spcPts val="0"/>
              </a:spcBef>
              <a:spcAft>
                <a:spcPts val="0"/>
              </a:spcAft>
              <a:buClr>
                <a:schemeClr val="accent1"/>
              </a:buClr>
              <a:buSzPts val="3600"/>
              <a:buNone/>
              <a:defRPr sz="3600">
                <a:solidFill>
                  <a:schemeClr val="accent1"/>
                </a:solidFill>
              </a:defRPr>
            </a:lvl3pPr>
            <a:lvl4pPr lvl="3" algn="ctr">
              <a:spcBef>
                <a:spcPts val="0"/>
              </a:spcBef>
              <a:spcAft>
                <a:spcPts val="0"/>
              </a:spcAft>
              <a:buClr>
                <a:schemeClr val="accent1"/>
              </a:buClr>
              <a:buSzPts val="3600"/>
              <a:buNone/>
              <a:defRPr sz="3600">
                <a:solidFill>
                  <a:schemeClr val="accent1"/>
                </a:solidFill>
              </a:defRPr>
            </a:lvl4pPr>
            <a:lvl5pPr lvl="4" algn="ctr">
              <a:spcBef>
                <a:spcPts val="0"/>
              </a:spcBef>
              <a:spcAft>
                <a:spcPts val="0"/>
              </a:spcAft>
              <a:buClr>
                <a:schemeClr val="accent1"/>
              </a:buClr>
              <a:buSzPts val="3600"/>
              <a:buNone/>
              <a:defRPr sz="3600">
                <a:solidFill>
                  <a:schemeClr val="accent1"/>
                </a:solidFill>
              </a:defRPr>
            </a:lvl5pPr>
            <a:lvl6pPr lvl="5" algn="ctr">
              <a:spcBef>
                <a:spcPts val="0"/>
              </a:spcBef>
              <a:spcAft>
                <a:spcPts val="0"/>
              </a:spcAft>
              <a:buClr>
                <a:schemeClr val="accent1"/>
              </a:buClr>
              <a:buSzPts val="3600"/>
              <a:buNone/>
              <a:defRPr sz="3600">
                <a:solidFill>
                  <a:schemeClr val="accent1"/>
                </a:solidFill>
              </a:defRPr>
            </a:lvl6pPr>
            <a:lvl7pPr lvl="6" algn="ctr">
              <a:spcBef>
                <a:spcPts val="0"/>
              </a:spcBef>
              <a:spcAft>
                <a:spcPts val="0"/>
              </a:spcAft>
              <a:buClr>
                <a:schemeClr val="accent1"/>
              </a:buClr>
              <a:buSzPts val="3600"/>
              <a:buNone/>
              <a:defRPr sz="3600">
                <a:solidFill>
                  <a:schemeClr val="accent1"/>
                </a:solidFill>
              </a:defRPr>
            </a:lvl7pPr>
            <a:lvl8pPr lvl="7" algn="ctr">
              <a:spcBef>
                <a:spcPts val="0"/>
              </a:spcBef>
              <a:spcAft>
                <a:spcPts val="0"/>
              </a:spcAft>
              <a:buClr>
                <a:schemeClr val="accent1"/>
              </a:buClr>
              <a:buSzPts val="3600"/>
              <a:buNone/>
              <a:defRPr sz="3600">
                <a:solidFill>
                  <a:schemeClr val="accent1"/>
                </a:solidFill>
              </a:defRPr>
            </a:lvl8pPr>
            <a:lvl9pPr lvl="8" algn="ctr">
              <a:spcBef>
                <a:spcPts val="0"/>
              </a:spcBef>
              <a:spcAft>
                <a:spcPts val="0"/>
              </a:spcAft>
              <a:buClr>
                <a:schemeClr val="accent1"/>
              </a:buClr>
              <a:buSzPts val="3600"/>
              <a:buNone/>
              <a:defRPr sz="3600">
                <a:solidFill>
                  <a:schemeClr val="accent1"/>
                </a:solidFill>
              </a:defRPr>
            </a:lvl9pPr>
          </a:lstStyle>
          <a:p>
            <a:endParaRPr/>
          </a:p>
        </p:txBody>
      </p:sp>
      <p:sp>
        <p:nvSpPr>
          <p:cNvPr id="19" name="Google Shape;19;p3"/>
          <p:cNvSpPr txBox="1">
            <a:spLocks noGrp="1"/>
          </p:cNvSpPr>
          <p:nvPr>
            <p:ph type="title" idx="2" hasCustomPrompt="1"/>
          </p:nvPr>
        </p:nvSpPr>
        <p:spPr>
          <a:xfrm>
            <a:off x="4492325" y="787925"/>
            <a:ext cx="1315800" cy="1032300"/>
          </a:xfrm>
          <a:prstGeom prst="rect">
            <a:avLst/>
          </a:prstGeom>
          <a:noFill/>
        </p:spPr>
        <p:txBody>
          <a:bodyPr spcFirstLastPara="1" wrap="square" lIns="91425" tIns="91425" rIns="91425" bIns="91425" anchor="b" anchorCtr="0">
            <a:noAutofit/>
          </a:bodyPr>
          <a:lstStyle>
            <a:lvl1pPr lvl="0" algn="ctr" rtl="0">
              <a:spcBef>
                <a:spcPts val="0"/>
              </a:spcBef>
              <a:spcAft>
                <a:spcPts val="0"/>
              </a:spcAft>
              <a:buClr>
                <a:schemeClr val="lt1"/>
              </a:buClr>
              <a:buSzPts val="6000"/>
              <a:buNone/>
              <a:defRPr sz="6000">
                <a:solidFill>
                  <a:schemeClr val="accent2"/>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20" name="Google Shape;20;p3"/>
          <p:cNvSpPr>
            <a:spLocks noGrp="1"/>
          </p:cNvSpPr>
          <p:nvPr>
            <p:ph type="pic" idx="3"/>
          </p:nvPr>
        </p:nvSpPr>
        <p:spPr>
          <a:xfrm>
            <a:off x="459100" y="1497550"/>
            <a:ext cx="3370800" cy="3370800"/>
          </a:xfrm>
          <a:prstGeom prst="ellipse">
            <a:avLst/>
          </a:prstGeom>
          <a:noFill/>
          <a:ln w="9525" cap="flat" cmpd="sng">
            <a:solidFill>
              <a:schemeClr val="accent2"/>
            </a:solidFill>
            <a:prstDash val="solid"/>
            <a:round/>
            <a:headEnd type="none" w="sm" len="sm"/>
            <a:tailEnd type="none" w="sm" len="sm"/>
          </a:ln>
        </p:spPr>
      </p:sp>
      <p:grpSp>
        <p:nvGrpSpPr>
          <p:cNvPr id="21" name="Google Shape;21;p3"/>
          <p:cNvGrpSpPr/>
          <p:nvPr/>
        </p:nvGrpSpPr>
        <p:grpSpPr>
          <a:xfrm>
            <a:off x="7677200" y="3745859"/>
            <a:ext cx="1424691" cy="1981465"/>
            <a:chOff x="7677200" y="3745859"/>
            <a:chExt cx="1424691" cy="1981465"/>
          </a:xfrm>
        </p:grpSpPr>
        <p:pic>
          <p:nvPicPr>
            <p:cNvPr id="22" name="Google Shape;22;p3"/>
            <p:cNvPicPr preferRelativeResize="0"/>
            <p:nvPr/>
          </p:nvPicPr>
          <p:blipFill>
            <a:blip r:embed="rId3">
              <a:alphaModFix/>
            </a:blip>
            <a:stretch>
              <a:fillRect/>
            </a:stretch>
          </p:blipFill>
          <p:spPr>
            <a:xfrm>
              <a:off x="7677200" y="4316600"/>
              <a:ext cx="1410724" cy="1410724"/>
            </a:xfrm>
            <a:prstGeom prst="rect">
              <a:avLst/>
            </a:prstGeom>
            <a:noFill/>
            <a:ln>
              <a:noFill/>
            </a:ln>
          </p:spPr>
        </p:pic>
        <p:grpSp>
          <p:nvGrpSpPr>
            <p:cNvPr id="23" name="Google Shape;23;p3"/>
            <p:cNvGrpSpPr/>
            <p:nvPr/>
          </p:nvGrpSpPr>
          <p:grpSpPr>
            <a:xfrm>
              <a:off x="8211791" y="3745859"/>
              <a:ext cx="890100" cy="1552500"/>
              <a:chOff x="0" y="2447959"/>
              <a:chExt cx="890100" cy="1552500"/>
            </a:xfrm>
          </p:grpSpPr>
          <p:sp>
            <p:nvSpPr>
              <p:cNvPr id="24" name="Google Shape;24;p3"/>
              <p:cNvSpPr/>
              <p:nvPr/>
            </p:nvSpPr>
            <p:spPr>
              <a:xfrm>
                <a:off x="195325" y="2861075"/>
                <a:ext cx="571800" cy="571800"/>
              </a:xfrm>
              <a:prstGeom prst="ellipse">
                <a:avLst/>
              </a:prstGeom>
              <a:solidFill>
                <a:srgbClr val="FDFEFF">
                  <a:alpha val="18870"/>
                </a:srgbClr>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Barlow"/>
                  <a:ea typeface="Barlow"/>
                  <a:cs typeface="Barlow"/>
                  <a:sym typeface="Barlow"/>
                </a:endParaRPr>
              </a:p>
            </p:txBody>
          </p:sp>
          <p:cxnSp>
            <p:nvCxnSpPr>
              <p:cNvPr id="25" name="Google Shape;25;p3"/>
              <p:cNvCxnSpPr/>
              <p:nvPr/>
            </p:nvCxnSpPr>
            <p:spPr>
              <a:xfrm rot="10800000" flipH="1">
                <a:off x="0" y="2447959"/>
                <a:ext cx="890100" cy="1552500"/>
              </a:xfrm>
              <a:prstGeom prst="straightConnector1">
                <a:avLst/>
              </a:prstGeom>
              <a:noFill/>
              <a:ln w="9525" cap="flat" cmpd="sng">
                <a:solidFill>
                  <a:schemeClr val="accent2"/>
                </a:solidFill>
                <a:prstDash val="solid"/>
                <a:round/>
                <a:headEnd type="none" w="med" len="med"/>
                <a:tailEnd type="none" w="med" len="med"/>
              </a:ln>
            </p:spPr>
          </p:cxnSp>
        </p:gr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55"/>
        <p:cNvGrpSpPr/>
        <p:nvPr/>
      </p:nvGrpSpPr>
      <p:grpSpPr>
        <a:xfrm>
          <a:off x="0" y="0"/>
          <a:ext cx="0" cy="0"/>
          <a:chOff x="0" y="0"/>
          <a:chExt cx="0" cy="0"/>
        </a:xfrm>
      </p:grpSpPr>
      <p:pic>
        <p:nvPicPr>
          <p:cNvPr id="56" name="Google Shape;56;p7"/>
          <p:cNvPicPr preferRelativeResize="0"/>
          <p:nvPr/>
        </p:nvPicPr>
        <p:blipFill rotWithShape="1">
          <a:blip r:embed="rId2">
            <a:alphaModFix/>
          </a:blip>
          <a:srcRect l="8070" t="4035" r="5893" b="11190"/>
          <a:stretch/>
        </p:blipFill>
        <p:spPr>
          <a:xfrm>
            <a:off x="0" y="0"/>
            <a:ext cx="9144003" cy="5143501"/>
          </a:xfrm>
          <a:prstGeom prst="rect">
            <a:avLst/>
          </a:prstGeom>
          <a:noFill/>
          <a:ln>
            <a:noFill/>
          </a:ln>
        </p:spPr>
      </p:pic>
      <p:sp>
        <p:nvSpPr>
          <p:cNvPr id="57" name="Google Shape;57;p7"/>
          <p:cNvSpPr txBox="1">
            <a:spLocks noGrp="1"/>
          </p:cNvSpPr>
          <p:nvPr>
            <p:ph type="subTitle" idx="1"/>
          </p:nvPr>
        </p:nvSpPr>
        <p:spPr>
          <a:xfrm>
            <a:off x="720000" y="1711100"/>
            <a:ext cx="3583500" cy="28929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Char char="●"/>
              <a:defRPr/>
            </a:lvl1pPr>
            <a:lvl2pPr lvl="1" algn="ctr" rtl="0">
              <a:lnSpc>
                <a:spcPct val="100000"/>
              </a:lnSpc>
              <a:spcBef>
                <a:spcPts val="1000"/>
              </a:spcBef>
              <a:spcAft>
                <a:spcPts val="0"/>
              </a:spcAft>
              <a:buClr>
                <a:srgbClr val="E76A28"/>
              </a:buClr>
              <a:buSzPts val="1200"/>
              <a:buChar char="○"/>
              <a:defRPr/>
            </a:lvl2pPr>
            <a:lvl3pPr lvl="2" algn="ctr" rtl="0">
              <a:lnSpc>
                <a:spcPct val="100000"/>
              </a:lnSpc>
              <a:spcBef>
                <a:spcPts val="1600"/>
              </a:spcBef>
              <a:spcAft>
                <a:spcPts val="0"/>
              </a:spcAft>
              <a:buClr>
                <a:srgbClr val="E76A28"/>
              </a:buClr>
              <a:buSzPts val="1200"/>
              <a:buChar char="■"/>
              <a:defRPr/>
            </a:lvl3pPr>
            <a:lvl4pPr lvl="3" algn="ctr" rtl="0">
              <a:lnSpc>
                <a:spcPct val="100000"/>
              </a:lnSpc>
              <a:spcBef>
                <a:spcPts val="1600"/>
              </a:spcBef>
              <a:spcAft>
                <a:spcPts val="0"/>
              </a:spcAft>
              <a:buClr>
                <a:srgbClr val="E76A28"/>
              </a:buClr>
              <a:buSzPts val="1200"/>
              <a:buChar char="●"/>
              <a:defRPr/>
            </a:lvl4pPr>
            <a:lvl5pPr lvl="4" algn="ctr" rtl="0">
              <a:lnSpc>
                <a:spcPct val="100000"/>
              </a:lnSpc>
              <a:spcBef>
                <a:spcPts val="1600"/>
              </a:spcBef>
              <a:spcAft>
                <a:spcPts val="0"/>
              </a:spcAft>
              <a:buClr>
                <a:srgbClr val="E76A28"/>
              </a:buClr>
              <a:buSzPts val="1200"/>
              <a:buChar char="○"/>
              <a:defRPr/>
            </a:lvl5pPr>
            <a:lvl6pPr lvl="5" algn="ctr" rtl="0">
              <a:lnSpc>
                <a:spcPct val="100000"/>
              </a:lnSpc>
              <a:spcBef>
                <a:spcPts val="1600"/>
              </a:spcBef>
              <a:spcAft>
                <a:spcPts val="0"/>
              </a:spcAft>
              <a:buClr>
                <a:srgbClr val="999999"/>
              </a:buClr>
              <a:buSzPts val="1200"/>
              <a:buChar char="■"/>
              <a:defRPr/>
            </a:lvl6pPr>
            <a:lvl7pPr lvl="6" algn="ctr" rtl="0">
              <a:lnSpc>
                <a:spcPct val="100000"/>
              </a:lnSpc>
              <a:spcBef>
                <a:spcPts val="1600"/>
              </a:spcBef>
              <a:spcAft>
                <a:spcPts val="0"/>
              </a:spcAft>
              <a:buClr>
                <a:srgbClr val="999999"/>
              </a:buClr>
              <a:buSzPts val="1200"/>
              <a:buChar char="●"/>
              <a:defRPr/>
            </a:lvl7pPr>
            <a:lvl8pPr lvl="7" algn="ctr" rtl="0">
              <a:lnSpc>
                <a:spcPct val="100000"/>
              </a:lnSpc>
              <a:spcBef>
                <a:spcPts val="1600"/>
              </a:spcBef>
              <a:spcAft>
                <a:spcPts val="0"/>
              </a:spcAft>
              <a:buClr>
                <a:srgbClr val="999999"/>
              </a:buClr>
              <a:buSzPts val="1200"/>
              <a:buChar char="○"/>
              <a:defRPr/>
            </a:lvl8pPr>
            <a:lvl9pPr lvl="8" algn="ctr" rtl="0">
              <a:lnSpc>
                <a:spcPct val="100000"/>
              </a:lnSpc>
              <a:spcBef>
                <a:spcPts val="1600"/>
              </a:spcBef>
              <a:spcAft>
                <a:spcPts val="1600"/>
              </a:spcAft>
              <a:buClr>
                <a:srgbClr val="999999"/>
              </a:buClr>
              <a:buSzPts val="1200"/>
              <a:buChar char="■"/>
              <a:defRPr/>
            </a:lvl9pPr>
          </a:lstStyle>
          <a:p>
            <a:endParaRPr/>
          </a:p>
        </p:txBody>
      </p:sp>
      <p:sp>
        <p:nvSpPr>
          <p:cNvPr id="58" name="Google Shape;58;p7"/>
          <p:cNvSpPr>
            <a:spLocks noGrp="1"/>
          </p:cNvSpPr>
          <p:nvPr>
            <p:ph type="pic" idx="2"/>
          </p:nvPr>
        </p:nvSpPr>
        <p:spPr>
          <a:xfrm>
            <a:off x="5044850" y="1017725"/>
            <a:ext cx="3840600" cy="3840600"/>
          </a:xfrm>
          <a:prstGeom prst="ellipse">
            <a:avLst/>
          </a:prstGeom>
          <a:noFill/>
          <a:ln w="9525" cap="flat" cmpd="sng">
            <a:solidFill>
              <a:schemeClr val="accent2"/>
            </a:solidFill>
            <a:prstDash val="solid"/>
            <a:round/>
            <a:headEnd type="none" w="sm" len="sm"/>
            <a:tailEnd type="none" w="sm" len="sm"/>
          </a:ln>
        </p:spPr>
      </p:sp>
      <p:sp>
        <p:nvSpPr>
          <p:cNvPr id="59" name="Google Shape;59;p7"/>
          <p:cNvSpPr txBox="1">
            <a:spLocks noGrp="1"/>
          </p:cNvSpPr>
          <p:nvPr>
            <p:ph type="title"/>
          </p:nvPr>
        </p:nvSpPr>
        <p:spPr>
          <a:xfrm>
            <a:off x="720000" y="445025"/>
            <a:ext cx="3261000" cy="10935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dk2"/>
        </a:solidFill>
        <a:effectLst/>
      </p:bgPr>
    </p:bg>
    <p:spTree>
      <p:nvGrpSpPr>
        <p:cNvPr id="1" name="Shape 60"/>
        <p:cNvGrpSpPr/>
        <p:nvPr/>
      </p:nvGrpSpPr>
      <p:grpSpPr>
        <a:xfrm>
          <a:off x="0" y="0"/>
          <a:ext cx="0" cy="0"/>
          <a:chOff x="0" y="0"/>
          <a:chExt cx="0" cy="0"/>
        </a:xfrm>
      </p:grpSpPr>
      <p:pic>
        <p:nvPicPr>
          <p:cNvPr id="61" name="Google Shape;61;p8"/>
          <p:cNvPicPr preferRelativeResize="0"/>
          <p:nvPr/>
        </p:nvPicPr>
        <p:blipFill rotWithShape="1">
          <a:blip r:embed="rId2">
            <a:alphaModFix/>
          </a:blip>
          <a:srcRect l="2464" t="2636" r="2006" b="3219"/>
          <a:stretch/>
        </p:blipFill>
        <p:spPr>
          <a:xfrm flipH="1">
            <a:off x="0" y="0"/>
            <a:ext cx="9144003" cy="5143501"/>
          </a:xfrm>
          <a:prstGeom prst="rect">
            <a:avLst/>
          </a:prstGeom>
          <a:noFill/>
          <a:ln>
            <a:noFill/>
          </a:ln>
        </p:spPr>
      </p:pic>
      <p:sp>
        <p:nvSpPr>
          <p:cNvPr id="62" name="Google Shape;62;p8"/>
          <p:cNvSpPr txBox="1">
            <a:spLocks noGrp="1"/>
          </p:cNvSpPr>
          <p:nvPr>
            <p:ph type="title"/>
          </p:nvPr>
        </p:nvSpPr>
        <p:spPr>
          <a:xfrm>
            <a:off x="2317950" y="1307100"/>
            <a:ext cx="4508100" cy="2529300"/>
          </a:xfrm>
          <a:prstGeom prst="rect">
            <a:avLst/>
          </a:prstGeom>
        </p:spPr>
        <p:txBody>
          <a:bodyPr spcFirstLastPara="1" wrap="square" lIns="91425" tIns="91425" rIns="91425" bIns="91425" anchor="ctr" anchorCtr="0">
            <a:noAutofit/>
          </a:bodyPr>
          <a:lstStyle>
            <a:lvl1pPr lvl="0" algn="ctr">
              <a:lnSpc>
                <a:spcPct val="80000"/>
              </a:lnSpc>
              <a:spcBef>
                <a:spcPts val="0"/>
              </a:spcBef>
              <a:spcAft>
                <a:spcPts val="0"/>
              </a:spcAft>
              <a:buClr>
                <a:schemeClr val="accent2"/>
              </a:buClr>
              <a:buSzPts val="4800"/>
              <a:buNone/>
              <a:defRPr sz="10000">
                <a:solidFill>
                  <a:schemeClr val="accent2"/>
                </a:solidFill>
              </a:defRPr>
            </a:lvl1pPr>
            <a:lvl2pPr lvl="1">
              <a:spcBef>
                <a:spcPts val="0"/>
              </a:spcBef>
              <a:spcAft>
                <a:spcPts val="0"/>
              </a:spcAft>
              <a:buClr>
                <a:schemeClr val="accent2"/>
              </a:buClr>
              <a:buSzPts val="4800"/>
              <a:buNone/>
              <a:defRPr sz="4800">
                <a:solidFill>
                  <a:schemeClr val="accent2"/>
                </a:solidFill>
              </a:defRPr>
            </a:lvl2pPr>
            <a:lvl3pPr lvl="2">
              <a:spcBef>
                <a:spcPts val="0"/>
              </a:spcBef>
              <a:spcAft>
                <a:spcPts val="0"/>
              </a:spcAft>
              <a:buClr>
                <a:schemeClr val="accent2"/>
              </a:buClr>
              <a:buSzPts val="4800"/>
              <a:buNone/>
              <a:defRPr sz="4800">
                <a:solidFill>
                  <a:schemeClr val="accent2"/>
                </a:solidFill>
              </a:defRPr>
            </a:lvl3pPr>
            <a:lvl4pPr lvl="3">
              <a:spcBef>
                <a:spcPts val="0"/>
              </a:spcBef>
              <a:spcAft>
                <a:spcPts val="0"/>
              </a:spcAft>
              <a:buClr>
                <a:schemeClr val="accent2"/>
              </a:buClr>
              <a:buSzPts val="4800"/>
              <a:buNone/>
              <a:defRPr sz="4800">
                <a:solidFill>
                  <a:schemeClr val="accent2"/>
                </a:solidFill>
              </a:defRPr>
            </a:lvl4pPr>
            <a:lvl5pPr lvl="4">
              <a:spcBef>
                <a:spcPts val="0"/>
              </a:spcBef>
              <a:spcAft>
                <a:spcPts val="0"/>
              </a:spcAft>
              <a:buClr>
                <a:schemeClr val="accent2"/>
              </a:buClr>
              <a:buSzPts val="4800"/>
              <a:buNone/>
              <a:defRPr sz="4800">
                <a:solidFill>
                  <a:schemeClr val="accent2"/>
                </a:solidFill>
              </a:defRPr>
            </a:lvl5pPr>
            <a:lvl6pPr lvl="5">
              <a:spcBef>
                <a:spcPts val="0"/>
              </a:spcBef>
              <a:spcAft>
                <a:spcPts val="0"/>
              </a:spcAft>
              <a:buClr>
                <a:schemeClr val="accent2"/>
              </a:buClr>
              <a:buSzPts val="4800"/>
              <a:buNone/>
              <a:defRPr sz="4800">
                <a:solidFill>
                  <a:schemeClr val="accent2"/>
                </a:solidFill>
              </a:defRPr>
            </a:lvl6pPr>
            <a:lvl7pPr lvl="6">
              <a:spcBef>
                <a:spcPts val="0"/>
              </a:spcBef>
              <a:spcAft>
                <a:spcPts val="0"/>
              </a:spcAft>
              <a:buClr>
                <a:schemeClr val="accent2"/>
              </a:buClr>
              <a:buSzPts val="4800"/>
              <a:buNone/>
              <a:defRPr sz="4800">
                <a:solidFill>
                  <a:schemeClr val="accent2"/>
                </a:solidFill>
              </a:defRPr>
            </a:lvl7pPr>
            <a:lvl8pPr lvl="7">
              <a:spcBef>
                <a:spcPts val="0"/>
              </a:spcBef>
              <a:spcAft>
                <a:spcPts val="0"/>
              </a:spcAft>
              <a:buClr>
                <a:schemeClr val="accent2"/>
              </a:buClr>
              <a:buSzPts val="4800"/>
              <a:buNone/>
              <a:defRPr sz="4800">
                <a:solidFill>
                  <a:schemeClr val="accent2"/>
                </a:solidFill>
              </a:defRPr>
            </a:lvl8pPr>
            <a:lvl9pPr lvl="8">
              <a:spcBef>
                <a:spcPts val="0"/>
              </a:spcBef>
              <a:spcAft>
                <a:spcPts val="0"/>
              </a:spcAft>
              <a:buClr>
                <a:schemeClr val="accent2"/>
              </a:buClr>
              <a:buSzPts val="4800"/>
              <a:buNone/>
              <a:defRPr sz="4800">
                <a:solidFill>
                  <a:schemeClr val="accent2"/>
                </a:solidFill>
              </a:defRPr>
            </a:lvl9pPr>
          </a:lstStyle>
          <a:p>
            <a:endParaRPr/>
          </a:p>
        </p:txBody>
      </p:sp>
      <p:pic>
        <p:nvPicPr>
          <p:cNvPr id="63" name="Google Shape;63;p8"/>
          <p:cNvPicPr preferRelativeResize="0"/>
          <p:nvPr/>
        </p:nvPicPr>
        <p:blipFill>
          <a:blip r:embed="rId3">
            <a:alphaModFix/>
          </a:blip>
          <a:stretch>
            <a:fillRect/>
          </a:stretch>
        </p:blipFill>
        <p:spPr>
          <a:xfrm rot="-5400000">
            <a:off x="6826052" y="3008826"/>
            <a:ext cx="2244899" cy="2244899"/>
          </a:xfrm>
          <a:prstGeom prst="rect">
            <a:avLst/>
          </a:prstGeom>
          <a:noFill/>
          <a:ln>
            <a:noFill/>
          </a:ln>
        </p:spPr>
      </p:pic>
      <p:grpSp>
        <p:nvGrpSpPr>
          <p:cNvPr id="64" name="Google Shape;64;p8"/>
          <p:cNvGrpSpPr/>
          <p:nvPr/>
        </p:nvGrpSpPr>
        <p:grpSpPr>
          <a:xfrm>
            <a:off x="-137900" y="307075"/>
            <a:ext cx="1426200" cy="804900"/>
            <a:chOff x="-137900" y="307075"/>
            <a:chExt cx="1426200" cy="804900"/>
          </a:xfrm>
        </p:grpSpPr>
        <p:sp>
          <p:nvSpPr>
            <p:cNvPr id="65" name="Google Shape;65;p8"/>
            <p:cNvSpPr/>
            <p:nvPr/>
          </p:nvSpPr>
          <p:spPr>
            <a:xfrm>
              <a:off x="-28021" y="307075"/>
              <a:ext cx="804900" cy="804900"/>
            </a:xfrm>
            <a:prstGeom prst="ellipse">
              <a:avLst/>
            </a:prstGeom>
            <a:solidFill>
              <a:srgbClr val="FDFEFF">
                <a:alpha val="18870"/>
              </a:srgbClr>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Barlow"/>
                <a:ea typeface="Barlow"/>
                <a:cs typeface="Barlow"/>
                <a:sym typeface="Barlow"/>
              </a:endParaRPr>
            </a:p>
          </p:txBody>
        </p:sp>
        <p:cxnSp>
          <p:nvCxnSpPr>
            <p:cNvPr id="66" name="Google Shape;66;p8"/>
            <p:cNvCxnSpPr/>
            <p:nvPr/>
          </p:nvCxnSpPr>
          <p:spPr>
            <a:xfrm rot="10800000" flipH="1">
              <a:off x="-137900" y="307075"/>
              <a:ext cx="1426200" cy="673800"/>
            </a:xfrm>
            <a:prstGeom prst="straightConnector1">
              <a:avLst/>
            </a:prstGeom>
            <a:noFill/>
            <a:ln w="9525" cap="flat" cmpd="sng">
              <a:solidFill>
                <a:schemeClr val="accent2"/>
              </a:solidFill>
              <a:prstDash val="solid"/>
              <a:round/>
              <a:headEnd type="none" w="med" len="med"/>
              <a:tailEnd type="none" w="med" len="med"/>
            </a:ln>
          </p:spPr>
        </p:cxn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bg>
      <p:bgPr>
        <a:solidFill>
          <a:schemeClr val="dk2"/>
        </a:solidFill>
        <a:effectLst/>
      </p:bgPr>
    </p:bg>
    <p:spTree>
      <p:nvGrpSpPr>
        <p:cNvPr id="1" name="Shape 67"/>
        <p:cNvGrpSpPr/>
        <p:nvPr/>
      </p:nvGrpSpPr>
      <p:grpSpPr>
        <a:xfrm>
          <a:off x="0" y="0"/>
          <a:ext cx="0" cy="0"/>
          <a:chOff x="0" y="0"/>
          <a:chExt cx="0" cy="0"/>
        </a:xfrm>
      </p:grpSpPr>
      <p:pic>
        <p:nvPicPr>
          <p:cNvPr id="68" name="Google Shape;68;p9"/>
          <p:cNvPicPr preferRelativeResize="0"/>
          <p:nvPr/>
        </p:nvPicPr>
        <p:blipFill rotWithShape="1">
          <a:blip r:embed="rId2">
            <a:alphaModFix/>
          </a:blip>
          <a:srcRect l="2901" t="4344" r="2910" b="2831"/>
          <a:stretch/>
        </p:blipFill>
        <p:spPr>
          <a:xfrm flipH="1">
            <a:off x="0" y="0"/>
            <a:ext cx="9144003" cy="5143501"/>
          </a:xfrm>
          <a:prstGeom prst="rect">
            <a:avLst/>
          </a:prstGeom>
          <a:noFill/>
          <a:ln>
            <a:noFill/>
          </a:ln>
        </p:spPr>
      </p:pic>
      <p:sp>
        <p:nvSpPr>
          <p:cNvPr id="69" name="Google Shape;69;p9"/>
          <p:cNvSpPr txBox="1">
            <a:spLocks noGrp="1"/>
          </p:cNvSpPr>
          <p:nvPr>
            <p:ph type="title"/>
          </p:nvPr>
        </p:nvSpPr>
        <p:spPr>
          <a:xfrm>
            <a:off x="2135550" y="1189100"/>
            <a:ext cx="4872900" cy="19644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1"/>
              </a:buClr>
              <a:buSzPts val="2800"/>
              <a:buNone/>
              <a:defRPr sz="15000">
                <a:solidFill>
                  <a:schemeClr val="accent1"/>
                </a:solidFill>
              </a:defRPr>
            </a:lvl1pPr>
            <a:lvl2pPr lvl="1" algn="ctr" rtl="0">
              <a:spcBef>
                <a:spcPts val="0"/>
              </a:spcBef>
              <a:spcAft>
                <a:spcPts val="0"/>
              </a:spcAft>
              <a:buClr>
                <a:schemeClr val="accent1"/>
              </a:buClr>
              <a:buSzPts val="2800"/>
              <a:buNone/>
              <a:defRPr>
                <a:solidFill>
                  <a:schemeClr val="accent1"/>
                </a:solidFill>
              </a:defRPr>
            </a:lvl2pPr>
            <a:lvl3pPr lvl="2" algn="ctr" rtl="0">
              <a:spcBef>
                <a:spcPts val="0"/>
              </a:spcBef>
              <a:spcAft>
                <a:spcPts val="0"/>
              </a:spcAft>
              <a:buClr>
                <a:schemeClr val="accent1"/>
              </a:buClr>
              <a:buSzPts val="2800"/>
              <a:buNone/>
              <a:defRPr>
                <a:solidFill>
                  <a:schemeClr val="accent1"/>
                </a:solidFill>
              </a:defRPr>
            </a:lvl3pPr>
            <a:lvl4pPr lvl="3" algn="ctr" rtl="0">
              <a:spcBef>
                <a:spcPts val="0"/>
              </a:spcBef>
              <a:spcAft>
                <a:spcPts val="0"/>
              </a:spcAft>
              <a:buClr>
                <a:schemeClr val="accent1"/>
              </a:buClr>
              <a:buSzPts val="2800"/>
              <a:buNone/>
              <a:defRPr>
                <a:solidFill>
                  <a:schemeClr val="accent1"/>
                </a:solidFill>
              </a:defRPr>
            </a:lvl4pPr>
            <a:lvl5pPr lvl="4" algn="ctr" rtl="0">
              <a:spcBef>
                <a:spcPts val="0"/>
              </a:spcBef>
              <a:spcAft>
                <a:spcPts val="0"/>
              </a:spcAft>
              <a:buClr>
                <a:schemeClr val="accent1"/>
              </a:buClr>
              <a:buSzPts val="2800"/>
              <a:buNone/>
              <a:defRPr>
                <a:solidFill>
                  <a:schemeClr val="accent1"/>
                </a:solidFill>
              </a:defRPr>
            </a:lvl5pPr>
            <a:lvl6pPr lvl="5" algn="ctr" rtl="0">
              <a:spcBef>
                <a:spcPts val="0"/>
              </a:spcBef>
              <a:spcAft>
                <a:spcPts val="0"/>
              </a:spcAft>
              <a:buClr>
                <a:schemeClr val="accent1"/>
              </a:buClr>
              <a:buSzPts val="2800"/>
              <a:buNone/>
              <a:defRPr>
                <a:solidFill>
                  <a:schemeClr val="accent1"/>
                </a:solidFill>
              </a:defRPr>
            </a:lvl6pPr>
            <a:lvl7pPr lvl="6" algn="ctr" rtl="0">
              <a:spcBef>
                <a:spcPts val="0"/>
              </a:spcBef>
              <a:spcAft>
                <a:spcPts val="0"/>
              </a:spcAft>
              <a:buClr>
                <a:schemeClr val="accent1"/>
              </a:buClr>
              <a:buSzPts val="2800"/>
              <a:buNone/>
              <a:defRPr>
                <a:solidFill>
                  <a:schemeClr val="accent1"/>
                </a:solidFill>
              </a:defRPr>
            </a:lvl7pPr>
            <a:lvl8pPr lvl="7" algn="ctr" rtl="0">
              <a:spcBef>
                <a:spcPts val="0"/>
              </a:spcBef>
              <a:spcAft>
                <a:spcPts val="0"/>
              </a:spcAft>
              <a:buClr>
                <a:schemeClr val="accent1"/>
              </a:buClr>
              <a:buSzPts val="2800"/>
              <a:buNone/>
              <a:defRPr>
                <a:solidFill>
                  <a:schemeClr val="accent1"/>
                </a:solidFill>
              </a:defRPr>
            </a:lvl8pPr>
            <a:lvl9pPr lvl="8" algn="ctr" rtl="0">
              <a:spcBef>
                <a:spcPts val="0"/>
              </a:spcBef>
              <a:spcAft>
                <a:spcPts val="0"/>
              </a:spcAft>
              <a:buClr>
                <a:schemeClr val="accent1"/>
              </a:buClr>
              <a:buSzPts val="2800"/>
              <a:buNone/>
              <a:defRPr>
                <a:solidFill>
                  <a:schemeClr val="accent1"/>
                </a:solidFill>
              </a:defRPr>
            </a:lvl9pPr>
          </a:lstStyle>
          <a:p>
            <a:endParaRPr/>
          </a:p>
        </p:txBody>
      </p:sp>
      <p:sp>
        <p:nvSpPr>
          <p:cNvPr id="70" name="Google Shape;70;p9"/>
          <p:cNvSpPr txBox="1">
            <a:spLocks noGrp="1"/>
          </p:cNvSpPr>
          <p:nvPr>
            <p:ph type="subTitle" idx="1"/>
          </p:nvPr>
        </p:nvSpPr>
        <p:spPr>
          <a:xfrm>
            <a:off x="2135550" y="3153500"/>
            <a:ext cx="4872900" cy="671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200"/>
              <a:buNone/>
              <a:defRPr sz="1600">
                <a:solidFill>
                  <a:schemeClr val="accent1"/>
                </a:solidFill>
              </a:defRPr>
            </a:lvl1pPr>
            <a:lvl2pPr lvl="1" algn="ctr" rtl="0">
              <a:lnSpc>
                <a:spcPct val="100000"/>
              </a:lnSpc>
              <a:spcBef>
                <a:spcPts val="0"/>
              </a:spcBef>
              <a:spcAft>
                <a:spcPts val="0"/>
              </a:spcAft>
              <a:buClr>
                <a:schemeClr val="accent1"/>
              </a:buClr>
              <a:buSzPts val="1200"/>
              <a:buNone/>
              <a:defRPr>
                <a:solidFill>
                  <a:schemeClr val="accent1"/>
                </a:solidFill>
              </a:defRPr>
            </a:lvl2pPr>
            <a:lvl3pPr lvl="2" algn="ctr" rtl="0">
              <a:lnSpc>
                <a:spcPct val="100000"/>
              </a:lnSpc>
              <a:spcBef>
                <a:spcPts val="1600"/>
              </a:spcBef>
              <a:spcAft>
                <a:spcPts val="0"/>
              </a:spcAft>
              <a:buClr>
                <a:schemeClr val="accent1"/>
              </a:buClr>
              <a:buSzPts val="1200"/>
              <a:buNone/>
              <a:defRPr>
                <a:solidFill>
                  <a:schemeClr val="accent1"/>
                </a:solidFill>
              </a:defRPr>
            </a:lvl3pPr>
            <a:lvl4pPr lvl="3" algn="ctr" rtl="0">
              <a:lnSpc>
                <a:spcPct val="100000"/>
              </a:lnSpc>
              <a:spcBef>
                <a:spcPts val="1600"/>
              </a:spcBef>
              <a:spcAft>
                <a:spcPts val="0"/>
              </a:spcAft>
              <a:buClr>
                <a:schemeClr val="accent1"/>
              </a:buClr>
              <a:buSzPts val="1200"/>
              <a:buNone/>
              <a:defRPr>
                <a:solidFill>
                  <a:schemeClr val="accent1"/>
                </a:solidFill>
              </a:defRPr>
            </a:lvl4pPr>
            <a:lvl5pPr lvl="4" algn="ctr" rtl="0">
              <a:lnSpc>
                <a:spcPct val="100000"/>
              </a:lnSpc>
              <a:spcBef>
                <a:spcPts val="1600"/>
              </a:spcBef>
              <a:spcAft>
                <a:spcPts val="0"/>
              </a:spcAft>
              <a:buClr>
                <a:schemeClr val="accent1"/>
              </a:buClr>
              <a:buSzPts val="1200"/>
              <a:buNone/>
              <a:defRPr>
                <a:solidFill>
                  <a:schemeClr val="accent1"/>
                </a:solidFill>
              </a:defRPr>
            </a:lvl5pPr>
            <a:lvl6pPr lvl="5" algn="ctr" rtl="0">
              <a:lnSpc>
                <a:spcPct val="100000"/>
              </a:lnSpc>
              <a:spcBef>
                <a:spcPts val="1600"/>
              </a:spcBef>
              <a:spcAft>
                <a:spcPts val="0"/>
              </a:spcAft>
              <a:buClr>
                <a:schemeClr val="accent1"/>
              </a:buClr>
              <a:buSzPts val="1200"/>
              <a:buNone/>
              <a:defRPr>
                <a:solidFill>
                  <a:schemeClr val="accent1"/>
                </a:solidFill>
              </a:defRPr>
            </a:lvl6pPr>
            <a:lvl7pPr lvl="6" algn="ctr" rtl="0">
              <a:lnSpc>
                <a:spcPct val="100000"/>
              </a:lnSpc>
              <a:spcBef>
                <a:spcPts val="1600"/>
              </a:spcBef>
              <a:spcAft>
                <a:spcPts val="0"/>
              </a:spcAft>
              <a:buClr>
                <a:schemeClr val="accent1"/>
              </a:buClr>
              <a:buSzPts val="1200"/>
              <a:buNone/>
              <a:defRPr>
                <a:solidFill>
                  <a:schemeClr val="accent1"/>
                </a:solidFill>
              </a:defRPr>
            </a:lvl7pPr>
            <a:lvl8pPr lvl="7" algn="ctr" rtl="0">
              <a:lnSpc>
                <a:spcPct val="100000"/>
              </a:lnSpc>
              <a:spcBef>
                <a:spcPts val="1600"/>
              </a:spcBef>
              <a:spcAft>
                <a:spcPts val="0"/>
              </a:spcAft>
              <a:buClr>
                <a:schemeClr val="accent1"/>
              </a:buClr>
              <a:buSzPts val="1200"/>
              <a:buNone/>
              <a:defRPr>
                <a:solidFill>
                  <a:schemeClr val="accent1"/>
                </a:solidFill>
              </a:defRPr>
            </a:lvl8pPr>
            <a:lvl9pPr lvl="8" algn="ctr" rtl="0">
              <a:lnSpc>
                <a:spcPct val="100000"/>
              </a:lnSpc>
              <a:spcBef>
                <a:spcPts val="1600"/>
              </a:spcBef>
              <a:spcAft>
                <a:spcPts val="1600"/>
              </a:spcAft>
              <a:buClr>
                <a:schemeClr val="accent1"/>
              </a:buClr>
              <a:buSzPts val="1200"/>
              <a:buNone/>
              <a:defRPr>
                <a:solidFill>
                  <a:schemeClr val="accent1"/>
                </a:solidFill>
              </a:defRPr>
            </a:lvl9pPr>
          </a:lstStyle>
          <a:p>
            <a:endParaRPr/>
          </a:p>
        </p:txBody>
      </p:sp>
      <p:grpSp>
        <p:nvGrpSpPr>
          <p:cNvPr id="71" name="Google Shape;71;p9"/>
          <p:cNvGrpSpPr/>
          <p:nvPr/>
        </p:nvGrpSpPr>
        <p:grpSpPr>
          <a:xfrm>
            <a:off x="-116075" y="3226851"/>
            <a:ext cx="2007200" cy="1916649"/>
            <a:chOff x="7580850" y="-974699"/>
            <a:chExt cx="2007200" cy="1916649"/>
          </a:xfrm>
        </p:grpSpPr>
        <p:pic>
          <p:nvPicPr>
            <p:cNvPr id="72" name="Google Shape;72;p9"/>
            <p:cNvPicPr preferRelativeResize="0"/>
            <p:nvPr/>
          </p:nvPicPr>
          <p:blipFill>
            <a:blip r:embed="rId3">
              <a:alphaModFix/>
            </a:blip>
            <a:stretch>
              <a:fillRect/>
            </a:stretch>
          </p:blipFill>
          <p:spPr>
            <a:xfrm rot="10800000">
              <a:off x="7580850" y="-974699"/>
              <a:ext cx="1563149" cy="1563149"/>
            </a:xfrm>
            <a:prstGeom prst="rect">
              <a:avLst/>
            </a:prstGeom>
            <a:noFill/>
            <a:ln>
              <a:noFill/>
            </a:ln>
          </p:spPr>
        </p:pic>
        <p:sp>
          <p:nvSpPr>
            <p:cNvPr id="73" name="Google Shape;73;p9"/>
            <p:cNvSpPr/>
            <p:nvPr/>
          </p:nvSpPr>
          <p:spPr>
            <a:xfrm>
              <a:off x="8271729" y="137050"/>
              <a:ext cx="804900" cy="804900"/>
            </a:xfrm>
            <a:prstGeom prst="ellipse">
              <a:avLst/>
            </a:prstGeom>
            <a:solidFill>
              <a:srgbClr val="FDFEFF">
                <a:alpha val="18870"/>
              </a:srgbClr>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Barlow"/>
                <a:ea typeface="Barlow"/>
                <a:cs typeface="Barlow"/>
                <a:sym typeface="Barlow"/>
              </a:endParaRPr>
            </a:p>
          </p:txBody>
        </p:sp>
        <p:cxnSp>
          <p:nvCxnSpPr>
            <p:cNvPr id="74" name="Google Shape;74;p9"/>
            <p:cNvCxnSpPr/>
            <p:nvPr/>
          </p:nvCxnSpPr>
          <p:spPr>
            <a:xfrm rot="10800000" flipH="1">
              <a:off x="8161850" y="137050"/>
              <a:ext cx="1426200" cy="673800"/>
            </a:xfrm>
            <a:prstGeom prst="straightConnector1">
              <a:avLst/>
            </a:prstGeom>
            <a:noFill/>
            <a:ln w="9525" cap="flat" cmpd="sng">
              <a:solidFill>
                <a:schemeClr val="accent2"/>
              </a:solidFill>
              <a:prstDash val="solid"/>
              <a:round/>
              <a:headEnd type="none" w="med" len="med"/>
              <a:tailEnd type="none" w="med" len="med"/>
            </a:ln>
          </p:spPr>
        </p:cxn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ig number">
  <p:cSld name="BIG_NUMBER">
    <p:bg>
      <p:bgPr>
        <a:solidFill>
          <a:schemeClr val="dk2"/>
        </a:solidFill>
        <a:effectLst/>
      </p:bgPr>
    </p:bg>
    <p:spTree>
      <p:nvGrpSpPr>
        <p:cNvPr id="1" name="Shape 78"/>
        <p:cNvGrpSpPr/>
        <p:nvPr/>
      </p:nvGrpSpPr>
      <p:grpSpPr>
        <a:xfrm>
          <a:off x="0" y="0"/>
          <a:ext cx="0" cy="0"/>
          <a:chOff x="0" y="0"/>
          <a:chExt cx="0" cy="0"/>
        </a:xfrm>
      </p:grpSpPr>
      <p:pic>
        <p:nvPicPr>
          <p:cNvPr id="79" name="Google Shape;79;p11"/>
          <p:cNvPicPr preferRelativeResize="0"/>
          <p:nvPr/>
        </p:nvPicPr>
        <p:blipFill rotWithShape="1">
          <a:blip r:embed="rId2">
            <a:alphaModFix/>
          </a:blip>
          <a:srcRect l="2464" t="2636" r="2006" b="3219"/>
          <a:stretch/>
        </p:blipFill>
        <p:spPr>
          <a:xfrm>
            <a:off x="0" y="0"/>
            <a:ext cx="9144003" cy="5143501"/>
          </a:xfrm>
          <a:prstGeom prst="rect">
            <a:avLst/>
          </a:prstGeom>
          <a:noFill/>
          <a:ln>
            <a:noFill/>
          </a:ln>
        </p:spPr>
      </p:pic>
      <p:sp>
        <p:nvSpPr>
          <p:cNvPr id="80" name="Google Shape;80;p11"/>
          <p:cNvSpPr txBox="1">
            <a:spLocks noGrp="1"/>
          </p:cNvSpPr>
          <p:nvPr>
            <p:ph type="title" hasCustomPrompt="1"/>
          </p:nvPr>
        </p:nvSpPr>
        <p:spPr>
          <a:xfrm>
            <a:off x="2475900" y="1369675"/>
            <a:ext cx="4192200" cy="16200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accent2"/>
              </a:buClr>
              <a:buSzPts val="9600"/>
              <a:buNone/>
              <a:defRPr sz="9600">
                <a:solidFill>
                  <a:schemeClr val="accent2"/>
                </a:solidFill>
              </a:defRPr>
            </a:lvl1pPr>
            <a:lvl2pPr lvl="1" algn="ctr">
              <a:spcBef>
                <a:spcPts val="0"/>
              </a:spcBef>
              <a:spcAft>
                <a:spcPts val="0"/>
              </a:spcAft>
              <a:buClr>
                <a:schemeClr val="accent2"/>
              </a:buClr>
              <a:buSzPts val="9600"/>
              <a:buNone/>
              <a:defRPr sz="9600">
                <a:solidFill>
                  <a:schemeClr val="accent2"/>
                </a:solidFill>
              </a:defRPr>
            </a:lvl2pPr>
            <a:lvl3pPr lvl="2" algn="ctr">
              <a:spcBef>
                <a:spcPts val="0"/>
              </a:spcBef>
              <a:spcAft>
                <a:spcPts val="0"/>
              </a:spcAft>
              <a:buClr>
                <a:schemeClr val="accent2"/>
              </a:buClr>
              <a:buSzPts val="9600"/>
              <a:buNone/>
              <a:defRPr sz="9600">
                <a:solidFill>
                  <a:schemeClr val="accent2"/>
                </a:solidFill>
              </a:defRPr>
            </a:lvl3pPr>
            <a:lvl4pPr lvl="3" algn="ctr">
              <a:spcBef>
                <a:spcPts val="0"/>
              </a:spcBef>
              <a:spcAft>
                <a:spcPts val="0"/>
              </a:spcAft>
              <a:buClr>
                <a:schemeClr val="accent2"/>
              </a:buClr>
              <a:buSzPts val="9600"/>
              <a:buNone/>
              <a:defRPr sz="9600">
                <a:solidFill>
                  <a:schemeClr val="accent2"/>
                </a:solidFill>
              </a:defRPr>
            </a:lvl4pPr>
            <a:lvl5pPr lvl="4" algn="ctr">
              <a:spcBef>
                <a:spcPts val="0"/>
              </a:spcBef>
              <a:spcAft>
                <a:spcPts val="0"/>
              </a:spcAft>
              <a:buClr>
                <a:schemeClr val="accent2"/>
              </a:buClr>
              <a:buSzPts val="9600"/>
              <a:buNone/>
              <a:defRPr sz="9600">
                <a:solidFill>
                  <a:schemeClr val="accent2"/>
                </a:solidFill>
              </a:defRPr>
            </a:lvl5pPr>
            <a:lvl6pPr lvl="5" algn="ctr">
              <a:spcBef>
                <a:spcPts val="0"/>
              </a:spcBef>
              <a:spcAft>
                <a:spcPts val="0"/>
              </a:spcAft>
              <a:buClr>
                <a:schemeClr val="accent2"/>
              </a:buClr>
              <a:buSzPts val="9600"/>
              <a:buNone/>
              <a:defRPr sz="9600">
                <a:solidFill>
                  <a:schemeClr val="accent2"/>
                </a:solidFill>
              </a:defRPr>
            </a:lvl6pPr>
            <a:lvl7pPr lvl="6" algn="ctr">
              <a:spcBef>
                <a:spcPts val="0"/>
              </a:spcBef>
              <a:spcAft>
                <a:spcPts val="0"/>
              </a:spcAft>
              <a:buClr>
                <a:schemeClr val="accent2"/>
              </a:buClr>
              <a:buSzPts val="9600"/>
              <a:buNone/>
              <a:defRPr sz="9600">
                <a:solidFill>
                  <a:schemeClr val="accent2"/>
                </a:solidFill>
              </a:defRPr>
            </a:lvl7pPr>
            <a:lvl8pPr lvl="7" algn="ctr">
              <a:spcBef>
                <a:spcPts val="0"/>
              </a:spcBef>
              <a:spcAft>
                <a:spcPts val="0"/>
              </a:spcAft>
              <a:buClr>
                <a:schemeClr val="accent2"/>
              </a:buClr>
              <a:buSzPts val="9600"/>
              <a:buNone/>
              <a:defRPr sz="9600">
                <a:solidFill>
                  <a:schemeClr val="accent2"/>
                </a:solidFill>
              </a:defRPr>
            </a:lvl8pPr>
            <a:lvl9pPr lvl="8" algn="ctr">
              <a:spcBef>
                <a:spcPts val="0"/>
              </a:spcBef>
              <a:spcAft>
                <a:spcPts val="0"/>
              </a:spcAft>
              <a:buClr>
                <a:schemeClr val="accent2"/>
              </a:buClr>
              <a:buSzPts val="9600"/>
              <a:buNone/>
              <a:defRPr sz="9600">
                <a:solidFill>
                  <a:schemeClr val="accent2"/>
                </a:solidFill>
              </a:defRPr>
            </a:lvl9pPr>
          </a:lstStyle>
          <a:p>
            <a:r>
              <a:t>xx%</a:t>
            </a:r>
          </a:p>
        </p:txBody>
      </p:sp>
      <p:sp>
        <p:nvSpPr>
          <p:cNvPr id="81" name="Google Shape;81;p11"/>
          <p:cNvSpPr txBox="1">
            <a:spLocks noGrp="1"/>
          </p:cNvSpPr>
          <p:nvPr>
            <p:ph type="subTitle" idx="1"/>
          </p:nvPr>
        </p:nvSpPr>
        <p:spPr>
          <a:xfrm>
            <a:off x="5742950" y="3434075"/>
            <a:ext cx="1812300" cy="9525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accent2"/>
              </a:buClr>
              <a:buSzPts val="1600"/>
              <a:buNone/>
              <a:defRPr sz="1600">
                <a:solidFill>
                  <a:schemeClr val="accent2"/>
                </a:solidFill>
              </a:defRPr>
            </a:lvl1pPr>
            <a:lvl2pPr lvl="1" algn="ctr" rtl="0">
              <a:lnSpc>
                <a:spcPct val="100000"/>
              </a:lnSpc>
              <a:spcBef>
                <a:spcPts val="0"/>
              </a:spcBef>
              <a:spcAft>
                <a:spcPts val="0"/>
              </a:spcAft>
              <a:buClr>
                <a:schemeClr val="accent2"/>
              </a:buClr>
              <a:buSzPts val="1600"/>
              <a:buNone/>
              <a:defRPr sz="1600">
                <a:solidFill>
                  <a:schemeClr val="accent2"/>
                </a:solidFill>
              </a:defRPr>
            </a:lvl2pPr>
            <a:lvl3pPr lvl="2" algn="ctr" rtl="0">
              <a:lnSpc>
                <a:spcPct val="100000"/>
              </a:lnSpc>
              <a:spcBef>
                <a:spcPts val="1600"/>
              </a:spcBef>
              <a:spcAft>
                <a:spcPts val="0"/>
              </a:spcAft>
              <a:buClr>
                <a:schemeClr val="accent2"/>
              </a:buClr>
              <a:buSzPts val="1600"/>
              <a:buNone/>
              <a:defRPr sz="1600">
                <a:solidFill>
                  <a:schemeClr val="accent2"/>
                </a:solidFill>
              </a:defRPr>
            </a:lvl3pPr>
            <a:lvl4pPr lvl="3" algn="ctr" rtl="0">
              <a:lnSpc>
                <a:spcPct val="100000"/>
              </a:lnSpc>
              <a:spcBef>
                <a:spcPts val="1600"/>
              </a:spcBef>
              <a:spcAft>
                <a:spcPts val="0"/>
              </a:spcAft>
              <a:buClr>
                <a:schemeClr val="accent2"/>
              </a:buClr>
              <a:buSzPts val="1600"/>
              <a:buNone/>
              <a:defRPr sz="1600">
                <a:solidFill>
                  <a:schemeClr val="accent2"/>
                </a:solidFill>
              </a:defRPr>
            </a:lvl4pPr>
            <a:lvl5pPr lvl="4" algn="ctr" rtl="0">
              <a:lnSpc>
                <a:spcPct val="100000"/>
              </a:lnSpc>
              <a:spcBef>
                <a:spcPts val="1600"/>
              </a:spcBef>
              <a:spcAft>
                <a:spcPts val="0"/>
              </a:spcAft>
              <a:buClr>
                <a:schemeClr val="accent2"/>
              </a:buClr>
              <a:buSzPts val="1600"/>
              <a:buNone/>
              <a:defRPr sz="1600">
                <a:solidFill>
                  <a:schemeClr val="accent2"/>
                </a:solidFill>
              </a:defRPr>
            </a:lvl5pPr>
            <a:lvl6pPr lvl="5" algn="ctr" rtl="0">
              <a:lnSpc>
                <a:spcPct val="100000"/>
              </a:lnSpc>
              <a:spcBef>
                <a:spcPts val="1600"/>
              </a:spcBef>
              <a:spcAft>
                <a:spcPts val="0"/>
              </a:spcAft>
              <a:buClr>
                <a:schemeClr val="accent2"/>
              </a:buClr>
              <a:buSzPts val="1600"/>
              <a:buNone/>
              <a:defRPr sz="1600">
                <a:solidFill>
                  <a:schemeClr val="accent2"/>
                </a:solidFill>
              </a:defRPr>
            </a:lvl6pPr>
            <a:lvl7pPr lvl="6" algn="ctr" rtl="0">
              <a:lnSpc>
                <a:spcPct val="100000"/>
              </a:lnSpc>
              <a:spcBef>
                <a:spcPts val="1600"/>
              </a:spcBef>
              <a:spcAft>
                <a:spcPts val="0"/>
              </a:spcAft>
              <a:buClr>
                <a:schemeClr val="accent2"/>
              </a:buClr>
              <a:buSzPts val="1600"/>
              <a:buNone/>
              <a:defRPr sz="1600">
                <a:solidFill>
                  <a:schemeClr val="accent2"/>
                </a:solidFill>
              </a:defRPr>
            </a:lvl7pPr>
            <a:lvl8pPr lvl="7" algn="ctr" rtl="0">
              <a:lnSpc>
                <a:spcPct val="100000"/>
              </a:lnSpc>
              <a:spcBef>
                <a:spcPts val="1600"/>
              </a:spcBef>
              <a:spcAft>
                <a:spcPts val="0"/>
              </a:spcAft>
              <a:buClr>
                <a:schemeClr val="accent2"/>
              </a:buClr>
              <a:buSzPts val="1600"/>
              <a:buNone/>
              <a:defRPr sz="1600">
                <a:solidFill>
                  <a:schemeClr val="accent2"/>
                </a:solidFill>
              </a:defRPr>
            </a:lvl8pPr>
            <a:lvl9pPr lvl="8" algn="ctr" rtl="0">
              <a:lnSpc>
                <a:spcPct val="100000"/>
              </a:lnSpc>
              <a:spcBef>
                <a:spcPts val="1600"/>
              </a:spcBef>
              <a:spcAft>
                <a:spcPts val="1600"/>
              </a:spcAft>
              <a:buClr>
                <a:schemeClr val="accent2"/>
              </a:buClr>
              <a:buSzPts val="1600"/>
              <a:buNone/>
              <a:defRPr sz="1600">
                <a:solidFill>
                  <a:schemeClr val="accent2"/>
                </a:solidFill>
              </a:defRPr>
            </a:lvl9pPr>
          </a:lstStyle>
          <a:p>
            <a:endParaRPr/>
          </a:p>
        </p:txBody>
      </p:sp>
      <p:grpSp>
        <p:nvGrpSpPr>
          <p:cNvPr id="82" name="Google Shape;82;p11"/>
          <p:cNvGrpSpPr/>
          <p:nvPr/>
        </p:nvGrpSpPr>
        <p:grpSpPr>
          <a:xfrm rot="-1261221">
            <a:off x="8012105" y="-105620"/>
            <a:ext cx="1086690" cy="2224761"/>
            <a:chOff x="132278" y="1922694"/>
            <a:chExt cx="1225385" cy="2508710"/>
          </a:xfrm>
        </p:grpSpPr>
        <p:pic>
          <p:nvPicPr>
            <p:cNvPr id="83" name="Google Shape;83;p11"/>
            <p:cNvPicPr preferRelativeResize="0"/>
            <p:nvPr/>
          </p:nvPicPr>
          <p:blipFill>
            <a:blip r:embed="rId3">
              <a:alphaModFix/>
            </a:blip>
            <a:stretch>
              <a:fillRect/>
            </a:stretch>
          </p:blipFill>
          <p:spPr>
            <a:xfrm>
              <a:off x="315487" y="3389227"/>
              <a:ext cx="1042176" cy="1042176"/>
            </a:xfrm>
            <a:prstGeom prst="rect">
              <a:avLst/>
            </a:prstGeom>
            <a:noFill/>
            <a:ln>
              <a:noFill/>
            </a:ln>
          </p:spPr>
        </p:pic>
        <p:grpSp>
          <p:nvGrpSpPr>
            <p:cNvPr id="84" name="Google Shape;84;p11"/>
            <p:cNvGrpSpPr/>
            <p:nvPr/>
          </p:nvGrpSpPr>
          <p:grpSpPr>
            <a:xfrm>
              <a:off x="132278" y="1922694"/>
              <a:ext cx="1161900" cy="2101500"/>
              <a:chOff x="3" y="614594"/>
              <a:chExt cx="1161900" cy="2101500"/>
            </a:xfrm>
          </p:grpSpPr>
          <p:sp>
            <p:nvSpPr>
              <p:cNvPr id="85" name="Google Shape;85;p11"/>
              <p:cNvSpPr/>
              <p:nvPr/>
            </p:nvSpPr>
            <p:spPr>
              <a:xfrm>
                <a:off x="3" y="1283925"/>
                <a:ext cx="1161900" cy="1161900"/>
              </a:xfrm>
              <a:prstGeom prst="ellipse">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Barlow"/>
                  <a:ea typeface="Barlow"/>
                  <a:cs typeface="Barlow"/>
                  <a:sym typeface="Barlow"/>
                </a:endParaRPr>
              </a:p>
            </p:txBody>
          </p:sp>
          <p:sp>
            <p:nvSpPr>
              <p:cNvPr id="86" name="Google Shape;86;p11"/>
              <p:cNvSpPr/>
              <p:nvPr/>
            </p:nvSpPr>
            <p:spPr>
              <a:xfrm>
                <a:off x="148000" y="823950"/>
                <a:ext cx="674100" cy="674100"/>
              </a:xfrm>
              <a:prstGeom prst="ellipse">
                <a:avLst/>
              </a:prstGeom>
              <a:solidFill>
                <a:srgbClr val="FDFEFF">
                  <a:alpha val="18870"/>
                </a:srgbClr>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Barlow"/>
                  <a:ea typeface="Barlow"/>
                  <a:cs typeface="Barlow"/>
                  <a:sym typeface="Barlow"/>
                </a:endParaRPr>
              </a:p>
            </p:txBody>
          </p:sp>
          <p:cxnSp>
            <p:nvCxnSpPr>
              <p:cNvPr id="87" name="Google Shape;87;p11"/>
              <p:cNvCxnSpPr/>
              <p:nvPr/>
            </p:nvCxnSpPr>
            <p:spPr>
              <a:xfrm rot="10800000">
                <a:off x="383463" y="614594"/>
                <a:ext cx="321900" cy="2101500"/>
              </a:xfrm>
              <a:prstGeom prst="straightConnector1">
                <a:avLst/>
              </a:prstGeom>
              <a:noFill/>
              <a:ln w="9525" cap="flat" cmpd="sng">
                <a:solidFill>
                  <a:schemeClr val="accent2"/>
                </a:solidFill>
                <a:prstDash val="solid"/>
                <a:round/>
                <a:headEnd type="none" w="med" len="med"/>
                <a:tailEnd type="none" w="med" len="med"/>
              </a:ln>
            </p:spPr>
          </p:cxnSp>
        </p:gr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FFFFFF"/>
        </a:solidFill>
        <a:effectLst/>
      </p:bgPr>
    </p:bg>
    <p:spTree>
      <p:nvGrpSpPr>
        <p:cNvPr id="1" name="Shape 88"/>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text 2">
  <p:cSld name="CUSTOM_10_1">
    <p:spTree>
      <p:nvGrpSpPr>
        <p:cNvPr id="1" name="Shape 138"/>
        <p:cNvGrpSpPr/>
        <p:nvPr/>
      </p:nvGrpSpPr>
      <p:grpSpPr>
        <a:xfrm>
          <a:off x="0" y="0"/>
          <a:ext cx="0" cy="0"/>
          <a:chOff x="0" y="0"/>
          <a:chExt cx="0" cy="0"/>
        </a:xfrm>
      </p:grpSpPr>
      <p:pic>
        <p:nvPicPr>
          <p:cNvPr id="139" name="Google Shape;139;p18"/>
          <p:cNvPicPr preferRelativeResize="0"/>
          <p:nvPr/>
        </p:nvPicPr>
        <p:blipFill rotWithShape="1">
          <a:blip r:embed="rId2">
            <a:alphaModFix/>
          </a:blip>
          <a:srcRect l="9636" t="8375" r="10395" b="12834"/>
          <a:stretch/>
        </p:blipFill>
        <p:spPr>
          <a:xfrm>
            <a:off x="0" y="0"/>
            <a:ext cx="9144003" cy="5143501"/>
          </a:xfrm>
          <a:prstGeom prst="rect">
            <a:avLst/>
          </a:prstGeom>
          <a:noFill/>
          <a:ln>
            <a:noFill/>
          </a:ln>
        </p:spPr>
      </p:pic>
      <p:sp>
        <p:nvSpPr>
          <p:cNvPr id="140" name="Google Shape;140;p18"/>
          <p:cNvSpPr txBox="1">
            <a:spLocks noGrp="1"/>
          </p:cNvSpPr>
          <p:nvPr>
            <p:ph type="title"/>
          </p:nvPr>
        </p:nvSpPr>
        <p:spPr>
          <a:xfrm>
            <a:off x="713250" y="445025"/>
            <a:ext cx="46359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41" name="Google Shape;141;p18"/>
          <p:cNvSpPr txBox="1">
            <a:spLocks noGrp="1"/>
          </p:cNvSpPr>
          <p:nvPr>
            <p:ph type="body" idx="1"/>
          </p:nvPr>
        </p:nvSpPr>
        <p:spPr>
          <a:xfrm>
            <a:off x="713250" y="1357050"/>
            <a:ext cx="7717500" cy="2296200"/>
          </a:xfrm>
          <a:prstGeom prst="rect">
            <a:avLst/>
          </a:prstGeom>
        </p:spPr>
        <p:txBody>
          <a:bodyPr spcFirstLastPara="1" wrap="square" lIns="91425" tIns="91425" rIns="91425" bIns="91425" anchor="t" anchorCtr="0">
            <a:noAutofit/>
          </a:bodyPr>
          <a:lstStyle>
            <a:lvl1pPr marL="457200" lvl="0" indent="-304800" rtl="0">
              <a:lnSpc>
                <a:spcPct val="100000"/>
              </a:lnSpc>
              <a:spcBef>
                <a:spcPts val="0"/>
              </a:spcBef>
              <a:spcAft>
                <a:spcPts val="0"/>
              </a:spcAft>
              <a:buSzPts val="1200"/>
              <a:buFont typeface="Nunito Light"/>
              <a:buChar char="●"/>
              <a:defRPr/>
            </a:lvl1pPr>
            <a:lvl2pPr marL="914400" lvl="1" indent="-304800" rtl="0">
              <a:lnSpc>
                <a:spcPct val="100000"/>
              </a:lnSpc>
              <a:spcBef>
                <a:spcPts val="1200"/>
              </a:spcBef>
              <a:spcAft>
                <a:spcPts val="0"/>
              </a:spcAft>
              <a:buSzPts val="1200"/>
              <a:buFont typeface="Nunito Light"/>
              <a:buChar char="○"/>
              <a:defRPr/>
            </a:lvl2pPr>
            <a:lvl3pPr marL="1371600" lvl="2" indent="-304800" rtl="0">
              <a:lnSpc>
                <a:spcPct val="100000"/>
              </a:lnSpc>
              <a:spcBef>
                <a:spcPts val="0"/>
              </a:spcBef>
              <a:spcAft>
                <a:spcPts val="0"/>
              </a:spcAft>
              <a:buSzPts val="1200"/>
              <a:buFont typeface="Nunito Light"/>
              <a:buChar char="■"/>
              <a:defRPr/>
            </a:lvl3pPr>
            <a:lvl4pPr marL="1828800" lvl="3" indent="-304800" rtl="0">
              <a:lnSpc>
                <a:spcPct val="100000"/>
              </a:lnSpc>
              <a:spcBef>
                <a:spcPts val="0"/>
              </a:spcBef>
              <a:spcAft>
                <a:spcPts val="0"/>
              </a:spcAft>
              <a:buSzPts val="1200"/>
              <a:buFont typeface="Nunito Light"/>
              <a:buChar char="●"/>
              <a:defRPr/>
            </a:lvl4pPr>
            <a:lvl5pPr marL="2286000" lvl="4" indent="-304800" rtl="0">
              <a:lnSpc>
                <a:spcPct val="100000"/>
              </a:lnSpc>
              <a:spcBef>
                <a:spcPts val="0"/>
              </a:spcBef>
              <a:spcAft>
                <a:spcPts val="0"/>
              </a:spcAft>
              <a:buSzPts val="1200"/>
              <a:buFont typeface="Nunito Light"/>
              <a:buChar char="○"/>
              <a:defRPr/>
            </a:lvl5pPr>
            <a:lvl6pPr marL="2743200" lvl="5" indent="-304800" rtl="0">
              <a:lnSpc>
                <a:spcPct val="100000"/>
              </a:lnSpc>
              <a:spcBef>
                <a:spcPts val="0"/>
              </a:spcBef>
              <a:spcAft>
                <a:spcPts val="0"/>
              </a:spcAft>
              <a:buSzPts val="1200"/>
              <a:buFont typeface="Nunito Light"/>
              <a:buChar char="■"/>
              <a:defRPr/>
            </a:lvl6pPr>
            <a:lvl7pPr marL="3200400" lvl="6" indent="-304800" rtl="0">
              <a:lnSpc>
                <a:spcPct val="100000"/>
              </a:lnSpc>
              <a:spcBef>
                <a:spcPts val="0"/>
              </a:spcBef>
              <a:spcAft>
                <a:spcPts val="0"/>
              </a:spcAft>
              <a:buSzPts val="1200"/>
              <a:buFont typeface="Nunito Light"/>
              <a:buChar char="●"/>
              <a:defRPr/>
            </a:lvl7pPr>
            <a:lvl8pPr marL="3657600" lvl="7" indent="-304800" rtl="0">
              <a:lnSpc>
                <a:spcPct val="100000"/>
              </a:lnSpc>
              <a:spcBef>
                <a:spcPts val="0"/>
              </a:spcBef>
              <a:spcAft>
                <a:spcPts val="0"/>
              </a:spcAft>
              <a:buSzPts val="1200"/>
              <a:buFont typeface="Nunito Light"/>
              <a:buChar char="○"/>
              <a:defRPr/>
            </a:lvl8pPr>
            <a:lvl9pPr marL="4114800" lvl="8" indent="-304800" rtl="0">
              <a:lnSpc>
                <a:spcPct val="100000"/>
              </a:lnSpc>
              <a:spcBef>
                <a:spcPts val="0"/>
              </a:spcBef>
              <a:spcAft>
                <a:spcPts val="0"/>
              </a:spcAft>
              <a:buSzPts val="1200"/>
              <a:buFont typeface="Nunito Light"/>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ackground">
  <p:cSld name="CUSTOM_9">
    <p:spTree>
      <p:nvGrpSpPr>
        <p:cNvPr id="1" name="Shape 204"/>
        <p:cNvGrpSpPr/>
        <p:nvPr/>
      </p:nvGrpSpPr>
      <p:grpSpPr>
        <a:xfrm>
          <a:off x="0" y="0"/>
          <a:ext cx="0" cy="0"/>
          <a:chOff x="0" y="0"/>
          <a:chExt cx="0" cy="0"/>
        </a:xfrm>
      </p:grpSpPr>
      <p:pic>
        <p:nvPicPr>
          <p:cNvPr id="205" name="Google Shape;205;p23"/>
          <p:cNvPicPr preferRelativeResize="0"/>
          <p:nvPr/>
        </p:nvPicPr>
        <p:blipFill rotWithShape="1">
          <a:blip r:embed="rId2">
            <a:alphaModFix/>
          </a:blip>
          <a:srcRect l="4425" t="20157" r="20176" b="5542"/>
          <a:stretch/>
        </p:blipFill>
        <p:spPr>
          <a:xfrm>
            <a:off x="25" y="0"/>
            <a:ext cx="9144003" cy="5143501"/>
          </a:xfrm>
          <a:prstGeom prst="rect">
            <a:avLst/>
          </a:prstGeom>
          <a:noFill/>
          <a:ln>
            <a:noFill/>
          </a:ln>
        </p:spPr>
      </p:pic>
      <p:grpSp>
        <p:nvGrpSpPr>
          <p:cNvPr id="206" name="Google Shape;206;p23"/>
          <p:cNvGrpSpPr/>
          <p:nvPr/>
        </p:nvGrpSpPr>
        <p:grpSpPr>
          <a:xfrm rot="-1261221">
            <a:off x="8101005" y="-321520"/>
            <a:ext cx="1086690" cy="2224761"/>
            <a:chOff x="132278" y="1922694"/>
            <a:chExt cx="1225385" cy="2508710"/>
          </a:xfrm>
        </p:grpSpPr>
        <p:pic>
          <p:nvPicPr>
            <p:cNvPr id="207" name="Google Shape;207;p23"/>
            <p:cNvPicPr preferRelativeResize="0"/>
            <p:nvPr/>
          </p:nvPicPr>
          <p:blipFill>
            <a:blip r:embed="rId3">
              <a:alphaModFix/>
            </a:blip>
            <a:stretch>
              <a:fillRect/>
            </a:stretch>
          </p:blipFill>
          <p:spPr>
            <a:xfrm>
              <a:off x="315487" y="3389227"/>
              <a:ext cx="1042176" cy="1042176"/>
            </a:xfrm>
            <a:prstGeom prst="rect">
              <a:avLst/>
            </a:prstGeom>
            <a:noFill/>
            <a:ln>
              <a:noFill/>
            </a:ln>
          </p:spPr>
        </p:pic>
        <p:grpSp>
          <p:nvGrpSpPr>
            <p:cNvPr id="208" name="Google Shape;208;p23"/>
            <p:cNvGrpSpPr/>
            <p:nvPr/>
          </p:nvGrpSpPr>
          <p:grpSpPr>
            <a:xfrm>
              <a:off x="132278" y="1922694"/>
              <a:ext cx="1161900" cy="2101500"/>
              <a:chOff x="3" y="614594"/>
              <a:chExt cx="1161900" cy="2101500"/>
            </a:xfrm>
          </p:grpSpPr>
          <p:sp>
            <p:nvSpPr>
              <p:cNvPr id="209" name="Google Shape;209;p23"/>
              <p:cNvSpPr/>
              <p:nvPr/>
            </p:nvSpPr>
            <p:spPr>
              <a:xfrm>
                <a:off x="3" y="1283925"/>
                <a:ext cx="1161900" cy="1161900"/>
              </a:xfrm>
              <a:prstGeom prst="ellipse">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Barlow"/>
                  <a:ea typeface="Barlow"/>
                  <a:cs typeface="Barlow"/>
                  <a:sym typeface="Barlow"/>
                </a:endParaRPr>
              </a:p>
            </p:txBody>
          </p:sp>
          <p:sp>
            <p:nvSpPr>
              <p:cNvPr id="210" name="Google Shape;210;p23"/>
              <p:cNvSpPr/>
              <p:nvPr/>
            </p:nvSpPr>
            <p:spPr>
              <a:xfrm>
                <a:off x="148000" y="823950"/>
                <a:ext cx="674100" cy="674100"/>
              </a:xfrm>
              <a:prstGeom prst="ellipse">
                <a:avLst/>
              </a:prstGeom>
              <a:solidFill>
                <a:srgbClr val="FDFEFF">
                  <a:alpha val="18870"/>
                </a:srgbClr>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Barlow"/>
                  <a:ea typeface="Barlow"/>
                  <a:cs typeface="Barlow"/>
                  <a:sym typeface="Barlow"/>
                </a:endParaRPr>
              </a:p>
            </p:txBody>
          </p:sp>
          <p:cxnSp>
            <p:nvCxnSpPr>
              <p:cNvPr id="211" name="Google Shape;211;p23"/>
              <p:cNvCxnSpPr/>
              <p:nvPr/>
            </p:nvCxnSpPr>
            <p:spPr>
              <a:xfrm rot="10800000">
                <a:off x="383463" y="614594"/>
                <a:ext cx="321900" cy="2101500"/>
              </a:xfrm>
              <a:prstGeom prst="straightConnector1">
                <a:avLst/>
              </a:prstGeom>
              <a:noFill/>
              <a:ln w="9525" cap="flat" cmpd="sng">
                <a:solidFill>
                  <a:schemeClr val="accent2"/>
                </a:solidFill>
                <a:prstDash val="solid"/>
                <a:round/>
                <a:headEnd type="none" w="med" len="med"/>
                <a:tailEnd type="none" w="med" len="med"/>
              </a:ln>
            </p:spPr>
          </p:cxnSp>
        </p:grpSp>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3225" y="445025"/>
            <a:ext cx="77175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2800"/>
              <a:buFont typeface="Aboreto"/>
              <a:buNone/>
              <a:defRPr sz="2800">
                <a:solidFill>
                  <a:schemeClr val="dk1"/>
                </a:solidFill>
                <a:latin typeface="Aboreto"/>
                <a:ea typeface="Aboreto"/>
                <a:cs typeface="Aboreto"/>
                <a:sym typeface="Aboreto"/>
              </a:defRPr>
            </a:lvl1pPr>
            <a:lvl2pPr lvl="1" rtl="0">
              <a:spcBef>
                <a:spcPts val="0"/>
              </a:spcBef>
              <a:spcAft>
                <a:spcPts val="0"/>
              </a:spcAft>
              <a:buClr>
                <a:schemeClr val="dk1"/>
              </a:buClr>
              <a:buSzPts val="2800"/>
              <a:buFont typeface="Aboreto"/>
              <a:buNone/>
              <a:defRPr sz="2800">
                <a:solidFill>
                  <a:schemeClr val="dk1"/>
                </a:solidFill>
                <a:latin typeface="Aboreto"/>
                <a:ea typeface="Aboreto"/>
                <a:cs typeface="Aboreto"/>
                <a:sym typeface="Aboreto"/>
              </a:defRPr>
            </a:lvl2pPr>
            <a:lvl3pPr lvl="2" rtl="0">
              <a:spcBef>
                <a:spcPts val="0"/>
              </a:spcBef>
              <a:spcAft>
                <a:spcPts val="0"/>
              </a:spcAft>
              <a:buClr>
                <a:schemeClr val="dk1"/>
              </a:buClr>
              <a:buSzPts val="2800"/>
              <a:buFont typeface="Aboreto"/>
              <a:buNone/>
              <a:defRPr sz="2800">
                <a:solidFill>
                  <a:schemeClr val="dk1"/>
                </a:solidFill>
                <a:latin typeface="Aboreto"/>
                <a:ea typeface="Aboreto"/>
                <a:cs typeface="Aboreto"/>
                <a:sym typeface="Aboreto"/>
              </a:defRPr>
            </a:lvl3pPr>
            <a:lvl4pPr lvl="3" rtl="0">
              <a:spcBef>
                <a:spcPts val="0"/>
              </a:spcBef>
              <a:spcAft>
                <a:spcPts val="0"/>
              </a:spcAft>
              <a:buClr>
                <a:schemeClr val="dk1"/>
              </a:buClr>
              <a:buSzPts val="2800"/>
              <a:buFont typeface="Aboreto"/>
              <a:buNone/>
              <a:defRPr sz="2800">
                <a:solidFill>
                  <a:schemeClr val="dk1"/>
                </a:solidFill>
                <a:latin typeface="Aboreto"/>
                <a:ea typeface="Aboreto"/>
                <a:cs typeface="Aboreto"/>
                <a:sym typeface="Aboreto"/>
              </a:defRPr>
            </a:lvl4pPr>
            <a:lvl5pPr lvl="4" rtl="0">
              <a:spcBef>
                <a:spcPts val="0"/>
              </a:spcBef>
              <a:spcAft>
                <a:spcPts val="0"/>
              </a:spcAft>
              <a:buClr>
                <a:schemeClr val="dk1"/>
              </a:buClr>
              <a:buSzPts val="2800"/>
              <a:buFont typeface="Aboreto"/>
              <a:buNone/>
              <a:defRPr sz="2800">
                <a:solidFill>
                  <a:schemeClr val="dk1"/>
                </a:solidFill>
                <a:latin typeface="Aboreto"/>
                <a:ea typeface="Aboreto"/>
                <a:cs typeface="Aboreto"/>
                <a:sym typeface="Aboreto"/>
              </a:defRPr>
            </a:lvl5pPr>
            <a:lvl6pPr lvl="5" rtl="0">
              <a:spcBef>
                <a:spcPts val="0"/>
              </a:spcBef>
              <a:spcAft>
                <a:spcPts val="0"/>
              </a:spcAft>
              <a:buClr>
                <a:schemeClr val="dk1"/>
              </a:buClr>
              <a:buSzPts val="2800"/>
              <a:buFont typeface="Aboreto"/>
              <a:buNone/>
              <a:defRPr sz="2800">
                <a:solidFill>
                  <a:schemeClr val="dk1"/>
                </a:solidFill>
                <a:latin typeface="Aboreto"/>
                <a:ea typeface="Aboreto"/>
                <a:cs typeface="Aboreto"/>
                <a:sym typeface="Aboreto"/>
              </a:defRPr>
            </a:lvl6pPr>
            <a:lvl7pPr lvl="6" rtl="0">
              <a:spcBef>
                <a:spcPts val="0"/>
              </a:spcBef>
              <a:spcAft>
                <a:spcPts val="0"/>
              </a:spcAft>
              <a:buClr>
                <a:schemeClr val="dk1"/>
              </a:buClr>
              <a:buSzPts val="2800"/>
              <a:buFont typeface="Aboreto"/>
              <a:buNone/>
              <a:defRPr sz="2800">
                <a:solidFill>
                  <a:schemeClr val="dk1"/>
                </a:solidFill>
                <a:latin typeface="Aboreto"/>
                <a:ea typeface="Aboreto"/>
                <a:cs typeface="Aboreto"/>
                <a:sym typeface="Aboreto"/>
              </a:defRPr>
            </a:lvl7pPr>
            <a:lvl8pPr lvl="7" rtl="0">
              <a:spcBef>
                <a:spcPts val="0"/>
              </a:spcBef>
              <a:spcAft>
                <a:spcPts val="0"/>
              </a:spcAft>
              <a:buClr>
                <a:schemeClr val="dk1"/>
              </a:buClr>
              <a:buSzPts val="2800"/>
              <a:buFont typeface="Aboreto"/>
              <a:buNone/>
              <a:defRPr sz="2800">
                <a:solidFill>
                  <a:schemeClr val="dk1"/>
                </a:solidFill>
                <a:latin typeface="Aboreto"/>
                <a:ea typeface="Aboreto"/>
                <a:cs typeface="Aboreto"/>
                <a:sym typeface="Aboreto"/>
              </a:defRPr>
            </a:lvl8pPr>
            <a:lvl9pPr lvl="8" rtl="0">
              <a:spcBef>
                <a:spcPts val="0"/>
              </a:spcBef>
              <a:spcAft>
                <a:spcPts val="0"/>
              </a:spcAft>
              <a:buClr>
                <a:schemeClr val="dk1"/>
              </a:buClr>
              <a:buSzPts val="2800"/>
              <a:buFont typeface="Aboreto"/>
              <a:buNone/>
              <a:defRPr sz="2800">
                <a:solidFill>
                  <a:schemeClr val="dk1"/>
                </a:solidFill>
                <a:latin typeface="Aboreto"/>
                <a:ea typeface="Aboreto"/>
                <a:cs typeface="Aboreto"/>
                <a:sym typeface="Aboreto"/>
              </a:defRPr>
            </a:lvl9pPr>
          </a:lstStyle>
          <a:p>
            <a:endParaRPr/>
          </a:p>
        </p:txBody>
      </p:sp>
      <p:sp>
        <p:nvSpPr>
          <p:cNvPr id="7" name="Google Shape;7;p1"/>
          <p:cNvSpPr txBox="1">
            <a:spLocks noGrp="1"/>
          </p:cNvSpPr>
          <p:nvPr>
            <p:ph type="body" idx="1"/>
          </p:nvPr>
        </p:nvSpPr>
        <p:spPr>
          <a:xfrm>
            <a:off x="713225" y="1152475"/>
            <a:ext cx="7717500" cy="3416400"/>
          </a:xfrm>
          <a:prstGeom prst="rect">
            <a:avLst/>
          </a:prstGeom>
          <a:noFill/>
          <a:ln>
            <a:noFill/>
          </a:ln>
        </p:spPr>
        <p:txBody>
          <a:bodyPr spcFirstLastPara="1" wrap="square" lIns="91425" tIns="91425" rIns="91425" bIns="91425" anchor="t" anchorCtr="0">
            <a:noAutofit/>
          </a:bodyPr>
          <a:lstStyle>
            <a:lvl1pPr marL="457200" lvl="0" indent="-304800">
              <a:lnSpc>
                <a:spcPct val="100000"/>
              </a:lnSpc>
              <a:spcBef>
                <a:spcPts val="0"/>
              </a:spcBef>
              <a:spcAft>
                <a:spcPts val="0"/>
              </a:spcAft>
              <a:buClr>
                <a:schemeClr val="dk1"/>
              </a:buClr>
              <a:buSzPts val="1200"/>
              <a:buFont typeface="Barlow"/>
              <a:buChar char="●"/>
              <a:defRPr sz="1200">
                <a:solidFill>
                  <a:schemeClr val="dk1"/>
                </a:solidFill>
                <a:latin typeface="Barlow"/>
                <a:ea typeface="Barlow"/>
                <a:cs typeface="Barlow"/>
                <a:sym typeface="Barlow"/>
              </a:defRPr>
            </a:lvl1pPr>
            <a:lvl2pPr marL="914400" lvl="1" indent="-304800">
              <a:lnSpc>
                <a:spcPct val="100000"/>
              </a:lnSpc>
              <a:spcBef>
                <a:spcPts val="1600"/>
              </a:spcBef>
              <a:spcAft>
                <a:spcPts val="0"/>
              </a:spcAft>
              <a:buClr>
                <a:schemeClr val="dk1"/>
              </a:buClr>
              <a:buSzPts val="1200"/>
              <a:buFont typeface="Barlow"/>
              <a:buChar char="○"/>
              <a:defRPr sz="1200">
                <a:solidFill>
                  <a:schemeClr val="dk1"/>
                </a:solidFill>
                <a:latin typeface="Barlow"/>
                <a:ea typeface="Barlow"/>
                <a:cs typeface="Barlow"/>
                <a:sym typeface="Barlow"/>
              </a:defRPr>
            </a:lvl2pPr>
            <a:lvl3pPr marL="1371600" lvl="2" indent="-304800">
              <a:lnSpc>
                <a:spcPct val="100000"/>
              </a:lnSpc>
              <a:spcBef>
                <a:spcPts val="1600"/>
              </a:spcBef>
              <a:spcAft>
                <a:spcPts val="0"/>
              </a:spcAft>
              <a:buClr>
                <a:schemeClr val="dk1"/>
              </a:buClr>
              <a:buSzPts val="1200"/>
              <a:buFont typeface="Barlow"/>
              <a:buChar char="■"/>
              <a:defRPr sz="1200">
                <a:solidFill>
                  <a:schemeClr val="dk1"/>
                </a:solidFill>
                <a:latin typeface="Barlow"/>
                <a:ea typeface="Barlow"/>
                <a:cs typeface="Barlow"/>
                <a:sym typeface="Barlow"/>
              </a:defRPr>
            </a:lvl3pPr>
            <a:lvl4pPr marL="1828800" lvl="3" indent="-304800">
              <a:lnSpc>
                <a:spcPct val="100000"/>
              </a:lnSpc>
              <a:spcBef>
                <a:spcPts val="1600"/>
              </a:spcBef>
              <a:spcAft>
                <a:spcPts val="0"/>
              </a:spcAft>
              <a:buClr>
                <a:schemeClr val="dk1"/>
              </a:buClr>
              <a:buSzPts val="1200"/>
              <a:buFont typeface="Barlow"/>
              <a:buChar char="●"/>
              <a:defRPr sz="1200">
                <a:solidFill>
                  <a:schemeClr val="dk1"/>
                </a:solidFill>
                <a:latin typeface="Barlow"/>
                <a:ea typeface="Barlow"/>
                <a:cs typeface="Barlow"/>
                <a:sym typeface="Barlow"/>
              </a:defRPr>
            </a:lvl4pPr>
            <a:lvl5pPr marL="2286000" lvl="4" indent="-304800">
              <a:lnSpc>
                <a:spcPct val="100000"/>
              </a:lnSpc>
              <a:spcBef>
                <a:spcPts val="1600"/>
              </a:spcBef>
              <a:spcAft>
                <a:spcPts val="0"/>
              </a:spcAft>
              <a:buClr>
                <a:schemeClr val="dk1"/>
              </a:buClr>
              <a:buSzPts val="1200"/>
              <a:buFont typeface="Barlow"/>
              <a:buChar char="○"/>
              <a:defRPr sz="1200">
                <a:solidFill>
                  <a:schemeClr val="dk1"/>
                </a:solidFill>
                <a:latin typeface="Barlow"/>
                <a:ea typeface="Barlow"/>
                <a:cs typeface="Barlow"/>
                <a:sym typeface="Barlow"/>
              </a:defRPr>
            </a:lvl5pPr>
            <a:lvl6pPr marL="2743200" lvl="5" indent="-304800">
              <a:lnSpc>
                <a:spcPct val="100000"/>
              </a:lnSpc>
              <a:spcBef>
                <a:spcPts val="1600"/>
              </a:spcBef>
              <a:spcAft>
                <a:spcPts val="0"/>
              </a:spcAft>
              <a:buClr>
                <a:schemeClr val="dk1"/>
              </a:buClr>
              <a:buSzPts val="1200"/>
              <a:buFont typeface="Barlow"/>
              <a:buChar char="■"/>
              <a:defRPr sz="1200">
                <a:solidFill>
                  <a:schemeClr val="dk1"/>
                </a:solidFill>
                <a:latin typeface="Barlow"/>
                <a:ea typeface="Barlow"/>
                <a:cs typeface="Barlow"/>
                <a:sym typeface="Barlow"/>
              </a:defRPr>
            </a:lvl6pPr>
            <a:lvl7pPr marL="3200400" lvl="6" indent="-304800">
              <a:lnSpc>
                <a:spcPct val="100000"/>
              </a:lnSpc>
              <a:spcBef>
                <a:spcPts val="1600"/>
              </a:spcBef>
              <a:spcAft>
                <a:spcPts val="0"/>
              </a:spcAft>
              <a:buClr>
                <a:schemeClr val="dk1"/>
              </a:buClr>
              <a:buSzPts val="1200"/>
              <a:buFont typeface="Barlow"/>
              <a:buChar char="●"/>
              <a:defRPr sz="1200">
                <a:solidFill>
                  <a:schemeClr val="dk1"/>
                </a:solidFill>
                <a:latin typeface="Barlow"/>
                <a:ea typeface="Barlow"/>
                <a:cs typeface="Barlow"/>
                <a:sym typeface="Barlow"/>
              </a:defRPr>
            </a:lvl7pPr>
            <a:lvl8pPr marL="3657600" lvl="7" indent="-304800">
              <a:lnSpc>
                <a:spcPct val="100000"/>
              </a:lnSpc>
              <a:spcBef>
                <a:spcPts val="1600"/>
              </a:spcBef>
              <a:spcAft>
                <a:spcPts val="0"/>
              </a:spcAft>
              <a:buClr>
                <a:schemeClr val="dk1"/>
              </a:buClr>
              <a:buSzPts val="1200"/>
              <a:buFont typeface="Barlow"/>
              <a:buChar char="○"/>
              <a:defRPr sz="1200">
                <a:solidFill>
                  <a:schemeClr val="dk1"/>
                </a:solidFill>
                <a:latin typeface="Barlow"/>
                <a:ea typeface="Barlow"/>
                <a:cs typeface="Barlow"/>
                <a:sym typeface="Barlow"/>
              </a:defRPr>
            </a:lvl8pPr>
            <a:lvl9pPr marL="4114800" lvl="8" indent="-304800">
              <a:lnSpc>
                <a:spcPct val="100000"/>
              </a:lnSpc>
              <a:spcBef>
                <a:spcPts val="1600"/>
              </a:spcBef>
              <a:spcAft>
                <a:spcPts val="1600"/>
              </a:spcAft>
              <a:buClr>
                <a:schemeClr val="dk1"/>
              </a:buClr>
              <a:buSzPts val="1200"/>
              <a:buFont typeface="Barlow"/>
              <a:buChar char="■"/>
              <a:defRPr sz="1200">
                <a:solidFill>
                  <a:schemeClr val="dk1"/>
                </a:solidFill>
                <a:latin typeface="Barlow"/>
                <a:ea typeface="Barlow"/>
                <a:cs typeface="Barlow"/>
                <a:sym typeface="Barlow"/>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3" r:id="rId3"/>
    <p:sldLayoutId id="2147483654" r:id="rId4"/>
    <p:sldLayoutId id="2147483655" r:id="rId5"/>
    <p:sldLayoutId id="2147483657" r:id="rId6"/>
    <p:sldLayoutId id="2147483658" r:id="rId7"/>
    <p:sldLayoutId id="2147483664" r:id="rId8"/>
    <p:sldLayoutId id="2147483669" r:id="rId9"/>
    <p:sldLayoutId id="2147483670" r:id="rId10"/>
    <p:sldLayoutId id="2147483675"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hyperlink" Target="https://scholar.google.ro/citations?user=8vMh7eUAAAAJ&amp;hl=ro" TargetMode="External"/><Relationship Id="rId2" Type="http://schemas.openxmlformats.org/officeDocument/2006/relationships/hyperlink" Target="https://www.webofscience.com/wos/woscc/citation-report/140709e1-653d-46d8-8ded-090cecca4110-879f8eb0?page=1" TargetMode="Externa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2.pn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Layout" Target="../slideLayouts/slideLayout11.xml"/><Relationship Id="rId5" Type="http://schemas.microsoft.com/office/2007/relationships/hdphoto" Target="../media/hdphoto4.wdp"/><Relationship Id="rId4" Type="http://schemas.openxmlformats.org/officeDocument/2006/relationships/image" Target="../media/image13.png"/></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4.png"/><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28"/>
          <p:cNvSpPr txBox="1">
            <a:spLocks noGrp="1"/>
          </p:cNvSpPr>
          <p:nvPr>
            <p:ph type="ctrTitle"/>
          </p:nvPr>
        </p:nvSpPr>
        <p:spPr>
          <a:xfrm>
            <a:off x="976927" y="702244"/>
            <a:ext cx="7038000" cy="3325358"/>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ro-RO" sz="3600" b="1" noProof="0" dirty="0">
                <a:effectLst/>
                <a:latin typeface="Aboreto" panose="020B0604020202020204" charset="0"/>
                <a:ea typeface="Times New Roman" panose="02020603050405020304" pitchFamily="18" charset="0"/>
              </a:rPr>
              <a:t>PERFORMANȚA ORGANIZAȚIILOR SPORTIVE – </a:t>
            </a:r>
            <a:br>
              <a:rPr lang="ro-RO" sz="3600" noProof="0" dirty="0">
                <a:effectLst/>
                <a:latin typeface="Aboreto" panose="020B0604020202020204" charset="0"/>
                <a:ea typeface="Times New Roman" panose="02020603050405020304" pitchFamily="18" charset="0"/>
              </a:rPr>
            </a:br>
            <a:r>
              <a:rPr lang="ro-RO" sz="3600" b="1" noProof="0" dirty="0">
                <a:effectLst/>
                <a:latin typeface="Aboreto" panose="020B0604020202020204" charset="0"/>
                <a:ea typeface="Times New Roman" panose="02020603050405020304" pitchFamily="18" charset="0"/>
              </a:rPr>
              <a:t>DIMENSIUNI ȘI EVOLUȚIE</a:t>
            </a:r>
            <a:br>
              <a:rPr lang="ro-RO" sz="3600" b="1" noProof="0" dirty="0">
                <a:effectLst/>
                <a:latin typeface="Aboreto" panose="020B0604020202020204" charset="0"/>
                <a:ea typeface="Times New Roman" panose="02020603050405020304" pitchFamily="18" charset="0"/>
              </a:rPr>
            </a:br>
            <a:br>
              <a:rPr lang="ro-RO" sz="3600" b="1" noProof="0" dirty="0">
                <a:effectLst/>
                <a:latin typeface="Aboreto" panose="020B0604020202020204" charset="0"/>
                <a:ea typeface="Times New Roman" panose="02020603050405020304" pitchFamily="18" charset="0"/>
              </a:rPr>
            </a:br>
            <a:r>
              <a:rPr lang="ro-RO" sz="3200" b="1" noProof="0" dirty="0">
                <a:effectLst/>
                <a:latin typeface="Aboreto" panose="020B0604020202020204" charset="0"/>
                <a:ea typeface="Times New Roman" panose="02020603050405020304" pitchFamily="18" charset="0"/>
              </a:rPr>
              <a:t>Teză de abilitare</a:t>
            </a:r>
            <a:br>
              <a:rPr lang="ro-RO" sz="3600" b="1" noProof="0" dirty="0">
                <a:effectLst/>
                <a:latin typeface="Aboreto" panose="020B0604020202020204" charset="0"/>
                <a:ea typeface="Times New Roman" panose="02020603050405020304" pitchFamily="18" charset="0"/>
              </a:rPr>
            </a:br>
            <a:endParaRPr sz="3600" i="1" dirty="0">
              <a:solidFill>
                <a:schemeClr val="accent2"/>
              </a:solidFill>
              <a:latin typeface="Aboreto" panose="020B0604020202020204" charset="0"/>
            </a:endParaRPr>
          </a:p>
        </p:txBody>
      </p:sp>
      <p:sp>
        <p:nvSpPr>
          <p:cNvPr id="230" name="Google Shape;230;p28"/>
          <p:cNvSpPr txBox="1">
            <a:spLocks noGrp="1"/>
          </p:cNvSpPr>
          <p:nvPr>
            <p:ph type="subTitle" idx="1"/>
          </p:nvPr>
        </p:nvSpPr>
        <p:spPr>
          <a:xfrm>
            <a:off x="6089049" y="3783425"/>
            <a:ext cx="2528857" cy="6771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ro-MD" dirty="0"/>
              <a:t>Conf. dr. Ioan TURCU</a:t>
            </a:r>
            <a:endParaRPr dirty="0"/>
          </a:p>
        </p:txBody>
      </p:sp>
      <p:cxnSp>
        <p:nvCxnSpPr>
          <p:cNvPr id="231" name="Google Shape;231;p28"/>
          <p:cNvCxnSpPr/>
          <p:nvPr/>
        </p:nvCxnSpPr>
        <p:spPr>
          <a:xfrm rot="10800000" flipH="1">
            <a:off x="5448950" y="3372025"/>
            <a:ext cx="1426200" cy="673800"/>
          </a:xfrm>
          <a:prstGeom prst="straightConnector1">
            <a:avLst/>
          </a:prstGeom>
          <a:noFill/>
          <a:ln w="9525" cap="flat" cmpd="sng">
            <a:solidFill>
              <a:schemeClr val="accent2"/>
            </a:solidFill>
            <a:prstDash val="solid"/>
            <a:round/>
            <a:headEnd type="none" w="med" len="med"/>
            <a:tailEnd type="none" w="med" len="med"/>
          </a:ln>
        </p:spPr>
      </p:cxnSp>
      <p:grpSp>
        <p:nvGrpSpPr>
          <p:cNvPr id="232" name="Google Shape;232;p28"/>
          <p:cNvGrpSpPr/>
          <p:nvPr/>
        </p:nvGrpSpPr>
        <p:grpSpPr>
          <a:xfrm>
            <a:off x="-8682" y="2532933"/>
            <a:ext cx="3183850" cy="2695824"/>
            <a:chOff x="33691" y="2452825"/>
            <a:chExt cx="3183850" cy="2695824"/>
          </a:xfrm>
        </p:grpSpPr>
        <p:pic>
          <p:nvPicPr>
            <p:cNvPr id="233" name="Google Shape;233;p28"/>
            <p:cNvPicPr preferRelativeResize="0"/>
            <p:nvPr/>
          </p:nvPicPr>
          <p:blipFill>
            <a:blip r:embed="rId3">
              <a:alphaModFix/>
            </a:blip>
            <a:stretch>
              <a:fillRect/>
            </a:stretch>
          </p:blipFill>
          <p:spPr>
            <a:xfrm>
              <a:off x="1440916" y="3372024"/>
              <a:ext cx="1776625" cy="1776625"/>
            </a:xfrm>
            <a:prstGeom prst="rect">
              <a:avLst/>
            </a:prstGeom>
            <a:noFill/>
            <a:ln>
              <a:noFill/>
            </a:ln>
          </p:spPr>
        </p:pic>
        <p:pic>
          <p:nvPicPr>
            <p:cNvPr id="234" name="Google Shape;234;p28"/>
            <p:cNvPicPr preferRelativeResize="0"/>
            <p:nvPr/>
          </p:nvPicPr>
          <p:blipFill>
            <a:blip r:embed="rId4">
              <a:alphaModFix/>
            </a:blip>
            <a:stretch>
              <a:fillRect/>
            </a:stretch>
          </p:blipFill>
          <p:spPr>
            <a:xfrm>
              <a:off x="1019300" y="4206725"/>
              <a:ext cx="884100" cy="884100"/>
            </a:xfrm>
            <a:prstGeom prst="rect">
              <a:avLst/>
            </a:prstGeom>
            <a:noFill/>
            <a:ln>
              <a:noFill/>
            </a:ln>
          </p:spPr>
        </p:pic>
        <p:grpSp>
          <p:nvGrpSpPr>
            <p:cNvPr id="235" name="Google Shape;235;p28"/>
            <p:cNvGrpSpPr/>
            <p:nvPr/>
          </p:nvGrpSpPr>
          <p:grpSpPr>
            <a:xfrm>
              <a:off x="33691" y="2452825"/>
              <a:ext cx="848000" cy="1560900"/>
              <a:chOff x="0" y="2452825"/>
              <a:chExt cx="848000" cy="1560900"/>
            </a:xfrm>
          </p:grpSpPr>
          <p:sp>
            <p:nvSpPr>
              <p:cNvPr id="236" name="Google Shape;236;p28"/>
              <p:cNvSpPr/>
              <p:nvPr/>
            </p:nvSpPr>
            <p:spPr>
              <a:xfrm>
                <a:off x="53900" y="2861075"/>
                <a:ext cx="794100" cy="794100"/>
              </a:xfrm>
              <a:prstGeom prst="ellipse">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Barlow"/>
                  <a:ea typeface="Barlow"/>
                  <a:cs typeface="Barlow"/>
                  <a:sym typeface="Barlow"/>
                </a:endParaRPr>
              </a:p>
            </p:txBody>
          </p:sp>
          <p:sp>
            <p:nvSpPr>
              <p:cNvPr id="237" name="Google Shape;237;p28"/>
              <p:cNvSpPr/>
              <p:nvPr/>
            </p:nvSpPr>
            <p:spPr>
              <a:xfrm>
                <a:off x="195325" y="2861075"/>
                <a:ext cx="571800" cy="571800"/>
              </a:xfrm>
              <a:prstGeom prst="ellipse">
                <a:avLst/>
              </a:prstGeom>
              <a:solidFill>
                <a:srgbClr val="FDFEFF">
                  <a:alpha val="18870"/>
                </a:srgbClr>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Barlow"/>
                  <a:ea typeface="Barlow"/>
                  <a:cs typeface="Barlow"/>
                  <a:sym typeface="Barlow"/>
                </a:endParaRPr>
              </a:p>
            </p:txBody>
          </p:sp>
          <p:cxnSp>
            <p:nvCxnSpPr>
              <p:cNvPr id="238" name="Google Shape;238;p28"/>
              <p:cNvCxnSpPr/>
              <p:nvPr/>
            </p:nvCxnSpPr>
            <p:spPr>
              <a:xfrm rot="10800000" flipH="1">
                <a:off x="0" y="2452825"/>
                <a:ext cx="831000" cy="1560900"/>
              </a:xfrm>
              <a:prstGeom prst="straightConnector1">
                <a:avLst/>
              </a:prstGeom>
              <a:noFill/>
              <a:ln w="9525" cap="flat" cmpd="sng">
                <a:solidFill>
                  <a:schemeClr val="accent2"/>
                </a:solidFill>
                <a:prstDash val="solid"/>
                <a:round/>
                <a:headEnd type="none" w="med" len="med"/>
                <a:tailEnd type="none" w="med" len="med"/>
              </a:ln>
            </p:spPr>
          </p:cxnSp>
        </p:grpSp>
      </p:grpSp>
      <p:pic>
        <p:nvPicPr>
          <p:cNvPr id="2" name="Picture 2">
            <a:extLst>
              <a:ext uri="{FF2B5EF4-FFF2-40B4-BE49-F238E27FC236}">
                <a16:creationId xmlns:a16="http://schemas.microsoft.com/office/drawing/2014/main" id="{5A62B98F-9361-DCD8-32B3-2620D8253BC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3494" y="3768370"/>
            <a:ext cx="3640730" cy="1438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oogle Shape;351;p35">
            <a:extLst>
              <a:ext uri="{FF2B5EF4-FFF2-40B4-BE49-F238E27FC236}">
                <a16:creationId xmlns:a16="http://schemas.microsoft.com/office/drawing/2014/main" id="{3ABB9BC4-595C-5B95-D13B-B316AAA457CD}"/>
              </a:ext>
            </a:extLst>
          </p:cNvPr>
          <p:cNvGrpSpPr/>
          <p:nvPr/>
        </p:nvGrpSpPr>
        <p:grpSpPr>
          <a:xfrm rot="5858331">
            <a:off x="-92931" y="-409442"/>
            <a:ext cx="1573795" cy="1303665"/>
            <a:chOff x="3254550" y="3555912"/>
            <a:chExt cx="2225700" cy="1845913"/>
          </a:xfrm>
        </p:grpSpPr>
        <p:pic>
          <p:nvPicPr>
            <p:cNvPr id="13" name="Google Shape;352;p35">
              <a:extLst>
                <a:ext uri="{FF2B5EF4-FFF2-40B4-BE49-F238E27FC236}">
                  <a16:creationId xmlns:a16="http://schemas.microsoft.com/office/drawing/2014/main" id="{F668357F-B5F8-F268-6745-5ACA9562F5FC}"/>
                </a:ext>
              </a:extLst>
            </p:cNvPr>
            <p:cNvPicPr preferRelativeResize="0"/>
            <p:nvPr/>
          </p:nvPicPr>
          <p:blipFill>
            <a:blip r:embed="rId2">
              <a:alphaModFix/>
            </a:blip>
            <a:stretch>
              <a:fillRect/>
            </a:stretch>
          </p:blipFill>
          <p:spPr>
            <a:xfrm>
              <a:off x="3341200" y="3555912"/>
              <a:ext cx="1776449" cy="1776449"/>
            </a:xfrm>
            <a:prstGeom prst="rect">
              <a:avLst/>
            </a:prstGeom>
            <a:noFill/>
            <a:ln>
              <a:noFill/>
            </a:ln>
          </p:spPr>
        </p:pic>
        <p:cxnSp>
          <p:nvCxnSpPr>
            <p:cNvPr id="14" name="Google Shape;353;p35">
              <a:extLst>
                <a:ext uri="{FF2B5EF4-FFF2-40B4-BE49-F238E27FC236}">
                  <a16:creationId xmlns:a16="http://schemas.microsoft.com/office/drawing/2014/main" id="{5EAFEB80-AC9A-024D-F116-2C01FE75A6C1}"/>
                </a:ext>
              </a:extLst>
            </p:cNvPr>
            <p:cNvCxnSpPr/>
            <p:nvPr/>
          </p:nvCxnSpPr>
          <p:spPr>
            <a:xfrm rot="10800000">
              <a:off x="3254550" y="3614425"/>
              <a:ext cx="2225700" cy="1787400"/>
            </a:xfrm>
            <a:prstGeom prst="straightConnector1">
              <a:avLst/>
            </a:prstGeom>
            <a:noFill/>
            <a:ln w="9525" cap="flat" cmpd="sng">
              <a:solidFill>
                <a:schemeClr val="accent2"/>
              </a:solidFill>
              <a:prstDash val="solid"/>
              <a:round/>
              <a:headEnd type="none" w="med" len="med"/>
              <a:tailEnd type="none" w="med" len="med"/>
            </a:ln>
          </p:spPr>
        </p:cxnSp>
        <p:sp>
          <p:nvSpPr>
            <p:cNvPr id="15" name="Google Shape;354;p35">
              <a:extLst>
                <a:ext uri="{FF2B5EF4-FFF2-40B4-BE49-F238E27FC236}">
                  <a16:creationId xmlns:a16="http://schemas.microsoft.com/office/drawing/2014/main" id="{F776BA65-5F9E-ABF8-0ABB-773D57B5DD4B}"/>
                </a:ext>
              </a:extLst>
            </p:cNvPr>
            <p:cNvSpPr/>
            <p:nvPr/>
          </p:nvSpPr>
          <p:spPr>
            <a:xfrm flipH="1">
              <a:off x="4528050" y="4511263"/>
              <a:ext cx="821100" cy="821100"/>
            </a:xfrm>
            <a:prstGeom prst="ellipse">
              <a:avLst/>
            </a:prstGeom>
            <a:solidFill>
              <a:srgbClr val="FDFEFF">
                <a:alpha val="18870"/>
              </a:srgbClr>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Barlow"/>
                <a:ea typeface="Barlow"/>
                <a:cs typeface="Barlow"/>
                <a:sym typeface="Barlow"/>
              </a:endParaRPr>
            </a:p>
          </p:txBody>
        </p:sp>
      </p:grpSp>
      <p:grpSp>
        <p:nvGrpSpPr>
          <p:cNvPr id="4" name="Google Shape;351;p35">
            <a:extLst>
              <a:ext uri="{FF2B5EF4-FFF2-40B4-BE49-F238E27FC236}">
                <a16:creationId xmlns:a16="http://schemas.microsoft.com/office/drawing/2014/main" id="{94137C17-3127-3EE3-114E-4261A6C877F8}"/>
              </a:ext>
            </a:extLst>
          </p:cNvPr>
          <p:cNvGrpSpPr/>
          <p:nvPr/>
        </p:nvGrpSpPr>
        <p:grpSpPr>
          <a:xfrm>
            <a:off x="7186294" y="3368561"/>
            <a:ext cx="2225700" cy="1845913"/>
            <a:chOff x="3254550" y="3555912"/>
            <a:chExt cx="2225700" cy="1845913"/>
          </a:xfrm>
        </p:grpSpPr>
        <p:pic>
          <p:nvPicPr>
            <p:cNvPr id="5" name="Google Shape;352;p35">
              <a:extLst>
                <a:ext uri="{FF2B5EF4-FFF2-40B4-BE49-F238E27FC236}">
                  <a16:creationId xmlns:a16="http://schemas.microsoft.com/office/drawing/2014/main" id="{30787F01-1979-84D1-E4DB-E3FD555F40C5}"/>
                </a:ext>
              </a:extLst>
            </p:cNvPr>
            <p:cNvPicPr preferRelativeResize="0"/>
            <p:nvPr/>
          </p:nvPicPr>
          <p:blipFill>
            <a:blip r:embed="rId2">
              <a:alphaModFix/>
            </a:blip>
            <a:stretch>
              <a:fillRect/>
            </a:stretch>
          </p:blipFill>
          <p:spPr>
            <a:xfrm>
              <a:off x="3341200" y="3555912"/>
              <a:ext cx="1776449" cy="1776449"/>
            </a:xfrm>
            <a:prstGeom prst="rect">
              <a:avLst/>
            </a:prstGeom>
            <a:noFill/>
            <a:ln>
              <a:noFill/>
            </a:ln>
          </p:spPr>
        </p:pic>
        <p:cxnSp>
          <p:nvCxnSpPr>
            <p:cNvPr id="6" name="Google Shape;353;p35">
              <a:extLst>
                <a:ext uri="{FF2B5EF4-FFF2-40B4-BE49-F238E27FC236}">
                  <a16:creationId xmlns:a16="http://schemas.microsoft.com/office/drawing/2014/main" id="{011D65E8-1FAB-EBEC-6609-8A05EC6FDB7B}"/>
                </a:ext>
              </a:extLst>
            </p:cNvPr>
            <p:cNvCxnSpPr/>
            <p:nvPr/>
          </p:nvCxnSpPr>
          <p:spPr>
            <a:xfrm rot="10800000">
              <a:off x="3254550" y="3614425"/>
              <a:ext cx="2225700" cy="1787400"/>
            </a:xfrm>
            <a:prstGeom prst="straightConnector1">
              <a:avLst/>
            </a:prstGeom>
            <a:noFill/>
            <a:ln w="9525" cap="flat" cmpd="sng">
              <a:solidFill>
                <a:schemeClr val="accent2"/>
              </a:solidFill>
              <a:prstDash val="solid"/>
              <a:round/>
              <a:headEnd type="none" w="med" len="med"/>
              <a:tailEnd type="none" w="med" len="med"/>
            </a:ln>
          </p:spPr>
        </p:cxnSp>
        <p:sp>
          <p:nvSpPr>
            <p:cNvPr id="7" name="Google Shape;354;p35">
              <a:extLst>
                <a:ext uri="{FF2B5EF4-FFF2-40B4-BE49-F238E27FC236}">
                  <a16:creationId xmlns:a16="http://schemas.microsoft.com/office/drawing/2014/main" id="{5A6512E8-5FA9-82CB-6023-AA7048049AFB}"/>
                </a:ext>
              </a:extLst>
            </p:cNvPr>
            <p:cNvSpPr/>
            <p:nvPr/>
          </p:nvSpPr>
          <p:spPr>
            <a:xfrm flipH="1">
              <a:off x="4528050" y="4511263"/>
              <a:ext cx="821100" cy="821100"/>
            </a:xfrm>
            <a:prstGeom prst="ellipse">
              <a:avLst/>
            </a:prstGeom>
            <a:solidFill>
              <a:srgbClr val="FDFEFF">
                <a:alpha val="18870"/>
              </a:srgbClr>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Barlow"/>
                <a:ea typeface="Barlow"/>
                <a:cs typeface="Barlow"/>
                <a:sym typeface="Barlow"/>
              </a:endParaRPr>
            </a:p>
          </p:txBody>
        </p:sp>
      </p:grpSp>
      <p:sp>
        <p:nvSpPr>
          <p:cNvPr id="2" name="Title 1">
            <a:extLst>
              <a:ext uri="{FF2B5EF4-FFF2-40B4-BE49-F238E27FC236}">
                <a16:creationId xmlns:a16="http://schemas.microsoft.com/office/drawing/2014/main" id="{A36E8E39-368B-1815-0C03-FACD5E79B9CD}"/>
              </a:ext>
            </a:extLst>
          </p:cNvPr>
          <p:cNvSpPr>
            <a:spLocks noGrp="1"/>
          </p:cNvSpPr>
          <p:nvPr>
            <p:ph type="title"/>
          </p:nvPr>
        </p:nvSpPr>
        <p:spPr/>
        <p:txBody>
          <a:bodyPr>
            <a:normAutofit/>
          </a:bodyPr>
          <a:lstStyle/>
          <a:p>
            <a:r>
              <a:rPr lang="en-US" sz="2100" b="1" dirty="0">
                <a:solidFill>
                  <a:schemeClr val="tx1"/>
                </a:solidFill>
                <a:latin typeface="Barlow" panose="00000500000000000000" pitchFamily="2" charset="0"/>
                <a:ea typeface="Times New Roman" panose="02020603050405020304" pitchFamily="18" charset="0"/>
                <a:cs typeface="Times New Roman" panose="02020603050405020304" pitchFamily="18" charset="0"/>
              </a:rPr>
              <a:t>03.01. </a:t>
            </a:r>
            <a:r>
              <a:rPr lang="ro-RO" sz="2100" b="1" dirty="0">
                <a:solidFill>
                  <a:schemeClr val="tx1"/>
                </a:solidFill>
                <a:latin typeface="Barlow" panose="00000500000000000000" pitchFamily="2" charset="0"/>
                <a:ea typeface="Times New Roman" panose="02020603050405020304" pitchFamily="18" charset="0"/>
                <a:cs typeface="Times New Roman" panose="02020603050405020304" pitchFamily="18" charset="0"/>
              </a:rPr>
              <a:t>Managementul și performanța organizațiilor sportive</a:t>
            </a:r>
            <a:endParaRPr lang="en-US" sz="2100" b="1" dirty="0">
              <a:solidFill>
                <a:schemeClr val="tx1"/>
              </a:solidFill>
              <a:latin typeface="Barlow" panose="00000500000000000000" pitchFamily="2" charset="0"/>
            </a:endParaRPr>
          </a:p>
        </p:txBody>
      </p:sp>
      <p:sp>
        <p:nvSpPr>
          <p:cNvPr id="3" name="Content Placeholder 2">
            <a:extLst>
              <a:ext uri="{FF2B5EF4-FFF2-40B4-BE49-F238E27FC236}">
                <a16:creationId xmlns:a16="http://schemas.microsoft.com/office/drawing/2014/main" id="{0A00CD5A-E139-830D-36B1-F2DFAC056CC7}"/>
              </a:ext>
            </a:extLst>
          </p:cNvPr>
          <p:cNvSpPr>
            <a:spLocks noGrp="1"/>
          </p:cNvSpPr>
          <p:nvPr>
            <p:ph idx="1"/>
          </p:nvPr>
        </p:nvSpPr>
        <p:spPr>
          <a:xfrm>
            <a:off x="187890" y="1369218"/>
            <a:ext cx="8480119" cy="3329257"/>
          </a:xfrm>
        </p:spPr>
        <p:txBody>
          <a:bodyPr>
            <a:normAutofit/>
          </a:bodyPr>
          <a:lstStyle/>
          <a:p>
            <a:pPr marL="285750" indent="-285750" algn="just"/>
            <a:r>
              <a:rPr lang="ro-RO" sz="1600" dirty="0">
                <a:solidFill>
                  <a:schemeClr val="tx1"/>
                </a:solidFill>
                <a:latin typeface="Barlow" panose="00000500000000000000" pitchFamily="2" charset="0"/>
                <a:ea typeface="Times New Roman" panose="02020603050405020304" pitchFamily="18" charset="0"/>
              </a:rPr>
              <a:t>Interacțiunile dintre dimensiunile performanței organizației sportive sunt abordate din mai multe perspective în literatura de specialitate. </a:t>
            </a:r>
            <a:endParaRPr lang="en-US" sz="1600" dirty="0">
              <a:solidFill>
                <a:schemeClr val="tx1"/>
              </a:solidFill>
              <a:latin typeface="Barlow" panose="00000500000000000000" pitchFamily="2" charset="0"/>
              <a:ea typeface="Times New Roman" panose="02020603050405020304" pitchFamily="18" charset="0"/>
            </a:endParaRPr>
          </a:p>
          <a:p>
            <a:pPr marL="285750" indent="-285750" algn="just"/>
            <a:r>
              <a:rPr lang="en-US" sz="1600" dirty="0">
                <a:solidFill>
                  <a:schemeClr val="tx1"/>
                </a:solidFill>
                <a:latin typeface="Barlow" panose="00000500000000000000" pitchFamily="2" charset="0"/>
                <a:ea typeface="Times New Roman" panose="02020603050405020304" pitchFamily="18" charset="0"/>
              </a:rPr>
              <a:t>S-</a:t>
            </a:r>
            <a:r>
              <a:rPr lang="ro-RO" sz="1600" dirty="0">
                <a:solidFill>
                  <a:schemeClr val="tx1"/>
                </a:solidFill>
                <a:latin typeface="Barlow" panose="00000500000000000000" pitchFamily="2" charset="0"/>
                <a:ea typeface="Times New Roman" panose="02020603050405020304" pitchFamily="18" charset="0"/>
              </a:rPr>
              <a:t>au identificat trei curente</a:t>
            </a:r>
            <a:r>
              <a:rPr lang="en-US" sz="1600" dirty="0">
                <a:solidFill>
                  <a:schemeClr val="tx1"/>
                </a:solidFill>
                <a:latin typeface="Barlow" panose="00000500000000000000" pitchFamily="2" charset="0"/>
                <a:ea typeface="Times New Roman" panose="02020603050405020304" pitchFamily="18" charset="0"/>
              </a:rPr>
              <a:t> - </a:t>
            </a:r>
            <a:r>
              <a:rPr lang="ro-RO" sz="1600" dirty="0">
                <a:solidFill>
                  <a:schemeClr val="tx1"/>
                </a:solidFill>
                <a:latin typeface="Barlow" panose="00000500000000000000" pitchFamily="2" charset="0"/>
                <a:ea typeface="Times New Roman" panose="02020603050405020304" pitchFamily="18" charset="0"/>
              </a:rPr>
              <a:t>Galariotis et al. (2018): </a:t>
            </a:r>
            <a:endParaRPr lang="en-US" sz="1600" dirty="0">
              <a:solidFill>
                <a:schemeClr val="tx1"/>
              </a:solidFill>
              <a:latin typeface="Barlow" panose="00000500000000000000" pitchFamily="2" charset="0"/>
              <a:ea typeface="Times New Roman" panose="02020603050405020304" pitchFamily="18" charset="0"/>
            </a:endParaRPr>
          </a:p>
          <a:p>
            <a:pPr algn="just">
              <a:buFontTx/>
              <a:buChar char="-"/>
            </a:pPr>
            <a:r>
              <a:rPr lang="ro-RO" sz="1600" dirty="0">
                <a:solidFill>
                  <a:schemeClr val="tx1"/>
                </a:solidFill>
                <a:latin typeface="Barlow" panose="00000500000000000000" pitchFamily="2" charset="0"/>
                <a:ea typeface="Times New Roman" panose="02020603050405020304" pitchFamily="18" charset="0"/>
              </a:rPr>
              <a:t>managementul organizațiilor sportive urmărește maximizarea profitului, ca în cazul societăților comerciale;</a:t>
            </a:r>
            <a:endParaRPr lang="en-US" sz="1600" dirty="0">
              <a:solidFill>
                <a:schemeClr val="tx1"/>
              </a:solidFill>
              <a:latin typeface="Barlow" panose="00000500000000000000" pitchFamily="2" charset="0"/>
              <a:ea typeface="Times New Roman" panose="02020603050405020304" pitchFamily="18" charset="0"/>
            </a:endParaRPr>
          </a:p>
          <a:p>
            <a:pPr algn="just">
              <a:buFontTx/>
              <a:buChar char="-"/>
            </a:pPr>
            <a:r>
              <a:rPr lang="ro-RO" sz="1600" dirty="0">
                <a:solidFill>
                  <a:schemeClr val="tx1"/>
                </a:solidFill>
                <a:latin typeface="Barlow" panose="00000500000000000000" pitchFamily="2" charset="0"/>
                <a:ea typeface="Times New Roman" panose="02020603050405020304" pitchFamily="18" charset="0"/>
              </a:rPr>
              <a:t> managerii din domeniul sportului sunt, în principal, maximizatori ai performanței sportive; </a:t>
            </a:r>
            <a:endParaRPr lang="en-US" sz="1600" dirty="0">
              <a:solidFill>
                <a:schemeClr val="tx1"/>
              </a:solidFill>
              <a:latin typeface="Barlow" panose="00000500000000000000" pitchFamily="2" charset="0"/>
              <a:ea typeface="Times New Roman" panose="02020603050405020304" pitchFamily="18" charset="0"/>
            </a:endParaRPr>
          </a:p>
          <a:p>
            <a:pPr algn="just">
              <a:buFontTx/>
              <a:buChar char="-"/>
            </a:pPr>
            <a:r>
              <a:rPr lang="ro-RO" sz="1600" dirty="0">
                <a:solidFill>
                  <a:schemeClr val="tx1"/>
                </a:solidFill>
                <a:latin typeface="Barlow" panose="00000500000000000000" pitchFamily="2" charset="0"/>
                <a:ea typeface="Times New Roman" panose="02020603050405020304" pitchFamily="18" charset="0"/>
              </a:rPr>
              <a:t>poziția intermediară (cel mai frecvent adoptată în literatura de specialitate), conform căreia în organizațiile sportive se urmărește atât maximizarea performanței financiare, cât și a celei sportive.</a:t>
            </a:r>
            <a:endParaRPr lang="en-US" sz="1600" dirty="0">
              <a:solidFill>
                <a:schemeClr val="tx1"/>
              </a:solidFill>
              <a:latin typeface="Barlow" panose="00000500000000000000" pitchFamily="2" charset="0"/>
              <a:ea typeface="Times New Roman" panose="02020603050405020304" pitchFamily="18" charset="0"/>
            </a:endParaRPr>
          </a:p>
        </p:txBody>
      </p:sp>
    </p:spTree>
    <p:extLst>
      <p:ext uri="{BB962C8B-B14F-4D97-AF65-F5344CB8AC3E}">
        <p14:creationId xmlns:p14="http://schemas.microsoft.com/office/powerpoint/2010/main" val="10835113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4BEE1-10B1-D29D-ACE5-FC49CFE68CA0}"/>
              </a:ext>
            </a:extLst>
          </p:cNvPr>
          <p:cNvSpPr>
            <a:spLocks noGrp="1"/>
          </p:cNvSpPr>
          <p:nvPr>
            <p:ph type="title"/>
          </p:nvPr>
        </p:nvSpPr>
        <p:spPr>
          <a:xfrm>
            <a:off x="863537" y="136675"/>
            <a:ext cx="7717500" cy="572700"/>
          </a:xfrm>
        </p:spPr>
        <p:txBody>
          <a:bodyPr>
            <a:normAutofit/>
          </a:bodyPr>
          <a:lstStyle/>
          <a:p>
            <a:r>
              <a:rPr lang="en-US" sz="2100" b="1" dirty="0">
                <a:solidFill>
                  <a:schemeClr val="tx1"/>
                </a:solidFill>
                <a:latin typeface="Barlow" panose="00000500000000000000" pitchFamily="2" charset="0"/>
                <a:ea typeface="Times New Roman" panose="02020603050405020304" pitchFamily="18" charset="0"/>
                <a:cs typeface="Times New Roman" panose="02020603050405020304" pitchFamily="18" charset="0"/>
              </a:rPr>
              <a:t>03.01. </a:t>
            </a:r>
            <a:r>
              <a:rPr lang="ro-RO" sz="2100" b="1" dirty="0">
                <a:solidFill>
                  <a:schemeClr val="tx1"/>
                </a:solidFill>
                <a:latin typeface="Barlow" panose="00000500000000000000" pitchFamily="2" charset="0"/>
                <a:ea typeface="Times New Roman" panose="02020603050405020304" pitchFamily="18" charset="0"/>
                <a:cs typeface="Times New Roman" panose="02020603050405020304" pitchFamily="18" charset="0"/>
              </a:rPr>
              <a:t>Managementul și performanța organizațiilor sportive</a:t>
            </a:r>
            <a:endParaRPr lang="en-US" sz="2100" dirty="0">
              <a:solidFill>
                <a:schemeClr val="tx1"/>
              </a:solidFill>
              <a:latin typeface="Barlow" panose="00000500000000000000" pitchFamily="2" charset="0"/>
            </a:endParaRPr>
          </a:p>
        </p:txBody>
      </p:sp>
      <p:sp>
        <p:nvSpPr>
          <p:cNvPr id="3" name="Content Placeholder 2">
            <a:extLst>
              <a:ext uri="{FF2B5EF4-FFF2-40B4-BE49-F238E27FC236}">
                <a16:creationId xmlns:a16="http://schemas.microsoft.com/office/drawing/2014/main" id="{0F4213F3-F1F2-9477-4F4A-B00AA661C7EE}"/>
              </a:ext>
            </a:extLst>
          </p:cNvPr>
          <p:cNvSpPr>
            <a:spLocks noGrp="1"/>
          </p:cNvSpPr>
          <p:nvPr>
            <p:ph idx="1"/>
          </p:nvPr>
        </p:nvSpPr>
        <p:spPr>
          <a:xfrm>
            <a:off x="713250" y="709375"/>
            <a:ext cx="7717500" cy="3416400"/>
          </a:xfrm>
        </p:spPr>
        <p:txBody>
          <a:bodyPr>
            <a:noAutofit/>
          </a:bodyPr>
          <a:lstStyle/>
          <a:p>
            <a:pPr marL="0" indent="270034" algn="just">
              <a:buNone/>
              <a:tabLst>
                <a:tab pos="337661" algn="l"/>
                <a:tab pos="405289" algn="l"/>
              </a:tabLst>
            </a:pPr>
            <a:r>
              <a:rPr lang="ro-RO" sz="1400" dirty="0">
                <a:solidFill>
                  <a:schemeClr val="tx1"/>
                </a:solidFill>
                <a:latin typeface="UT Sans"/>
                <a:ea typeface="Times New Roman" panose="02020603050405020304" pitchFamily="18" charset="0"/>
              </a:rPr>
              <a:t>Cercetarea mea pe această direcție cuprinde următoarele lucrări:</a:t>
            </a:r>
            <a:endParaRPr lang="en-US" sz="1400" dirty="0">
              <a:solidFill>
                <a:schemeClr val="tx1"/>
              </a:solidFill>
              <a:latin typeface="Times New Roman" panose="02020603050405020304" pitchFamily="18" charset="0"/>
              <a:ea typeface="Times New Roman" panose="02020603050405020304" pitchFamily="18" charset="0"/>
            </a:endParaRPr>
          </a:p>
          <a:p>
            <a:pPr marL="257175" indent="-257175" algn="just">
              <a:buFont typeface="Symbol" panose="05050102010706020507" pitchFamily="18" charset="2"/>
              <a:buChar char=""/>
              <a:tabLst>
                <a:tab pos="337661" algn="l"/>
                <a:tab pos="405289" algn="l"/>
              </a:tabLst>
            </a:pPr>
            <a:r>
              <a:rPr lang="ro-RO" sz="1400" dirty="0">
                <a:solidFill>
                  <a:schemeClr val="tx1"/>
                </a:solidFill>
                <a:latin typeface="UT Sans"/>
                <a:ea typeface="Times New Roman" panose="02020603050405020304" pitchFamily="18" charset="0"/>
              </a:rPr>
              <a:t>Turcu, I. (2008a). Management of the acquiring and administration of financial resources in the institutions for physical education and sports. Bulletin of the Transilvania University of Braşov, 1(50);</a:t>
            </a:r>
            <a:endParaRPr lang="en-US" sz="1400" dirty="0">
              <a:solidFill>
                <a:schemeClr val="tx1"/>
              </a:solidFill>
              <a:latin typeface="Times New Roman" panose="02020603050405020304" pitchFamily="18" charset="0"/>
              <a:ea typeface="Times New Roman" panose="02020603050405020304" pitchFamily="18" charset="0"/>
            </a:endParaRPr>
          </a:p>
          <a:p>
            <a:pPr marL="257175" indent="-257175" algn="just">
              <a:buFont typeface="Symbol" panose="05050102010706020507" pitchFamily="18" charset="2"/>
              <a:buChar char=""/>
              <a:tabLst>
                <a:tab pos="337661" algn="l"/>
                <a:tab pos="405289" algn="l"/>
              </a:tabLst>
            </a:pPr>
            <a:r>
              <a:rPr lang="ro-RO" sz="1400" dirty="0">
                <a:solidFill>
                  <a:schemeClr val="tx1"/>
                </a:solidFill>
                <a:latin typeface="UT Sans"/>
                <a:ea typeface="Times New Roman" panose="02020603050405020304" pitchFamily="18" charset="0"/>
              </a:rPr>
              <a:t>Turcu, I. (2009). Performance management in physical education and sports institutions. Bulletin of the Transilvania University of Braşov, 2 (51), 163-168;</a:t>
            </a:r>
            <a:endParaRPr lang="en-US" sz="1400" dirty="0">
              <a:solidFill>
                <a:schemeClr val="tx1"/>
              </a:solidFill>
              <a:latin typeface="Times New Roman" panose="02020603050405020304" pitchFamily="18" charset="0"/>
              <a:ea typeface="Times New Roman" panose="02020603050405020304" pitchFamily="18" charset="0"/>
            </a:endParaRPr>
          </a:p>
          <a:p>
            <a:pPr marL="257175" indent="-257175" algn="just">
              <a:buFont typeface="Symbol" panose="05050102010706020507" pitchFamily="18" charset="2"/>
              <a:buChar char=""/>
              <a:tabLst>
                <a:tab pos="337661" algn="l"/>
                <a:tab pos="405289" algn="l"/>
              </a:tabLst>
            </a:pPr>
            <a:r>
              <a:rPr lang="ro-RO" sz="1400" dirty="0">
                <a:solidFill>
                  <a:schemeClr val="tx1"/>
                </a:solidFill>
                <a:latin typeface="UT Sans"/>
                <a:ea typeface="Times New Roman" panose="02020603050405020304" pitchFamily="18" charset="0"/>
              </a:rPr>
              <a:t>Turcu, I., &amp; Simion, G. (2010). </a:t>
            </a:r>
            <a:r>
              <a:rPr lang="en-US" sz="1400" dirty="0">
                <a:solidFill>
                  <a:schemeClr val="tx1"/>
                </a:solidFill>
                <a:latin typeface="UT Sans"/>
                <a:ea typeface="Times New Roman" panose="02020603050405020304" pitchFamily="18" charset="0"/>
              </a:rPr>
              <a:t>Performance management in the institution of physical education and sports-selective scientifical researches of the doctoral thesis. Ovidius University Annals, Physical Education and Sport/Science, Movement and Health Series, 10(2 Suppl.), 769-774;</a:t>
            </a:r>
            <a:endParaRPr lang="en-US" sz="1400" dirty="0">
              <a:solidFill>
                <a:schemeClr val="tx1"/>
              </a:solidFill>
              <a:latin typeface="Times New Roman" panose="02020603050405020304" pitchFamily="18" charset="0"/>
              <a:ea typeface="Times New Roman" panose="02020603050405020304" pitchFamily="18" charset="0"/>
            </a:endParaRPr>
          </a:p>
          <a:p>
            <a:pPr marL="257175" indent="-257175" algn="just">
              <a:buFont typeface="Symbol" panose="05050102010706020507" pitchFamily="18" charset="2"/>
              <a:buChar char=""/>
              <a:tabLst>
                <a:tab pos="337661" algn="l"/>
                <a:tab pos="405289" algn="l"/>
              </a:tabLst>
            </a:pPr>
            <a:r>
              <a:rPr lang="en-US" sz="1400" dirty="0" err="1">
                <a:solidFill>
                  <a:schemeClr val="tx1"/>
                </a:solidFill>
                <a:latin typeface="UT Sans"/>
                <a:ea typeface="Times New Roman" panose="02020603050405020304" pitchFamily="18" charset="0"/>
              </a:rPr>
              <a:t>Simion</a:t>
            </a:r>
            <a:r>
              <a:rPr lang="en-US" sz="1400" dirty="0">
                <a:solidFill>
                  <a:schemeClr val="tx1"/>
                </a:solidFill>
                <a:latin typeface="UT Sans"/>
                <a:ea typeface="Times New Roman" panose="02020603050405020304" pitchFamily="18" charset="0"/>
              </a:rPr>
              <a:t>, G., &amp; </a:t>
            </a:r>
            <a:r>
              <a:rPr lang="en-US" sz="1400" dirty="0" err="1">
                <a:solidFill>
                  <a:schemeClr val="tx1"/>
                </a:solidFill>
                <a:latin typeface="UT Sans"/>
                <a:ea typeface="Times New Roman" panose="02020603050405020304" pitchFamily="18" charset="0"/>
              </a:rPr>
              <a:t>Turcu</a:t>
            </a:r>
            <a:r>
              <a:rPr lang="en-US" sz="1400" dirty="0">
                <a:solidFill>
                  <a:schemeClr val="tx1"/>
                </a:solidFill>
                <a:latin typeface="UT Sans"/>
                <a:ea typeface="Times New Roman" panose="02020603050405020304" pitchFamily="18" charset="0"/>
              </a:rPr>
              <a:t>, I. (2011). Performance management in the institution of physical education and sports: the objectives for the foundation of the doctoral thesis. Ovidius University Annals, Physical Education and Sport/Science, </a:t>
            </a:r>
            <a:r>
              <a:rPr lang="en-US" sz="1400" i="1" dirty="0">
                <a:solidFill>
                  <a:schemeClr val="tx1"/>
                </a:solidFill>
                <a:latin typeface="UT Sans"/>
                <a:ea typeface="Times New Roman" panose="02020603050405020304" pitchFamily="18" charset="0"/>
              </a:rPr>
              <a:t>Movement and Health Series, 11(2 Suppl.)</a:t>
            </a:r>
            <a:r>
              <a:rPr lang="en-US" sz="1400" dirty="0">
                <a:solidFill>
                  <a:schemeClr val="tx1"/>
                </a:solidFill>
                <a:latin typeface="UT Sans"/>
                <a:ea typeface="Times New Roman" panose="02020603050405020304" pitchFamily="18" charset="0"/>
              </a:rPr>
              <a:t>, 598-603.</a:t>
            </a:r>
            <a:endParaRPr lang="en-US" sz="1400" dirty="0">
              <a:solidFill>
                <a:schemeClr val="tx1"/>
              </a:solidFill>
              <a:latin typeface="Times New Roman" panose="02020603050405020304" pitchFamily="18" charset="0"/>
              <a:ea typeface="Times New Roman" panose="02020603050405020304" pitchFamily="18" charset="0"/>
            </a:endParaRPr>
          </a:p>
          <a:p>
            <a:pPr marL="257175" indent="-257175" algn="just">
              <a:buFont typeface="Symbol" panose="05050102010706020507" pitchFamily="18" charset="2"/>
              <a:buChar char=""/>
              <a:tabLst>
                <a:tab pos="337661" algn="l"/>
                <a:tab pos="405289" algn="l"/>
              </a:tabLst>
            </a:pPr>
            <a:r>
              <a:rPr lang="ro-RO" sz="1400" dirty="0">
                <a:solidFill>
                  <a:schemeClr val="tx1"/>
                </a:solidFill>
                <a:latin typeface="UT Sans"/>
                <a:ea typeface="Times New Roman" panose="02020603050405020304" pitchFamily="18" charset="0"/>
              </a:rPr>
              <a:t>Turcu, I. (2015). </a:t>
            </a:r>
            <a:r>
              <a:rPr lang="ro-RO" sz="1400" i="1" dirty="0">
                <a:solidFill>
                  <a:schemeClr val="tx1"/>
                </a:solidFill>
                <a:latin typeface="UT Sans"/>
                <a:ea typeface="Times New Roman" panose="02020603050405020304" pitchFamily="18" charset="0"/>
              </a:rPr>
              <a:t>Management și marketing în educație fizica și sport</a:t>
            </a:r>
            <a:r>
              <a:rPr lang="ro-RO" sz="1400" dirty="0">
                <a:solidFill>
                  <a:schemeClr val="tx1"/>
                </a:solidFill>
                <a:latin typeface="UT Sans"/>
                <a:ea typeface="Times New Roman" panose="02020603050405020304" pitchFamily="18" charset="0"/>
              </a:rPr>
              <a:t>. Brașov: Editura Universității Transilvania din Brașov;</a:t>
            </a:r>
            <a:endParaRPr lang="en-US" sz="1400" dirty="0">
              <a:solidFill>
                <a:schemeClr val="tx1"/>
              </a:solidFill>
              <a:latin typeface="Times New Roman" panose="02020603050405020304" pitchFamily="18" charset="0"/>
              <a:ea typeface="Times New Roman" panose="02020603050405020304" pitchFamily="18" charset="0"/>
            </a:endParaRPr>
          </a:p>
          <a:p>
            <a:pPr marL="257175" indent="-257175" algn="just">
              <a:buFont typeface="Symbol" panose="05050102010706020507" pitchFamily="18" charset="2"/>
              <a:buChar char=""/>
              <a:tabLst>
                <a:tab pos="337661" algn="l"/>
                <a:tab pos="405289" algn="l"/>
              </a:tabLst>
            </a:pPr>
            <a:r>
              <a:rPr lang="ro-RO" sz="1400" dirty="0">
                <a:solidFill>
                  <a:schemeClr val="tx1"/>
                </a:solidFill>
                <a:latin typeface="UT Sans"/>
                <a:ea typeface="Times New Roman" panose="02020603050405020304" pitchFamily="18" charset="0"/>
              </a:rPr>
              <a:t>Turcu, I., Burcea, G. B., Diaconescu, D. L., Tohaneanu, A. A., &amp; Barbu, M. C. R. (2020). Building the Brand of Romanian Sports Teams from Handball. </a:t>
            </a:r>
            <a:r>
              <a:rPr lang="ro-RO" sz="1400" i="1" dirty="0">
                <a:solidFill>
                  <a:schemeClr val="tx1"/>
                </a:solidFill>
                <a:latin typeface="UT Sans"/>
                <a:ea typeface="Times New Roman" panose="02020603050405020304" pitchFamily="18" charset="0"/>
              </a:rPr>
              <a:t>Bulletin of the Transilvania University of Braşov. Series IX: Sciences of Human Kinetics</a:t>
            </a:r>
            <a:r>
              <a:rPr lang="ro-RO" sz="1400" dirty="0">
                <a:solidFill>
                  <a:schemeClr val="tx1"/>
                </a:solidFill>
                <a:latin typeface="UT Sans"/>
                <a:ea typeface="Times New Roman" panose="02020603050405020304" pitchFamily="18" charset="0"/>
              </a:rPr>
              <a:t>, 265-274.</a:t>
            </a:r>
            <a:endParaRPr lang="en-US" sz="1400" dirty="0">
              <a:solidFill>
                <a:schemeClr val="tx1"/>
              </a:solidFill>
              <a:latin typeface="Times New Roman" panose="02020603050405020304" pitchFamily="18" charset="0"/>
              <a:ea typeface="Times New Roman" panose="02020603050405020304" pitchFamily="18" charset="0"/>
            </a:endParaRPr>
          </a:p>
          <a:p>
            <a:pPr marL="257175" indent="-257175" algn="just">
              <a:buFont typeface="Symbol" panose="05050102010706020507" pitchFamily="18" charset="2"/>
              <a:buChar char=""/>
              <a:tabLst>
                <a:tab pos="337661" algn="l"/>
                <a:tab pos="405289" algn="l"/>
              </a:tabLst>
            </a:pPr>
            <a:r>
              <a:rPr lang="ro-RO" sz="1400" dirty="0">
                <a:solidFill>
                  <a:schemeClr val="tx1"/>
                </a:solidFill>
                <a:latin typeface="UT Sans"/>
                <a:ea typeface="Times New Roman" panose="02020603050405020304" pitchFamily="18" charset="0"/>
              </a:rPr>
              <a:t>Barbu, M. C. R., Popescu, M. C., Burcea, G. B., Costin, D. E., Popa, M. G., Păsărin, L. D., &amp; Turcu, I. (2022). </a:t>
            </a:r>
            <a:r>
              <a:rPr lang="en-US" sz="1400" dirty="0">
                <a:solidFill>
                  <a:schemeClr val="tx1"/>
                </a:solidFill>
                <a:latin typeface="UT Sans"/>
                <a:ea typeface="Times New Roman" panose="02020603050405020304" pitchFamily="18" charset="0"/>
              </a:rPr>
              <a:t>Sustainability and social responsibility of Romanian sport organizations. </a:t>
            </a:r>
            <a:r>
              <a:rPr lang="en-US" sz="1400" i="1" dirty="0">
                <a:solidFill>
                  <a:schemeClr val="tx1"/>
                </a:solidFill>
                <a:latin typeface="UT Sans"/>
                <a:ea typeface="Times New Roman" panose="02020603050405020304" pitchFamily="18" charset="0"/>
              </a:rPr>
              <a:t>Sustainability, 14(2)</a:t>
            </a:r>
            <a:r>
              <a:rPr lang="en-US" sz="1400" dirty="0">
                <a:solidFill>
                  <a:schemeClr val="tx1"/>
                </a:solidFill>
                <a:latin typeface="UT Sans"/>
                <a:ea typeface="Times New Roman" panose="02020603050405020304" pitchFamily="18" charset="0"/>
              </a:rPr>
              <a:t>, 643.</a:t>
            </a:r>
            <a:endParaRPr lang="en-US" sz="1400" dirty="0">
              <a:solidFill>
                <a:schemeClr val="tx1"/>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5557339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11192E2-E21C-4E1E-E7A5-B18366CF427B}"/>
              </a:ext>
            </a:extLst>
          </p:cNvPr>
          <p:cNvPicPr>
            <a:picLocks noChangeAspect="1"/>
          </p:cNvPicPr>
          <p:nvPr/>
        </p:nvPicPr>
        <p:blipFill>
          <a:blip r:embed="rId2">
            <a:extLst>
              <a:ext uri="{BEBA8EAE-BF5A-486C-A8C5-ECC9F3942E4B}">
                <a14:imgProps xmlns:a14="http://schemas.microsoft.com/office/drawing/2010/main">
                  <a14:imgLayer r:embed="rId3">
                    <a14:imgEffect>
                      <a14:saturation sat="66000"/>
                    </a14:imgEffect>
                  </a14:imgLayer>
                </a14:imgProps>
              </a:ext>
            </a:extLst>
          </a:blip>
          <a:stretch>
            <a:fillRect/>
          </a:stretch>
        </p:blipFill>
        <p:spPr>
          <a:xfrm>
            <a:off x="7950915" y="251565"/>
            <a:ext cx="959620" cy="959620"/>
          </a:xfrm>
          <a:prstGeom prst="rect">
            <a:avLst/>
          </a:prstGeom>
        </p:spPr>
      </p:pic>
      <p:sp>
        <p:nvSpPr>
          <p:cNvPr id="2" name="Title 1">
            <a:extLst>
              <a:ext uri="{FF2B5EF4-FFF2-40B4-BE49-F238E27FC236}">
                <a16:creationId xmlns:a16="http://schemas.microsoft.com/office/drawing/2014/main" id="{467EFC29-3459-286E-97F0-0E2D4CE89D9A}"/>
              </a:ext>
            </a:extLst>
          </p:cNvPr>
          <p:cNvSpPr>
            <a:spLocks noGrp="1"/>
          </p:cNvSpPr>
          <p:nvPr>
            <p:ph type="title"/>
          </p:nvPr>
        </p:nvSpPr>
        <p:spPr/>
        <p:txBody>
          <a:bodyPr>
            <a:normAutofit/>
          </a:bodyPr>
          <a:lstStyle/>
          <a:p>
            <a:r>
              <a:rPr lang="en-US" sz="2100" b="1" dirty="0">
                <a:solidFill>
                  <a:schemeClr val="tx1"/>
                </a:solidFill>
                <a:latin typeface="Barlow" panose="00000500000000000000" pitchFamily="2" charset="0"/>
                <a:ea typeface="Times New Roman" panose="02020603050405020304" pitchFamily="18" charset="0"/>
              </a:rPr>
              <a:t>03.02. M</a:t>
            </a:r>
            <a:r>
              <a:rPr lang="ro-RO" sz="2100" b="1" dirty="0">
                <a:solidFill>
                  <a:schemeClr val="tx1"/>
                </a:solidFill>
                <a:latin typeface="Barlow" panose="00000500000000000000" pitchFamily="2" charset="0"/>
                <a:ea typeface="Times New Roman" panose="02020603050405020304" pitchFamily="18" charset="0"/>
              </a:rPr>
              <a:t>anagementul performanței în antrenamentul sportiv</a:t>
            </a:r>
            <a:endParaRPr lang="en-US" sz="2100" b="1" dirty="0">
              <a:solidFill>
                <a:schemeClr val="tx1"/>
              </a:solidFill>
              <a:latin typeface="Barlow" panose="00000500000000000000" pitchFamily="2" charset="0"/>
            </a:endParaRPr>
          </a:p>
        </p:txBody>
      </p:sp>
      <p:sp>
        <p:nvSpPr>
          <p:cNvPr id="3" name="Content Placeholder 2">
            <a:extLst>
              <a:ext uri="{FF2B5EF4-FFF2-40B4-BE49-F238E27FC236}">
                <a16:creationId xmlns:a16="http://schemas.microsoft.com/office/drawing/2014/main" id="{BA4F3EE0-E196-690E-F4D3-FA239E78BFEA}"/>
              </a:ext>
            </a:extLst>
          </p:cNvPr>
          <p:cNvSpPr>
            <a:spLocks noGrp="1"/>
          </p:cNvSpPr>
          <p:nvPr>
            <p:ph idx="1"/>
          </p:nvPr>
        </p:nvSpPr>
        <p:spPr>
          <a:xfrm>
            <a:off x="628650" y="1369219"/>
            <a:ext cx="7886700" cy="2222014"/>
          </a:xfrm>
        </p:spPr>
        <p:txBody>
          <a:bodyPr/>
          <a:lstStyle/>
          <a:p>
            <a:pPr marL="0" indent="0" algn="ctr">
              <a:buNone/>
            </a:pPr>
            <a:r>
              <a:rPr lang="ro-RO" sz="1600" dirty="0">
                <a:solidFill>
                  <a:schemeClr val="tx1"/>
                </a:solidFill>
                <a:latin typeface="Barlow" panose="00000500000000000000" pitchFamily="2" charset="0"/>
                <a:ea typeface="Times New Roman" panose="02020603050405020304" pitchFamily="18" charset="0"/>
              </a:rPr>
              <a:t>Lucrările de cercetare abordând această temă, managementul performanței în antrenamentul sportiv, cele mai multe elaborate în cadrul unor echipe multidisciplinare, au vizat investigarea de tehnici, metode și soluții de antrenament complexe sau de monitorizare a pregătirii (fizice, tehnice, tactice, psihologice, dar și din perspectiva hidratării și stimulării). </a:t>
            </a:r>
            <a:endParaRPr lang="en-US" sz="1600" dirty="0">
              <a:solidFill>
                <a:schemeClr val="tx1"/>
              </a:solidFill>
              <a:latin typeface="Barlow" panose="00000500000000000000" pitchFamily="2" charset="0"/>
              <a:ea typeface="Times New Roman" panose="02020603050405020304" pitchFamily="18" charset="0"/>
            </a:endParaRPr>
          </a:p>
          <a:p>
            <a:pPr marL="0" indent="0" algn="ctr">
              <a:buNone/>
            </a:pPr>
            <a:r>
              <a:rPr lang="ro-RO" sz="1600" dirty="0">
                <a:solidFill>
                  <a:schemeClr val="tx1"/>
                </a:solidFill>
                <a:latin typeface="Barlow" panose="00000500000000000000" pitchFamily="2" charset="0"/>
                <a:ea typeface="Times New Roman" panose="02020603050405020304" pitchFamily="18" charset="0"/>
              </a:rPr>
              <a:t>Participanții la cercetările derulate pentru elaborarea acestor lucrări au fost sportivi cu experiență sau practicanți de activități fizice, de gen masculin și feminin, din cadrul unor cluburi activând la diferite niveluri, din sporturi precum volei, handbal, baschet, schi etc. </a:t>
            </a:r>
            <a:endParaRPr lang="en-US" sz="1600" dirty="0">
              <a:solidFill>
                <a:schemeClr val="tx1"/>
              </a:solidFill>
              <a:latin typeface="Barlow" panose="00000500000000000000" pitchFamily="2" charset="0"/>
              <a:ea typeface="Times New Roman" panose="02020603050405020304" pitchFamily="18" charset="0"/>
            </a:endParaRPr>
          </a:p>
          <a:p>
            <a:pPr marL="0" indent="0" algn="ctr">
              <a:buNone/>
            </a:pPr>
            <a:r>
              <a:rPr lang="ro-RO" sz="1600" dirty="0">
                <a:solidFill>
                  <a:schemeClr val="tx1"/>
                </a:solidFill>
                <a:latin typeface="Barlow" panose="00000500000000000000" pitchFamily="2" charset="0"/>
                <a:ea typeface="Times New Roman" panose="02020603050405020304" pitchFamily="18" charset="0"/>
              </a:rPr>
              <a:t>Toate lucrările la care am fost autor sau coautor s-au încheiat cu propuneri practice consistente pentru creșterea calității antrenamentului sportivilor.</a:t>
            </a:r>
            <a:endParaRPr lang="en-US" sz="1600" dirty="0">
              <a:solidFill>
                <a:schemeClr val="tx1"/>
              </a:solidFill>
              <a:latin typeface="Barlow" panose="00000500000000000000" pitchFamily="2" charset="0"/>
              <a:ea typeface="Times New Roman" panose="02020603050405020304" pitchFamily="18" charset="0"/>
            </a:endParaRPr>
          </a:p>
          <a:p>
            <a:pPr marL="0" indent="0">
              <a:buNone/>
            </a:pPr>
            <a:endParaRPr lang="en-US" sz="1600" dirty="0">
              <a:solidFill>
                <a:schemeClr val="tx1"/>
              </a:solidFill>
              <a:latin typeface="Barlow" panose="00000500000000000000" pitchFamily="2" charset="0"/>
            </a:endParaRPr>
          </a:p>
        </p:txBody>
      </p:sp>
    </p:spTree>
    <p:extLst>
      <p:ext uri="{BB962C8B-B14F-4D97-AF65-F5344CB8AC3E}">
        <p14:creationId xmlns:p14="http://schemas.microsoft.com/office/powerpoint/2010/main" val="8192547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oogle Shape;351;p35">
            <a:extLst>
              <a:ext uri="{FF2B5EF4-FFF2-40B4-BE49-F238E27FC236}">
                <a16:creationId xmlns:a16="http://schemas.microsoft.com/office/drawing/2014/main" id="{97160FBB-EFF4-6663-EE05-8723623DD80E}"/>
              </a:ext>
            </a:extLst>
          </p:cNvPr>
          <p:cNvGrpSpPr/>
          <p:nvPr/>
        </p:nvGrpSpPr>
        <p:grpSpPr>
          <a:xfrm rot="10362540">
            <a:off x="-10941" y="-191582"/>
            <a:ext cx="2225700" cy="1845913"/>
            <a:chOff x="3254550" y="3555912"/>
            <a:chExt cx="2225700" cy="1845913"/>
          </a:xfrm>
        </p:grpSpPr>
        <p:pic>
          <p:nvPicPr>
            <p:cNvPr id="5" name="Google Shape;352;p35">
              <a:extLst>
                <a:ext uri="{FF2B5EF4-FFF2-40B4-BE49-F238E27FC236}">
                  <a16:creationId xmlns:a16="http://schemas.microsoft.com/office/drawing/2014/main" id="{3940A894-9232-C5A6-0412-AC7CC1EA7833}"/>
                </a:ext>
              </a:extLst>
            </p:cNvPr>
            <p:cNvPicPr preferRelativeResize="0"/>
            <p:nvPr/>
          </p:nvPicPr>
          <p:blipFill>
            <a:blip r:embed="rId2">
              <a:alphaModFix/>
            </a:blip>
            <a:stretch>
              <a:fillRect/>
            </a:stretch>
          </p:blipFill>
          <p:spPr>
            <a:xfrm>
              <a:off x="3341200" y="3555912"/>
              <a:ext cx="1776449" cy="1776449"/>
            </a:xfrm>
            <a:prstGeom prst="rect">
              <a:avLst/>
            </a:prstGeom>
            <a:noFill/>
            <a:ln>
              <a:noFill/>
            </a:ln>
          </p:spPr>
        </p:pic>
        <p:cxnSp>
          <p:nvCxnSpPr>
            <p:cNvPr id="6" name="Google Shape;353;p35">
              <a:extLst>
                <a:ext uri="{FF2B5EF4-FFF2-40B4-BE49-F238E27FC236}">
                  <a16:creationId xmlns:a16="http://schemas.microsoft.com/office/drawing/2014/main" id="{46C1D3A0-391E-339C-1AC1-7DB227D80716}"/>
                </a:ext>
              </a:extLst>
            </p:cNvPr>
            <p:cNvCxnSpPr/>
            <p:nvPr/>
          </p:nvCxnSpPr>
          <p:spPr>
            <a:xfrm rot="10800000">
              <a:off x="3254550" y="3614425"/>
              <a:ext cx="2225700" cy="1787400"/>
            </a:xfrm>
            <a:prstGeom prst="straightConnector1">
              <a:avLst/>
            </a:prstGeom>
            <a:noFill/>
            <a:ln w="9525" cap="flat" cmpd="sng">
              <a:solidFill>
                <a:schemeClr val="accent2"/>
              </a:solidFill>
              <a:prstDash val="solid"/>
              <a:round/>
              <a:headEnd type="none" w="med" len="med"/>
              <a:tailEnd type="none" w="med" len="med"/>
            </a:ln>
          </p:spPr>
        </p:cxnSp>
        <p:sp>
          <p:nvSpPr>
            <p:cNvPr id="7" name="Google Shape;354;p35">
              <a:extLst>
                <a:ext uri="{FF2B5EF4-FFF2-40B4-BE49-F238E27FC236}">
                  <a16:creationId xmlns:a16="http://schemas.microsoft.com/office/drawing/2014/main" id="{190D7311-570E-B455-99F3-D4EF40731691}"/>
                </a:ext>
              </a:extLst>
            </p:cNvPr>
            <p:cNvSpPr/>
            <p:nvPr/>
          </p:nvSpPr>
          <p:spPr>
            <a:xfrm flipH="1">
              <a:off x="4528050" y="4511263"/>
              <a:ext cx="821100" cy="821100"/>
            </a:xfrm>
            <a:prstGeom prst="ellipse">
              <a:avLst/>
            </a:prstGeom>
            <a:solidFill>
              <a:srgbClr val="FDFEFF">
                <a:alpha val="18870"/>
              </a:srgbClr>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Barlow"/>
                <a:ea typeface="Barlow"/>
                <a:cs typeface="Barlow"/>
                <a:sym typeface="Barlow"/>
              </a:endParaRPr>
            </a:p>
          </p:txBody>
        </p:sp>
      </p:grpSp>
      <p:sp>
        <p:nvSpPr>
          <p:cNvPr id="2" name="Title 1">
            <a:extLst>
              <a:ext uri="{FF2B5EF4-FFF2-40B4-BE49-F238E27FC236}">
                <a16:creationId xmlns:a16="http://schemas.microsoft.com/office/drawing/2014/main" id="{B9D68556-D186-F872-11CA-EF7FD2F04E94}"/>
              </a:ext>
            </a:extLst>
          </p:cNvPr>
          <p:cNvSpPr>
            <a:spLocks noGrp="1"/>
          </p:cNvSpPr>
          <p:nvPr>
            <p:ph type="title"/>
          </p:nvPr>
        </p:nvSpPr>
        <p:spPr/>
        <p:txBody>
          <a:bodyPr>
            <a:normAutofit/>
          </a:bodyPr>
          <a:lstStyle/>
          <a:p>
            <a:r>
              <a:rPr lang="en-US" sz="2100" b="1" dirty="0">
                <a:solidFill>
                  <a:schemeClr val="tx1"/>
                </a:solidFill>
                <a:latin typeface="Barlow" panose="00000500000000000000" pitchFamily="2" charset="0"/>
                <a:ea typeface="Times New Roman" panose="02020603050405020304" pitchFamily="18" charset="0"/>
              </a:rPr>
              <a:t>03.02. M</a:t>
            </a:r>
            <a:r>
              <a:rPr lang="ro-RO" sz="2100" b="1" dirty="0">
                <a:solidFill>
                  <a:schemeClr val="tx1"/>
                </a:solidFill>
                <a:latin typeface="Barlow" panose="00000500000000000000" pitchFamily="2" charset="0"/>
                <a:ea typeface="Times New Roman" panose="02020603050405020304" pitchFamily="18" charset="0"/>
              </a:rPr>
              <a:t>anagementul performanței în antrenamentul sportiv</a:t>
            </a:r>
            <a:endParaRPr lang="en-US" sz="2100" dirty="0">
              <a:solidFill>
                <a:schemeClr val="tx1"/>
              </a:solidFill>
              <a:latin typeface="Barlow" panose="00000500000000000000" pitchFamily="2" charset="0"/>
            </a:endParaRPr>
          </a:p>
        </p:txBody>
      </p:sp>
      <p:sp>
        <p:nvSpPr>
          <p:cNvPr id="3" name="Content Placeholder 2">
            <a:extLst>
              <a:ext uri="{FF2B5EF4-FFF2-40B4-BE49-F238E27FC236}">
                <a16:creationId xmlns:a16="http://schemas.microsoft.com/office/drawing/2014/main" id="{938AC751-119B-61ED-0AD5-A983863EE06E}"/>
              </a:ext>
            </a:extLst>
          </p:cNvPr>
          <p:cNvSpPr>
            <a:spLocks noGrp="1"/>
          </p:cNvSpPr>
          <p:nvPr>
            <p:ph idx="1"/>
          </p:nvPr>
        </p:nvSpPr>
        <p:spPr>
          <a:xfrm>
            <a:off x="693174" y="1069258"/>
            <a:ext cx="7822176" cy="3591233"/>
          </a:xfrm>
        </p:spPr>
        <p:txBody>
          <a:bodyPr>
            <a:normAutofit/>
          </a:bodyPr>
          <a:lstStyle/>
          <a:p>
            <a:pPr marL="0" indent="270034" algn="just">
              <a:buNone/>
              <a:tabLst>
                <a:tab pos="270034" algn="l"/>
                <a:tab pos="337661" algn="l"/>
                <a:tab pos="540068" algn="l"/>
              </a:tabLst>
            </a:pPr>
            <a:r>
              <a:rPr lang="ro-RO" sz="1350" dirty="0">
                <a:solidFill>
                  <a:schemeClr val="tx1"/>
                </a:solidFill>
                <a:latin typeface="Barlow" panose="00000500000000000000" pitchFamily="2" charset="0"/>
                <a:ea typeface="Times New Roman" panose="02020603050405020304" pitchFamily="18" charset="0"/>
              </a:rPr>
              <a:t>Cercetarea pe această temă cuprinde următoarele lucrări:</a:t>
            </a:r>
            <a:endParaRPr lang="en-US" sz="1350" dirty="0">
              <a:solidFill>
                <a:schemeClr val="tx1"/>
              </a:solidFill>
              <a:latin typeface="Barlow" panose="00000500000000000000" pitchFamily="2" charset="0"/>
              <a:ea typeface="Times New Roman" panose="02020603050405020304" pitchFamily="18" charset="0"/>
            </a:endParaRPr>
          </a:p>
          <a:p>
            <a:pPr marL="257175" indent="-257175" algn="just">
              <a:buFont typeface="Symbol" panose="05050102010706020507" pitchFamily="18" charset="2"/>
              <a:buChar char=""/>
              <a:tabLst>
                <a:tab pos="270034" algn="l"/>
                <a:tab pos="405289" algn="l"/>
              </a:tabLst>
            </a:pPr>
            <a:r>
              <a:rPr lang="ro-RO" sz="1350" dirty="0">
                <a:solidFill>
                  <a:schemeClr val="tx1"/>
                </a:solidFill>
                <a:latin typeface="Barlow" panose="00000500000000000000" pitchFamily="2" charset="0"/>
                <a:ea typeface="Times New Roman" panose="02020603050405020304" pitchFamily="18" charset="0"/>
              </a:rPr>
              <a:t>Turcu, I., &amp; Drugău, S. (2009). </a:t>
            </a:r>
            <a:r>
              <a:rPr lang="ro-RO" sz="1350" i="1" dirty="0">
                <a:solidFill>
                  <a:schemeClr val="tx1"/>
                </a:solidFill>
                <a:latin typeface="Barlow" panose="00000500000000000000" pitchFamily="2" charset="0"/>
                <a:ea typeface="Times New Roman" panose="02020603050405020304" pitchFamily="18" charset="0"/>
              </a:rPr>
              <a:t>Volei: sisteme de acționare de la inițiere la perfecționare</a:t>
            </a:r>
            <a:r>
              <a:rPr lang="ro-RO" sz="1350" dirty="0">
                <a:solidFill>
                  <a:schemeClr val="tx1"/>
                </a:solidFill>
                <a:latin typeface="Barlow" panose="00000500000000000000" pitchFamily="2" charset="0"/>
                <a:ea typeface="Times New Roman" panose="02020603050405020304" pitchFamily="18" charset="0"/>
              </a:rPr>
              <a:t>. Brașov: Editura Universității Transilvania;</a:t>
            </a:r>
            <a:endParaRPr lang="en-US" sz="1350" dirty="0">
              <a:solidFill>
                <a:schemeClr val="tx1"/>
              </a:solidFill>
              <a:latin typeface="Barlow" panose="00000500000000000000" pitchFamily="2" charset="0"/>
              <a:ea typeface="Times New Roman" panose="02020603050405020304" pitchFamily="18" charset="0"/>
            </a:endParaRPr>
          </a:p>
          <a:p>
            <a:pPr marL="257175" indent="-257175" algn="just">
              <a:buFont typeface="Symbol" panose="05050102010706020507" pitchFamily="18" charset="2"/>
              <a:buChar char=""/>
              <a:tabLst>
                <a:tab pos="405289" algn="l"/>
              </a:tabLst>
            </a:pPr>
            <a:r>
              <a:rPr lang="en-US" sz="1350" dirty="0" err="1">
                <a:solidFill>
                  <a:schemeClr val="tx1"/>
                </a:solidFill>
                <a:latin typeface="Barlow" panose="00000500000000000000" pitchFamily="2" charset="0"/>
                <a:ea typeface="Times New Roman" panose="02020603050405020304" pitchFamily="18" charset="0"/>
              </a:rPr>
              <a:t>Turcu</a:t>
            </a:r>
            <a:r>
              <a:rPr lang="en-US" sz="1350" dirty="0">
                <a:solidFill>
                  <a:schemeClr val="tx1"/>
                </a:solidFill>
                <a:latin typeface="Barlow" panose="00000500000000000000" pitchFamily="2" charset="0"/>
                <a:ea typeface="Times New Roman" panose="02020603050405020304" pitchFamily="18" charset="0"/>
              </a:rPr>
              <a:t>, I., </a:t>
            </a:r>
            <a:r>
              <a:rPr lang="en-US" sz="1350" dirty="0" err="1">
                <a:solidFill>
                  <a:schemeClr val="tx1"/>
                </a:solidFill>
                <a:latin typeface="Barlow" panose="00000500000000000000" pitchFamily="2" charset="0"/>
                <a:ea typeface="Times New Roman" panose="02020603050405020304" pitchFamily="18" charset="0"/>
              </a:rPr>
              <a:t>Pomohaci</a:t>
            </a:r>
            <a:r>
              <a:rPr lang="en-US" sz="1350" dirty="0">
                <a:solidFill>
                  <a:schemeClr val="tx1"/>
                </a:solidFill>
                <a:latin typeface="Barlow" panose="00000500000000000000" pitchFamily="2" charset="0"/>
                <a:ea typeface="Times New Roman" panose="02020603050405020304" pitchFamily="18" charset="0"/>
              </a:rPr>
              <a:t>, M., </a:t>
            </a:r>
            <a:r>
              <a:rPr lang="en-US" sz="1350" dirty="0" err="1">
                <a:solidFill>
                  <a:schemeClr val="tx1"/>
                </a:solidFill>
                <a:latin typeface="Barlow" panose="00000500000000000000" pitchFamily="2" charset="0"/>
                <a:ea typeface="Times New Roman" panose="02020603050405020304" pitchFamily="18" charset="0"/>
              </a:rPr>
              <a:t>Vitulkas</a:t>
            </a:r>
            <a:r>
              <a:rPr lang="en-US" sz="1350" dirty="0">
                <a:solidFill>
                  <a:schemeClr val="tx1"/>
                </a:solidFill>
                <a:latin typeface="Barlow" panose="00000500000000000000" pitchFamily="2" charset="0"/>
                <a:ea typeface="Times New Roman" panose="02020603050405020304" pitchFamily="18" charset="0"/>
              </a:rPr>
              <a:t>, A. (2011). Matching Game of Volleyball in a Specific Learning Techniques for Communication. </a:t>
            </a:r>
            <a:r>
              <a:rPr lang="en-US" sz="1350" i="1" dirty="0">
                <a:solidFill>
                  <a:schemeClr val="tx1"/>
                </a:solidFill>
                <a:latin typeface="Barlow" panose="00000500000000000000" pitchFamily="2" charset="0"/>
                <a:ea typeface="Times New Roman" panose="02020603050405020304" pitchFamily="18" charset="0"/>
              </a:rPr>
              <a:t>Bulletin of the </a:t>
            </a:r>
            <a:r>
              <a:rPr lang="en-US" sz="1350" i="1" dirty="0" err="1">
                <a:solidFill>
                  <a:schemeClr val="tx1"/>
                </a:solidFill>
                <a:latin typeface="Barlow" panose="00000500000000000000" pitchFamily="2" charset="0"/>
                <a:ea typeface="Times New Roman" panose="02020603050405020304" pitchFamily="18" charset="0"/>
              </a:rPr>
              <a:t>Transilvania</a:t>
            </a:r>
            <a:r>
              <a:rPr lang="en-US" sz="1350" i="1" dirty="0">
                <a:solidFill>
                  <a:schemeClr val="tx1"/>
                </a:solidFill>
                <a:latin typeface="Barlow" panose="00000500000000000000" pitchFamily="2" charset="0"/>
                <a:ea typeface="Times New Roman" panose="02020603050405020304" pitchFamily="18" charset="0"/>
              </a:rPr>
              <a:t> University of Brasov, Series VIII: Art-Sport</a:t>
            </a:r>
            <a:r>
              <a:rPr lang="en-US" sz="1350" dirty="0">
                <a:solidFill>
                  <a:schemeClr val="tx1"/>
                </a:solidFill>
                <a:latin typeface="Barlow" panose="00000500000000000000" pitchFamily="2" charset="0"/>
                <a:ea typeface="Times New Roman" panose="02020603050405020304" pitchFamily="18" charset="0"/>
              </a:rPr>
              <a:t>, </a:t>
            </a:r>
            <a:r>
              <a:rPr lang="en-US" sz="1350" i="1" dirty="0">
                <a:solidFill>
                  <a:schemeClr val="tx1"/>
                </a:solidFill>
                <a:latin typeface="Barlow" panose="00000500000000000000" pitchFamily="2" charset="0"/>
                <a:ea typeface="Times New Roman" panose="02020603050405020304" pitchFamily="18" charset="0"/>
              </a:rPr>
              <a:t>Vol. 4 (53)</a:t>
            </a:r>
            <a:r>
              <a:rPr lang="en-US" sz="1350" dirty="0">
                <a:solidFill>
                  <a:schemeClr val="tx1"/>
                </a:solidFill>
                <a:latin typeface="Barlow" panose="00000500000000000000" pitchFamily="2" charset="0"/>
                <a:ea typeface="Times New Roman" panose="02020603050405020304" pitchFamily="18" charset="0"/>
              </a:rPr>
              <a:t>, 267-274;</a:t>
            </a:r>
          </a:p>
          <a:p>
            <a:pPr marL="257175" indent="-257175" algn="just">
              <a:buFont typeface="Symbol" panose="05050102010706020507" pitchFamily="18" charset="2"/>
              <a:buChar char=""/>
              <a:tabLst>
                <a:tab pos="270034" algn="l"/>
                <a:tab pos="405289" algn="l"/>
              </a:tabLst>
            </a:pPr>
            <a:r>
              <a:rPr lang="ro-RO" sz="1350" dirty="0">
                <a:solidFill>
                  <a:schemeClr val="tx1"/>
                </a:solidFill>
                <a:latin typeface="Barlow" panose="00000500000000000000" pitchFamily="2" charset="0"/>
                <a:ea typeface="Times New Roman" panose="02020603050405020304" pitchFamily="18" charset="0"/>
              </a:rPr>
              <a:t>Turcu, I. (2013). </a:t>
            </a:r>
            <a:r>
              <a:rPr lang="ro-RO" sz="1350" i="1" dirty="0">
                <a:solidFill>
                  <a:schemeClr val="tx1"/>
                </a:solidFill>
                <a:latin typeface="Barlow" panose="00000500000000000000" pitchFamily="2" charset="0"/>
                <a:ea typeface="Times New Roman" panose="02020603050405020304" pitchFamily="18" charset="0"/>
              </a:rPr>
              <a:t>Managementul performanței în antrenamentul sportiv</a:t>
            </a:r>
            <a:r>
              <a:rPr lang="ro-RO" sz="1350" dirty="0">
                <a:solidFill>
                  <a:schemeClr val="tx1"/>
                </a:solidFill>
                <a:latin typeface="Barlow" panose="00000500000000000000" pitchFamily="2" charset="0"/>
                <a:ea typeface="Times New Roman" panose="02020603050405020304" pitchFamily="18" charset="0"/>
              </a:rPr>
              <a:t>. Brașov: Editura Universității "Transilvania”;</a:t>
            </a:r>
            <a:endParaRPr lang="en-US" sz="1350" dirty="0">
              <a:solidFill>
                <a:schemeClr val="tx1"/>
              </a:solidFill>
              <a:latin typeface="Barlow" panose="00000500000000000000" pitchFamily="2" charset="0"/>
              <a:ea typeface="Times New Roman" panose="02020603050405020304" pitchFamily="18" charset="0"/>
            </a:endParaRPr>
          </a:p>
          <a:p>
            <a:pPr marL="257175" indent="-257175" algn="just">
              <a:buFont typeface="Symbol" panose="05050102010706020507" pitchFamily="18" charset="2"/>
              <a:buChar char=""/>
              <a:tabLst>
                <a:tab pos="270034" algn="l"/>
                <a:tab pos="405289" algn="l"/>
              </a:tabLst>
            </a:pPr>
            <a:r>
              <a:rPr lang="en-US" sz="1350" dirty="0" err="1">
                <a:solidFill>
                  <a:schemeClr val="tx1"/>
                </a:solidFill>
                <a:latin typeface="Barlow" panose="00000500000000000000" pitchFamily="2" charset="0"/>
                <a:ea typeface="Times New Roman" panose="02020603050405020304" pitchFamily="18" charset="0"/>
              </a:rPr>
              <a:t>Chicomban</a:t>
            </a:r>
            <a:r>
              <a:rPr lang="en-US" sz="1350" dirty="0">
                <a:solidFill>
                  <a:schemeClr val="tx1"/>
                </a:solidFill>
                <a:latin typeface="Barlow" panose="00000500000000000000" pitchFamily="2" charset="0"/>
                <a:ea typeface="Times New Roman" panose="02020603050405020304" pitchFamily="18" charset="0"/>
              </a:rPr>
              <a:t>, M., &amp; </a:t>
            </a:r>
            <a:r>
              <a:rPr lang="en-US" sz="1350" dirty="0" err="1">
                <a:solidFill>
                  <a:schemeClr val="tx1"/>
                </a:solidFill>
                <a:latin typeface="Barlow" panose="00000500000000000000" pitchFamily="2" charset="0"/>
                <a:ea typeface="Times New Roman" panose="02020603050405020304" pitchFamily="18" charset="0"/>
              </a:rPr>
              <a:t>Turcu</a:t>
            </a:r>
            <a:r>
              <a:rPr lang="en-US" sz="1350" dirty="0">
                <a:solidFill>
                  <a:schemeClr val="tx1"/>
                </a:solidFill>
                <a:latin typeface="Barlow" panose="00000500000000000000" pitchFamily="2" charset="0"/>
                <a:ea typeface="Times New Roman" panose="02020603050405020304" pitchFamily="18" charset="0"/>
              </a:rPr>
              <a:t>, I. (2015). Implementation of the Algorithm Method in the Technical Preparation of Beginner Basketball Players. </a:t>
            </a:r>
            <a:r>
              <a:rPr lang="en-US" sz="1350" i="1" dirty="0">
                <a:solidFill>
                  <a:schemeClr val="tx1"/>
                </a:solidFill>
                <a:latin typeface="Barlow" panose="00000500000000000000" pitchFamily="2" charset="0"/>
                <a:ea typeface="Times New Roman" panose="02020603050405020304" pitchFamily="18" charset="0"/>
              </a:rPr>
              <a:t>Bulletin of the </a:t>
            </a:r>
            <a:r>
              <a:rPr lang="en-US" sz="1350" i="1" dirty="0" err="1">
                <a:solidFill>
                  <a:schemeClr val="tx1"/>
                </a:solidFill>
                <a:latin typeface="Barlow" panose="00000500000000000000" pitchFamily="2" charset="0"/>
                <a:ea typeface="Times New Roman" panose="02020603050405020304" pitchFamily="18" charset="0"/>
              </a:rPr>
              <a:t>Transilvania</a:t>
            </a:r>
            <a:r>
              <a:rPr lang="en-US" sz="1350" i="1" dirty="0">
                <a:solidFill>
                  <a:schemeClr val="tx1"/>
                </a:solidFill>
                <a:latin typeface="Barlow" panose="00000500000000000000" pitchFamily="2" charset="0"/>
                <a:ea typeface="Times New Roman" panose="02020603050405020304" pitchFamily="18" charset="0"/>
              </a:rPr>
              <a:t> University of </a:t>
            </a:r>
            <a:r>
              <a:rPr lang="en-US" sz="1350" i="1" dirty="0" err="1">
                <a:solidFill>
                  <a:schemeClr val="tx1"/>
                </a:solidFill>
                <a:latin typeface="Barlow" panose="00000500000000000000" pitchFamily="2" charset="0"/>
                <a:ea typeface="Times New Roman" panose="02020603050405020304" pitchFamily="18" charset="0"/>
              </a:rPr>
              <a:t>Braşov</a:t>
            </a:r>
            <a:r>
              <a:rPr lang="en-US" sz="1350" i="1" dirty="0">
                <a:solidFill>
                  <a:schemeClr val="tx1"/>
                </a:solidFill>
                <a:latin typeface="Barlow" panose="00000500000000000000" pitchFamily="2" charset="0"/>
                <a:ea typeface="Times New Roman" panose="02020603050405020304" pitchFamily="18" charset="0"/>
              </a:rPr>
              <a:t>. Series IX: Sciences of Human Kinetics</a:t>
            </a:r>
            <a:r>
              <a:rPr lang="en-US" sz="1350" dirty="0">
                <a:solidFill>
                  <a:schemeClr val="tx1"/>
                </a:solidFill>
                <a:latin typeface="Barlow" panose="00000500000000000000" pitchFamily="2" charset="0"/>
                <a:ea typeface="Times New Roman" panose="02020603050405020304" pitchFamily="18" charset="0"/>
              </a:rPr>
              <a:t>, 39-46;</a:t>
            </a:r>
          </a:p>
          <a:p>
            <a:pPr marL="257175" indent="-257175" algn="just">
              <a:buFont typeface="Symbol" panose="05050102010706020507" pitchFamily="18" charset="2"/>
              <a:buChar char=""/>
              <a:tabLst>
                <a:tab pos="270034" algn="l"/>
                <a:tab pos="405289" algn="l"/>
              </a:tabLst>
            </a:pPr>
            <a:r>
              <a:rPr lang="en-US" sz="1350" dirty="0" err="1">
                <a:solidFill>
                  <a:schemeClr val="tx1"/>
                </a:solidFill>
                <a:latin typeface="Barlow" panose="00000500000000000000" pitchFamily="2" charset="0"/>
                <a:ea typeface="Times New Roman" panose="02020603050405020304" pitchFamily="18" charset="0"/>
              </a:rPr>
              <a:t>Tohănean</a:t>
            </a:r>
            <a:r>
              <a:rPr lang="en-US" sz="1350" dirty="0">
                <a:solidFill>
                  <a:schemeClr val="tx1"/>
                </a:solidFill>
                <a:latin typeface="Barlow" panose="00000500000000000000" pitchFamily="2" charset="0"/>
                <a:ea typeface="Times New Roman" panose="02020603050405020304" pitchFamily="18" charset="0"/>
              </a:rPr>
              <a:t>, D.I., </a:t>
            </a:r>
            <a:r>
              <a:rPr lang="en-US" sz="1350" dirty="0" err="1">
                <a:solidFill>
                  <a:schemeClr val="tx1"/>
                </a:solidFill>
                <a:latin typeface="Barlow" panose="00000500000000000000" pitchFamily="2" charset="0"/>
                <a:ea typeface="Times New Roman" panose="02020603050405020304" pitchFamily="18" charset="0"/>
              </a:rPr>
              <a:t>Turcu</a:t>
            </a:r>
            <a:r>
              <a:rPr lang="en-US" sz="1350" dirty="0">
                <a:solidFill>
                  <a:schemeClr val="tx1"/>
                </a:solidFill>
                <a:latin typeface="Barlow" panose="00000500000000000000" pitchFamily="2" charset="0"/>
                <a:ea typeface="Times New Roman" panose="02020603050405020304" pitchFamily="18" charset="0"/>
              </a:rPr>
              <a:t>, I. (2017). Study on Ascertaining the Report of Emotionality Versus Rationality </a:t>
            </a:r>
            <a:r>
              <a:rPr lang="en-US" sz="1350" dirty="0" err="1">
                <a:solidFill>
                  <a:schemeClr val="tx1"/>
                </a:solidFill>
                <a:latin typeface="Barlow" panose="00000500000000000000" pitchFamily="2" charset="0"/>
                <a:ea typeface="Times New Roman" panose="02020603050405020304" pitchFamily="18" charset="0"/>
              </a:rPr>
              <a:t>în</a:t>
            </a:r>
            <a:r>
              <a:rPr lang="en-US" sz="1350" dirty="0">
                <a:solidFill>
                  <a:schemeClr val="tx1"/>
                </a:solidFill>
                <a:latin typeface="Barlow" panose="00000500000000000000" pitchFamily="2" charset="0"/>
                <a:ea typeface="Times New Roman" panose="02020603050405020304" pitchFamily="18" charset="0"/>
              </a:rPr>
              <a:t> The Handball Game. </a:t>
            </a:r>
            <a:r>
              <a:rPr lang="en-US" sz="1350" i="1" dirty="0" err="1">
                <a:solidFill>
                  <a:schemeClr val="tx1"/>
                </a:solidFill>
                <a:latin typeface="Barlow" panose="00000500000000000000" pitchFamily="2" charset="0"/>
                <a:ea typeface="Times New Roman" panose="02020603050405020304" pitchFamily="18" charset="0"/>
              </a:rPr>
              <a:t>Discobolul</a:t>
            </a:r>
            <a:r>
              <a:rPr lang="en-US" sz="1350" i="1" dirty="0">
                <a:solidFill>
                  <a:schemeClr val="tx1"/>
                </a:solidFill>
                <a:latin typeface="Barlow" panose="00000500000000000000" pitchFamily="2" charset="0"/>
                <a:ea typeface="Times New Roman" panose="02020603050405020304" pitchFamily="18" charset="0"/>
              </a:rPr>
              <a:t> – Physical Education, Sport and </a:t>
            </a:r>
            <a:r>
              <a:rPr lang="en-US" sz="1350" i="1" dirty="0" err="1">
                <a:solidFill>
                  <a:schemeClr val="tx1"/>
                </a:solidFill>
                <a:latin typeface="Barlow" panose="00000500000000000000" pitchFamily="2" charset="0"/>
                <a:ea typeface="Times New Roman" panose="02020603050405020304" pitchFamily="18" charset="0"/>
              </a:rPr>
              <a:t>Kinetotherapy</a:t>
            </a:r>
            <a:r>
              <a:rPr lang="en-US" sz="1350" i="1" dirty="0">
                <a:solidFill>
                  <a:schemeClr val="tx1"/>
                </a:solidFill>
                <a:latin typeface="Barlow" panose="00000500000000000000" pitchFamily="2" charset="0"/>
                <a:ea typeface="Times New Roman" panose="02020603050405020304" pitchFamily="18" charset="0"/>
              </a:rPr>
              <a:t> Journal, Vol. XIII no.1 (47)</a:t>
            </a:r>
            <a:r>
              <a:rPr lang="en-US" sz="1350" dirty="0">
                <a:solidFill>
                  <a:schemeClr val="tx1"/>
                </a:solidFill>
                <a:latin typeface="Barlow" panose="00000500000000000000" pitchFamily="2" charset="0"/>
                <a:ea typeface="Times New Roman" panose="02020603050405020304" pitchFamily="18" charset="0"/>
              </a:rPr>
              <a:t>, 96-99;</a:t>
            </a:r>
          </a:p>
          <a:p>
            <a:pPr marL="257175" indent="-257175" algn="just">
              <a:buFont typeface="Symbol" panose="05050102010706020507" pitchFamily="18" charset="2"/>
              <a:buChar char=""/>
              <a:tabLst>
                <a:tab pos="270034" algn="l"/>
                <a:tab pos="405289" algn="l"/>
              </a:tabLst>
            </a:pPr>
            <a:r>
              <a:rPr lang="en-US" sz="1350" dirty="0">
                <a:solidFill>
                  <a:schemeClr val="tx1"/>
                </a:solidFill>
                <a:latin typeface="Barlow" panose="00000500000000000000" pitchFamily="2" charset="0"/>
                <a:ea typeface="Times New Roman" panose="02020603050405020304" pitchFamily="18" charset="0"/>
              </a:rPr>
              <a:t>Pelin, B. I., </a:t>
            </a:r>
            <a:r>
              <a:rPr lang="en-US" sz="1350" dirty="0" err="1">
                <a:solidFill>
                  <a:schemeClr val="tx1"/>
                </a:solidFill>
                <a:latin typeface="Barlow" panose="00000500000000000000" pitchFamily="2" charset="0"/>
                <a:ea typeface="Times New Roman" panose="02020603050405020304" pitchFamily="18" charset="0"/>
              </a:rPr>
              <a:t>Turcu</a:t>
            </a:r>
            <a:r>
              <a:rPr lang="en-US" sz="1350" dirty="0">
                <a:solidFill>
                  <a:schemeClr val="tx1"/>
                </a:solidFill>
                <a:latin typeface="Barlow" panose="00000500000000000000" pitchFamily="2" charset="0"/>
                <a:ea typeface="Times New Roman" panose="02020603050405020304" pitchFamily="18" charset="0"/>
              </a:rPr>
              <a:t>, I., &amp; </a:t>
            </a:r>
            <a:r>
              <a:rPr lang="en-US" sz="1350" dirty="0" err="1">
                <a:solidFill>
                  <a:schemeClr val="tx1"/>
                </a:solidFill>
                <a:latin typeface="Barlow" panose="00000500000000000000" pitchFamily="2" charset="0"/>
                <a:ea typeface="Times New Roman" panose="02020603050405020304" pitchFamily="18" charset="0"/>
              </a:rPr>
              <a:t>Tohănean</a:t>
            </a:r>
            <a:r>
              <a:rPr lang="en-US" sz="1350" dirty="0">
                <a:solidFill>
                  <a:schemeClr val="tx1"/>
                </a:solidFill>
                <a:latin typeface="Barlow" panose="00000500000000000000" pitchFamily="2" charset="0"/>
                <a:ea typeface="Times New Roman" panose="02020603050405020304" pitchFamily="18" charset="0"/>
              </a:rPr>
              <a:t>, D. (2018). Study on the development of motor qualities by practicing cross-country skiing at junior level. </a:t>
            </a:r>
            <a:r>
              <a:rPr lang="en-US" sz="1350" i="1" dirty="0" err="1">
                <a:solidFill>
                  <a:schemeClr val="tx1"/>
                </a:solidFill>
                <a:latin typeface="Barlow" panose="00000500000000000000" pitchFamily="2" charset="0"/>
                <a:ea typeface="Times New Roman" panose="02020603050405020304" pitchFamily="18" charset="0"/>
              </a:rPr>
              <a:t>Discobolul</a:t>
            </a:r>
            <a:r>
              <a:rPr lang="en-US" sz="1350" dirty="0">
                <a:solidFill>
                  <a:schemeClr val="tx1"/>
                </a:solidFill>
                <a:latin typeface="Barlow" panose="00000500000000000000" pitchFamily="2" charset="0"/>
                <a:ea typeface="Times New Roman" panose="02020603050405020304" pitchFamily="18" charset="0"/>
              </a:rPr>
              <a:t>, 58;</a:t>
            </a:r>
          </a:p>
          <a:p>
            <a:endParaRPr lang="en-US" dirty="0">
              <a:solidFill>
                <a:schemeClr val="tx1"/>
              </a:solidFill>
              <a:latin typeface="Barlow" panose="00000500000000000000" pitchFamily="2" charset="0"/>
            </a:endParaRPr>
          </a:p>
        </p:txBody>
      </p:sp>
    </p:spTree>
    <p:extLst>
      <p:ext uri="{BB962C8B-B14F-4D97-AF65-F5344CB8AC3E}">
        <p14:creationId xmlns:p14="http://schemas.microsoft.com/office/powerpoint/2010/main" val="7168120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4F80C7-5AE9-6520-DD0E-00876B25A00D}"/>
            </a:ext>
          </a:extLst>
        </p:cNvPr>
        <p:cNvGrpSpPr/>
        <p:nvPr/>
      </p:nvGrpSpPr>
      <p:grpSpPr>
        <a:xfrm>
          <a:off x="0" y="0"/>
          <a:ext cx="0" cy="0"/>
          <a:chOff x="0" y="0"/>
          <a:chExt cx="0" cy="0"/>
        </a:xfrm>
      </p:grpSpPr>
      <p:grpSp>
        <p:nvGrpSpPr>
          <p:cNvPr id="4" name="Google Shape;351;p35">
            <a:extLst>
              <a:ext uri="{FF2B5EF4-FFF2-40B4-BE49-F238E27FC236}">
                <a16:creationId xmlns:a16="http://schemas.microsoft.com/office/drawing/2014/main" id="{8D5F78F4-F428-A605-50EF-457CD53D0DE3}"/>
              </a:ext>
            </a:extLst>
          </p:cNvPr>
          <p:cNvGrpSpPr/>
          <p:nvPr/>
        </p:nvGrpSpPr>
        <p:grpSpPr>
          <a:xfrm rot="6952898">
            <a:off x="6951842" y="3515398"/>
            <a:ext cx="2731387" cy="2132147"/>
            <a:chOff x="3254550" y="3555912"/>
            <a:chExt cx="2225700" cy="1845913"/>
          </a:xfrm>
        </p:grpSpPr>
        <p:pic>
          <p:nvPicPr>
            <p:cNvPr id="5" name="Google Shape;352;p35">
              <a:extLst>
                <a:ext uri="{FF2B5EF4-FFF2-40B4-BE49-F238E27FC236}">
                  <a16:creationId xmlns:a16="http://schemas.microsoft.com/office/drawing/2014/main" id="{CD89E772-31E5-9E02-77C7-0C044060B3E3}"/>
                </a:ext>
              </a:extLst>
            </p:cNvPr>
            <p:cNvPicPr preferRelativeResize="0"/>
            <p:nvPr/>
          </p:nvPicPr>
          <p:blipFill>
            <a:blip r:embed="rId2">
              <a:alphaModFix/>
            </a:blip>
            <a:stretch>
              <a:fillRect/>
            </a:stretch>
          </p:blipFill>
          <p:spPr>
            <a:xfrm>
              <a:off x="3341200" y="3555912"/>
              <a:ext cx="1776449" cy="1776449"/>
            </a:xfrm>
            <a:prstGeom prst="rect">
              <a:avLst/>
            </a:prstGeom>
            <a:noFill/>
            <a:ln>
              <a:noFill/>
            </a:ln>
          </p:spPr>
        </p:pic>
        <p:cxnSp>
          <p:nvCxnSpPr>
            <p:cNvPr id="6" name="Google Shape;353;p35">
              <a:extLst>
                <a:ext uri="{FF2B5EF4-FFF2-40B4-BE49-F238E27FC236}">
                  <a16:creationId xmlns:a16="http://schemas.microsoft.com/office/drawing/2014/main" id="{05EFB754-BE74-FD67-3226-0FE8481A5860}"/>
                </a:ext>
              </a:extLst>
            </p:cNvPr>
            <p:cNvCxnSpPr/>
            <p:nvPr/>
          </p:nvCxnSpPr>
          <p:spPr>
            <a:xfrm rot="10800000">
              <a:off x="3254550" y="3614425"/>
              <a:ext cx="2225700" cy="1787400"/>
            </a:xfrm>
            <a:prstGeom prst="straightConnector1">
              <a:avLst/>
            </a:prstGeom>
            <a:noFill/>
            <a:ln w="9525" cap="flat" cmpd="sng">
              <a:solidFill>
                <a:schemeClr val="accent2"/>
              </a:solidFill>
              <a:prstDash val="solid"/>
              <a:round/>
              <a:headEnd type="none" w="med" len="med"/>
              <a:tailEnd type="none" w="med" len="med"/>
            </a:ln>
          </p:spPr>
        </p:cxnSp>
        <p:sp>
          <p:nvSpPr>
            <p:cNvPr id="7" name="Google Shape;354;p35">
              <a:extLst>
                <a:ext uri="{FF2B5EF4-FFF2-40B4-BE49-F238E27FC236}">
                  <a16:creationId xmlns:a16="http://schemas.microsoft.com/office/drawing/2014/main" id="{401D0BF3-8BCE-D317-CF0B-EB11E56A6A98}"/>
                </a:ext>
              </a:extLst>
            </p:cNvPr>
            <p:cNvSpPr/>
            <p:nvPr/>
          </p:nvSpPr>
          <p:spPr>
            <a:xfrm flipH="1">
              <a:off x="4528050" y="4511263"/>
              <a:ext cx="821100" cy="821100"/>
            </a:xfrm>
            <a:prstGeom prst="ellipse">
              <a:avLst/>
            </a:prstGeom>
            <a:solidFill>
              <a:srgbClr val="FDFEFF">
                <a:alpha val="18870"/>
              </a:srgbClr>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Barlow"/>
                <a:ea typeface="Barlow"/>
                <a:cs typeface="Barlow"/>
                <a:sym typeface="Barlow"/>
              </a:endParaRPr>
            </a:p>
          </p:txBody>
        </p:sp>
      </p:grpSp>
      <p:sp>
        <p:nvSpPr>
          <p:cNvPr id="2" name="Title 1">
            <a:extLst>
              <a:ext uri="{FF2B5EF4-FFF2-40B4-BE49-F238E27FC236}">
                <a16:creationId xmlns:a16="http://schemas.microsoft.com/office/drawing/2014/main" id="{430E8853-88A5-6360-276A-A71F30429937}"/>
              </a:ext>
            </a:extLst>
          </p:cNvPr>
          <p:cNvSpPr>
            <a:spLocks noGrp="1"/>
          </p:cNvSpPr>
          <p:nvPr>
            <p:ph type="title"/>
          </p:nvPr>
        </p:nvSpPr>
        <p:spPr/>
        <p:txBody>
          <a:bodyPr>
            <a:normAutofit/>
          </a:bodyPr>
          <a:lstStyle/>
          <a:p>
            <a:r>
              <a:rPr lang="en-US" sz="2100" b="1" dirty="0">
                <a:solidFill>
                  <a:schemeClr val="tx1"/>
                </a:solidFill>
                <a:latin typeface="Barlow" panose="00000500000000000000" pitchFamily="2" charset="0"/>
                <a:ea typeface="Times New Roman" panose="02020603050405020304" pitchFamily="18" charset="0"/>
              </a:rPr>
              <a:t>03.02. M</a:t>
            </a:r>
            <a:r>
              <a:rPr lang="ro-RO" sz="2100" b="1" dirty="0">
                <a:solidFill>
                  <a:schemeClr val="tx1"/>
                </a:solidFill>
                <a:latin typeface="Barlow" panose="00000500000000000000" pitchFamily="2" charset="0"/>
                <a:ea typeface="Times New Roman" panose="02020603050405020304" pitchFamily="18" charset="0"/>
              </a:rPr>
              <a:t>anagementul performanței în antrenamentul sportiv</a:t>
            </a:r>
            <a:endParaRPr lang="en-US" sz="2100" dirty="0">
              <a:solidFill>
                <a:schemeClr val="tx1"/>
              </a:solidFill>
              <a:latin typeface="Barlow" panose="00000500000000000000" pitchFamily="2" charset="0"/>
            </a:endParaRPr>
          </a:p>
        </p:txBody>
      </p:sp>
      <p:sp>
        <p:nvSpPr>
          <p:cNvPr id="3" name="Content Placeholder 2">
            <a:extLst>
              <a:ext uri="{FF2B5EF4-FFF2-40B4-BE49-F238E27FC236}">
                <a16:creationId xmlns:a16="http://schemas.microsoft.com/office/drawing/2014/main" id="{D3119457-9CDB-8B06-2C7C-E0461535BC4A}"/>
              </a:ext>
            </a:extLst>
          </p:cNvPr>
          <p:cNvSpPr>
            <a:spLocks noGrp="1"/>
          </p:cNvSpPr>
          <p:nvPr>
            <p:ph idx="1"/>
          </p:nvPr>
        </p:nvSpPr>
        <p:spPr>
          <a:xfrm>
            <a:off x="628650" y="1032387"/>
            <a:ext cx="7886700" cy="3996813"/>
          </a:xfrm>
        </p:spPr>
        <p:txBody>
          <a:bodyPr>
            <a:normAutofit fontScale="92500" lnSpcReduction="10000"/>
          </a:bodyPr>
          <a:lstStyle/>
          <a:p>
            <a:pPr marL="0" indent="270034" algn="just">
              <a:buNone/>
              <a:tabLst>
                <a:tab pos="270034" algn="l"/>
                <a:tab pos="337661" algn="l"/>
                <a:tab pos="540068" algn="l"/>
              </a:tabLst>
            </a:pPr>
            <a:r>
              <a:rPr lang="ro-RO" sz="1350" dirty="0">
                <a:solidFill>
                  <a:schemeClr val="tx1"/>
                </a:solidFill>
                <a:latin typeface="Barlow" panose="00000500000000000000" pitchFamily="2" charset="0"/>
                <a:ea typeface="Times New Roman" panose="02020603050405020304" pitchFamily="18" charset="0"/>
              </a:rPr>
              <a:t>Cercetarea pe această temă cuprinde următoarele lucrări:</a:t>
            </a:r>
            <a:endParaRPr lang="en-US" sz="1350" dirty="0">
              <a:solidFill>
                <a:schemeClr val="tx1"/>
              </a:solidFill>
              <a:latin typeface="Barlow" panose="00000500000000000000" pitchFamily="2" charset="0"/>
              <a:ea typeface="Times New Roman" panose="02020603050405020304" pitchFamily="18" charset="0"/>
            </a:endParaRPr>
          </a:p>
          <a:p>
            <a:pPr marL="257175" indent="-257175" algn="just">
              <a:buFont typeface="Symbol" panose="05050102010706020507" pitchFamily="18" charset="2"/>
              <a:buChar char=""/>
              <a:tabLst>
                <a:tab pos="270034" algn="l"/>
                <a:tab pos="405289" algn="l"/>
              </a:tabLst>
            </a:pPr>
            <a:r>
              <a:rPr lang="ro-RO" sz="1350" dirty="0">
                <a:solidFill>
                  <a:schemeClr val="tx1"/>
                </a:solidFill>
                <a:latin typeface="Barlow" panose="00000500000000000000" pitchFamily="2" charset="0"/>
                <a:ea typeface="Times New Roman" panose="02020603050405020304" pitchFamily="18" charset="0"/>
              </a:rPr>
              <a:t>Tohanean, D. I., Koronas, V., Sagat, P., Turcu, I., Curitianu, I. M., Alexe, C. I., &amp; Alexe, D. I. (2020). </a:t>
            </a:r>
            <a:r>
              <a:rPr lang="en-GB" sz="1350" dirty="0">
                <a:solidFill>
                  <a:schemeClr val="tx1"/>
                </a:solidFill>
                <a:latin typeface="Barlow" panose="00000500000000000000" pitchFamily="2" charset="0"/>
                <a:ea typeface="Times New Roman" panose="02020603050405020304" pitchFamily="18" charset="0"/>
              </a:rPr>
              <a:t>The Use of Water and Other Liquids of Different Chemical Composition for Hydration in Movement Activities. </a:t>
            </a:r>
            <a:r>
              <a:rPr lang="en-GB" sz="1350" i="1" dirty="0">
                <a:solidFill>
                  <a:schemeClr val="tx1"/>
                </a:solidFill>
                <a:latin typeface="Barlow" panose="00000500000000000000" pitchFamily="2" charset="0"/>
                <a:ea typeface="Times New Roman" panose="02020603050405020304" pitchFamily="18" charset="0"/>
              </a:rPr>
              <a:t>Rev Chim, 71(8)</a:t>
            </a:r>
            <a:r>
              <a:rPr lang="en-GB" sz="1350" dirty="0">
                <a:solidFill>
                  <a:schemeClr val="tx1"/>
                </a:solidFill>
                <a:latin typeface="Barlow" panose="00000500000000000000" pitchFamily="2" charset="0"/>
                <a:ea typeface="Times New Roman" panose="02020603050405020304" pitchFamily="18" charset="0"/>
              </a:rPr>
              <a:t>, 249-254;</a:t>
            </a:r>
            <a:endParaRPr lang="en-US" sz="1350" dirty="0">
              <a:solidFill>
                <a:schemeClr val="tx1"/>
              </a:solidFill>
              <a:latin typeface="Barlow" panose="00000500000000000000" pitchFamily="2" charset="0"/>
              <a:ea typeface="Times New Roman" panose="02020603050405020304" pitchFamily="18" charset="0"/>
            </a:endParaRPr>
          </a:p>
          <a:p>
            <a:pPr marL="257175" indent="-257175" algn="just">
              <a:buFont typeface="Symbol" panose="05050102010706020507" pitchFamily="18" charset="2"/>
              <a:buChar char=""/>
              <a:tabLst>
                <a:tab pos="270034" algn="l"/>
                <a:tab pos="405289" algn="l"/>
              </a:tabLst>
            </a:pPr>
            <a:r>
              <a:rPr lang="en-GB" sz="1350" dirty="0" err="1">
                <a:solidFill>
                  <a:schemeClr val="tx1"/>
                </a:solidFill>
                <a:latin typeface="Barlow" panose="00000500000000000000" pitchFamily="2" charset="0"/>
                <a:ea typeface="Times New Roman" panose="02020603050405020304" pitchFamily="18" charset="0"/>
              </a:rPr>
              <a:t>Šagát</a:t>
            </a:r>
            <a:r>
              <a:rPr lang="en-GB" sz="1350" dirty="0">
                <a:solidFill>
                  <a:schemeClr val="tx1"/>
                </a:solidFill>
                <a:latin typeface="Barlow" panose="00000500000000000000" pitchFamily="2" charset="0"/>
                <a:ea typeface="Times New Roman" panose="02020603050405020304" pitchFamily="18" charset="0"/>
              </a:rPr>
              <a:t>, P., Bartik, P., Lazić, A., </a:t>
            </a:r>
            <a:r>
              <a:rPr lang="en-GB" sz="1350" dirty="0" err="1">
                <a:solidFill>
                  <a:schemeClr val="tx1"/>
                </a:solidFill>
                <a:latin typeface="Barlow" panose="00000500000000000000" pitchFamily="2" charset="0"/>
                <a:ea typeface="Times New Roman" panose="02020603050405020304" pitchFamily="18" charset="0"/>
              </a:rPr>
              <a:t>Tohănean</a:t>
            </a:r>
            <a:r>
              <a:rPr lang="en-GB" sz="1350" dirty="0">
                <a:solidFill>
                  <a:schemeClr val="tx1"/>
                </a:solidFill>
                <a:latin typeface="Barlow" panose="00000500000000000000" pitchFamily="2" charset="0"/>
                <a:ea typeface="Times New Roman" panose="02020603050405020304" pitchFamily="18" charset="0"/>
              </a:rPr>
              <a:t>, D. I., Koronas, V., </a:t>
            </a:r>
            <a:r>
              <a:rPr lang="en-GB" sz="1350" dirty="0" err="1">
                <a:solidFill>
                  <a:schemeClr val="tx1"/>
                </a:solidFill>
                <a:latin typeface="Barlow" panose="00000500000000000000" pitchFamily="2" charset="0"/>
                <a:ea typeface="Times New Roman" panose="02020603050405020304" pitchFamily="18" charset="0"/>
              </a:rPr>
              <a:t>Turcu</a:t>
            </a:r>
            <a:r>
              <a:rPr lang="en-GB" sz="1350" dirty="0">
                <a:solidFill>
                  <a:schemeClr val="tx1"/>
                </a:solidFill>
                <a:latin typeface="Barlow" panose="00000500000000000000" pitchFamily="2" charset="0"/>
                <a:ea typeface="Times New Roman" panose="02020603050405020304" pitchFamily="18" charset="0"/>
              </a:rPr>
              <a:t>, I., </a:t>
            </a:r>
            <a:r>
              <a:rPr lang="en-GB" sz="1350" dirty="0" err="1">
                <a:solidFill>
                  <a:schemeClr val="tx1"/>
                </a:solidFill>
                <a:latin typeface="Barlow" panose="00000500000000000000" pitchFamily="2" charset="0"/>
                <a:ea typeface="Times New Roman" panose="02020603050405020304" pitchFamily="18" charset="0"/>
              </a:rPr>
              <a:t>Knjaz</a:t>
            </a:r>
            <a:r>
              <a:rPr lang="en-GB" sz="1350" dirty="0">
                <a:solidFill>
                  <a:schemeClr val="tx1"/>
                </a:solidFill>
                <a:latin typeface="Barlow" panose="00000500000000000000" pitchFamily="2" charset="0"/>
                <a:ea typeface="Times New Roman" panose="02020603050405020304" pitchFamily="18" charset="0"/>
              </a:rPr>
              <a:t>, D., Alexe, C. I., </a:t>
            </a:r>
            <a:r>
              <a:rPr lang="en-GB" sz="1350" dirty="0" err="1">
                <a:solidFill>
                  <a:schemeClr val="tx1"/>
                </a:solidFill>
                <a:latin typeface="Barlow" panose="00000500000000000000" pitchFamily="2" charset="0"/>
                <a:ea typeface="Times New Roman" panose="02020603050405020304" pitchFamily="18" charset="0"/>
              </a:rPr>
              <a:t>Curițianu</a:t>
            </a:r>
            <a:r>
              <a:rPr lang="en-GB" sz="1350" dirty="0">
                <a:solidFill>
                  <a:schemeClr val="tx1"/>
                </a:solidFill>
                <a:latin typeface="Barlow" panose="00000500000000000000" pitchFamily="2" charset="0"/>
                <a:ea typeface="Times New Roman" panose="02020603050405020304" pitchFamily="18" charset="0"/>
              </a:rPr>
              <a:t>, I. M. (2021). Self-esteem, individual versus team sports. </a:t>
            </a:r>
            <a:r>
              <a:rPr lang="en-GB" sz="1350" i="1" dirty="0">
                <a:solidFill>
                  <a:schemeClr val="tx1"/>
                </a:solidFill>
                <a:latin typeface="Barlow" panose="00000500000000000000" pitchFamily="2" charset="0"/>
                <a:ea typeface="Times New Roman" panose="02020603050405020304" pitchFamily="18" charset="0"/>
              </a:rPr>
              <a:t>International Journal of Environmental Research and Public Health, 18(24)</a:t>
            </a:r>
            <a:r>
              <a:rPr lang="en-GB" sz="1350" dirty="0">
                <a:solidFill>
                  <a:schemeClr val="tx1"/>
                </a:solidFill>
                <a:latin typeface="Barlow" panose="00000500000000000000" pitchFamily="2" charset="0"/>
                <a:ea typeface="Times New Roman" panose="02020603050405020304" pitchFamily="18" charset="0"/>
              </a:rPr>
              <a:t>, 12915;</a:t>
            </a:r>
            <a:endParaRPr lang="en-US" sz="1350" dirty="0">
              <a:solidFill>
                <a:schemeClr val="tx1"/>
              </a:solidFill>
              <a:latin typeface="Barlow" panose="00000500000000000000" pitchFamily="2" charset="0"/>
              <a:ea typeface="Times New Roman" panose="02020603050405020304" pitchFamily="18" charset="0"/>
            </a:endParaRPr>
          </a:p>
          <a:p>
            <a:pPr marL="257175" indent="-257175" algn="just">
              <a:buFont typeface="Symbol" panose="05050102010706020507" pitchFamily="18" charset="2"/>
              <a:buChar char=""/>
              <a:tabLst>
                <a:tab pos="270034" algn="l"/>
                <a:tab pos="405289" algn="l"/>
              </a:tabLst>
            </a:pPr>
            <a:r>
              <a:rPr lang="ro-RO" sz="1350" dirty="0">
                <a:solidFill>
                  <a:schemeClr val="tx1"/>
                </a:solidFill>
                <a:latin typeface="Barlow" panose="00000500000000000000" pitchFamily="2" charset="0"/>
                <a:ea typeface="Times New Roman" panose="02020603050405020304" pitchFamily="18" charset="0"/>
              </a:rPr>
              <a:t>Turcu, I., Oancea, B., Chicomban, M., Simion, G., Simon, S., Negriu Tiuca, C.I., Ordean, M.N., Petrovici, A.G., Nicolescu Șeușan, N.A., Hăisan, P.L., Hășmășan, I.T., Hulpuș, A.I., Stoian, I., Ciocan, C.V., Curițianu, I.M. (2022). Effect of 8-Week β-Alanine Supplementation on CRP, IL-6, Body Composition, and Bio-Motor Abilities in Elite Male Basketball Players. </a:t>
            </a:r>
            <a:r>
              <a:rPr lang="ro-RO" sz="1350" i="1" dirty="0">
                <a:solidFill>
                  <a:schemeClr val="tx1"/>
                </a:solidFill>
                <a:latin typeface="Barlow" panose="00000500000000000000" pitchFamily="2" charset="0"/>
                <a:ea typeface="Times New Roman" panose="02020603050405020304" pitchFamily="18" charset="0"/>
              </a:rPr>
              <a:t>International Journal of Environmental Research and Public Health, 19(20)</a:t>
            </a:r>
            <a:r>
              <a:rPr lang="ro-RO" sz="1350" dirty="0">
                <a:solidFill>
                  <a:schemeClr val="tx1"/>
                </a:solidFill>
                <a:latin typeface="Barlow" panose="00000500000000000000" pitchFamily="2" charset="0"/>
                <a:ea typeface="Times New Roman" panose="02020603050405020304" pitchFamily="18" charset="0"/>
              </a:rPr>
              <a:t>, 13700;</a:t>
            </a:r>
            <a:endParaRPr lang="en-US" sz="1350" dirty="0">
              <a:solidFill>
                <a:schemeClr val="tx1"/>
              </a:solidFill>
              <a:latin typeface="Barlow" panose="00000500000000000000" pitchFamily="2" charset="0"/>
              <a:ea typeface="Times New Roman" panose="02020603050405020304" pitchFamily="18" charset="0"/>
            </a:endParaRPr>
          </a:p>
          <a:p>
            <a:pPr marL="257175" indent="-257175" algn="just">
              <a:buFont typeface="Symbol" panose="05050102010706020507" pitchFamily="18" charset="2"/>
              <a:buChar char=""/>
              <a:tabLst>
                <a:tab pos="270034" algn="l"/>
                <a:tab pos="405289" algn="l"/>
              </a:tabLst>
            </a:pPr>
            <a:r>
              <a:rPr lang="ro-RO" sz="1350" dirty="0">
                <a:solidFill>
                  <a:schemeClr val="tx1"/>
                </a:solidFill>
                <a:latin typeface="Barlow" panose="00000500000000000000" pitchFamily="2" charset="0"/>
                <a:ea typeface="Times New Roman" panose="02020603050405020304" pitchFamily="18" charset="0"/>
              </a:rPr>
              <a:t>Curitianu, I. M., Turcu, I., Alexe, D. I., Alexe, C. I., &amp; Tohanean, D. I. (2022). Effects of Tabata and HIIT Programs Regarding Body Composition and Endurance Performance among Female Handball Players. </a:t>
            </a:r>
            <a:r>
              <a:rPr lang="ro-RO" sz="1350" i="1" dirty="0">
                <a:solidFill>
                  <a:schemeClr val="tx1"/>
                </a:solidFill>
                <a:latin typeface="Barlow" panose="00000500000000000000" pitchFamily="2" charset="0"/>
                <a:ea typeface="Times New Roman" panose="02020603050405020304" pitchFamily="18" charset="0"/>
              </a:rPr>
              <a:t>Balneo and PRM Research Journal, 13(2)</a:t>
            </a:r>
            <a:r>
              <a:rPr lang="ro-RO" sz="1350" dirty="0">
                <a:solidFill>
                  <a:schemeClr val="tx1"/>
                </a:solidFill>
                <a:latin typeface="Barlow" panose="00000500000000000000" pitchFamily="2" charset="0"/>
                <a:ea typeface="Times New Roman" panose="02020603050405020304" pitchFamily="18" charset="0"/>
              </a:rPr>
              <a:t>, 500-500;</a:t>
            </a:r>
            <a:endParaRPr lang="en-US" sz="1350" dirty="0">
              <a:solidFill>
                <a:schemeClr val="tx1"/>
              </a:solidFill>
              <a:latin typeface="Barlow" panose="00000500000000000000" pitchFamily="2" charset="0"/>
              <a:ea typeface="Times New Roman" panose="02020603050405020304" pitchFamily="18" charset="0"/>
            </a:endParaRPr>
          </a:p>
          <a:p>
            <a:pPr marL="257175" indent="-257175" algn="just">
              <a:buFont typeface="Symbol" panose="05050102010706020507" pitchFamily="18" charset="2"/>
              <a:buChar char=""/>
              <a:tabLst>
                <a:tab pos="270034" algn="l"/>
                <a:tab pos="405289" algn="l"/>
              </a:tabLst>
            </a:pPr>
            <a:r>
              <a:rPr lang="en-US" sz="1350" dirty="0">
                <a:solidFill>
                  <a:schemeClr val="tx1"/>
                </a:solidFill>
                <a:latin typeface="Barlow" panose="00000500000000000000" pitchFamily="2" charset="0"/>
                <a:ea typeface="Times New Roman" panose="02020603050405020304" pitchFamily="18" charset="0"/>
              </a:rPr>
              <a:t>Alexe, C. I., Alexe, D. I., </a:t>
            </a:r>
            <a:r>
              <a:rPr lang="en-US" sz="1350" dirty="0" err="1">
                <a:solidFill>
                  <a:schemeClr val="tx1"/>
                </a:solidFill>
                <a:latin typeface="Barlow" panose="00000500000000000000" pitchFamily="2" charset="0"/>
                <a:ea typeface="Times New Roman" panose="02020603050405020304" pitchFamily="18" charset="0"/>
              </a:rPr>
              <a:t>Mareş</a:t>
            </a:r>
            <a:r>
              <a:rPr lang="en-US" sz="1350" dirty="0">
                <a:solidFill>
                  <a:schemeClr val="tx1"/>
                </a:solidFill>
                <a:latin typeface="Barlow" panose="00000500000000000000" pitchFamily="2" charset="0"/>
                <a:ea typeface="Times New Roman" panose="02020603050405020304" pitchFamily="18" charset="0"/>
              </a:rPr>
              <a:t>, G., </a:t>
            </a:r>
            <a:r>
              <a:rPr lang="en-US" sz="1350" dirty="0" err="1">
                <a:solidFill>
                  <a:schemeClr val="tx1"/>
                </a:solidFill>
                <a:latin typeface="Barlow" panose="00000500000000000000" pitchFamily="2" charset="0"/>
                <a:ea typeface="Times New Roman" panose="02020603050405020304" pitchFamily="18" charset="0"/>
              </a:rPr>
              <a:t>Tohănean</a:t>
            </a:r>
            <a:r>
              <a:rPr lang="en-US" sz="1350" dirty="0">
                <a:solidFill>
                  <a:schemeClr val="tx1"/>
                </a:solidFill>
                <a:latin typeface="Barlow" panose="00000500000000000000" pitchFamily="2" charset="0"/>
                <a:ea typeface="Times New Roman" panose="02020603050405020304" pitchFamily="18" charset="0"/>
              </a:rPr>
              <a:t>, D. I., </a:t>
            </a:r>
            <a:r>
              <a:rPr lang="en-US" sz="1350" dirty="0" err="1">
                <a:solidFill>
                  <a:schemeClr val="tx1"/>
                </a:solidFill>
                <a:latin typeface="Barlow" panose="00000500000000000000" pitchFamily="2" charset="0"/>
                <a:ea typeface="Times New Roman" panose="02020603050405020304" pitchFamily="18" charset="0"/>
              </a:rPr>
              <a:t>Turcu</a:t>
            </a:r>
            <a:r>
              <a:rPr lang="en-US" sz="1350" dirty="0">
                <a:solidFill>
                  <a:schemeClr val="tx1"/>
                </a:solidFill>
                <a:latin typeface="Barlow" panose="00000500000000000000" pitchFamily="2" charset="0"/>
                <a:ea typeface="Times New Roman" panose="02020603050405020304" pitchFamily="18" charset="0"/>
              </a:rPr>
              <a:t>, I., &amp; Burgueño, R. (2022). Validity and reliability evidence for the Behavioral Regulation in Sport Questionnaire with Romanian professional athletes. </a:t>
            </a:r>
            <a:r>
              <a:rPr lang="en-US" sz="1350" i="1" dirty="0" err="1">
                <a:solidFill>
                  <a:schemeClr val="tx1"/>
                </a:solidFill>
                <a:latin typeface="Barlow" panose="00000500000000000000" pitchFamily="2" charset="0"/>
                <a:ea typeface="Times New Roman" panose="02020603050405020304" pitchFamily="18" charset="0"/>
              </a:rPr>
              <a:t>PeerJ</a:t>
            </a:r>
            <a:r>
              <a:rPr lang="en-US" sz="1350" i="1" dirty="0">
                <a:solidFill>
                  <a:schemeClr val="tx1"/>
                </a:solidFill>
                <a:latin typeface="Barlow" panose="00000500000000000000" pitchFamily="2" charset="0"/>
                <a:ea typeface="Times New Roman" panose="02020603050405020304" pitchFamily="18" charset="0"/>
              </a:rPr>
              <a:t>, 10</a:t>
            </a:r>
            <a:r>
              <a:rPr lang="en-US" sz="1350" dirty="0">
                <a:solidFill>
                  <a:schemeClr val="tx1"/>
                </a:solidFill>
                <a:latin typeface="Barlow" panose="00000500000000000000" pitchFamily="2" charset="0"/>
                <a:ea typeface="Times New Roman" panose="02020603050405020304" pitchFamily="18" charset="0"/>
              </a:rPr>
              <a:t>, e12803;</a:t>
            </a:r>
          </a:p>
          <a:p>
            <a:pPr marL="257175" indent="-257175" algn="just">
              <a:buFont typeface="Symbol" panose="05050102010706020507" pitchFamily="18" charset="2"/>
              <a:buChar char=""/>
              <a:tabLst>
                <a:tab pos="270034" algn="l"/>
                <a:tab pos="405289" algn="l"/>
              </a:tabLst>
            </a:pPr>
            <a:r>
              <a:rPr lang="en-US" sz="1350" dirty="0">
                <a:solidFill>
                  <a:schemeClr val="tx1"/>
                </a:solidFill>
                <a:latin typeface="Barlow" panose="00000500000000000000" pitchFamily="2" charset="0"/>
                <a:ea typeface="Times New Roman" panose="02020603050405020304" pitchFamily="18" charset="0"/>
              </a:rPr>
              <a:t>Petre, I. M., </a:t>
            </a:r>
            <a:r>
              <a:rPr lang="en-US" sz="1350" dirty="0" err="1">
                <a:solidFill>
                  <a:schemeClr val="tx1"/>
                </a:solidFill>
                <a:latin typeface="Barlow" panose="00000500000000000000" pitchFamily="2" charset="0"/>
                <a:ea typeface="Times New Roman" panose="02020603050405020304" pitchFamily="18" charset="0"/>
              </a:rPr>
              <a:t>Boscoianu</a:t>
            </a:r>
            <a:r>
              <a:rPr lang="en-US" sz="1350" dirty="0">
                <a:solidFill>
                  <a:schemeClr val="tx1"/>
                </a:solidFill>
                <a:latin typeface="Barlow" panose="00000500000000000000" pitchFamily="2" charset="0"/>
                <a:ea typeface="Times New Roman" panose="02020603050405020304" pitchFamily="18" charset="0"/>
              </a:rPr>
              <a:t>, M., Oancea, B., </a:t>
            </a:r>
            <a:r>
              <a:rPr lang="en-US" sz="1350" dirty="0" err="1">
                <a:solidFill>
                  <a:schemeClr val="tx1"/>
                </a:solidFill>
                <a:latin typeface="Barlow" panose="00000500000000000000" pitchFamily="2" charset="0"/>
                <a:ea typeface="Times New Roman" panose="02020603050405020304" pitchFamily="18" charset="0"/>
              </a:rPr>
              <a:t>Chicomban</a:t>
            </a:r>
            <a:r>
              <a:rPr lang="en-US" sz="1350" dirty="0">
                <a:solidFill>
                  <a:schemeClr val="tx1"/>
                </a:solidFill>
                <a:latin typeface="Barlow" panose="00000500000000000000" pitchFamily="2" charset="0"/>
                <a:ea typeface="Times New Roman" panose="02020603050405020304" pitchFamily="18" charset="0"/>
              </a:rPr>
              <a:t>, M., </a:t>
            </a:r>
            <a:r>
              <a:rPr lang="en-US" sz="1350" dirty="0" err="1">
                <a:solidFill>
                  <a:schemeClr val="tx1"/>
                </a:solidFill>
                <a:latin typeface="Barlow" panose="00000500000000000000" pitchFamily="2" charset="0"/>
                <a:ea typeface="Times New Roman" panose="02020603050405020304" pitchFamily="18" charset="0"/>
              </a:rPr>
              <a:t>Turcu</a:t>
            </a:r>
            <a:r>
              <a:rPr lang="en-US" sz="1350" dirty="0">
                <a:solidFill>
                  <a:schemeClr val="tx1"/>
                </a:solidFill>
                <a:latin typeface="Barlow" panose="00000500000000000000" pitchFamily="2" charset="0"/>
                <a:ea typeface="Times New Roman" panose="02020603050405020304" pitchFamily="18" charset="0"/>
              </a:rPr>
              <a:t>, I., &amp; </a:t>
            </a:r>
            <a:r>
              <a:rPr lang="en-US" sz="1350" dirty="0" err="1">
                <a:solidFill>
                  <a:schemeClr val="tx1"/>
                </a:solidFill>
                <a:latin typeface="Barlow" panose="00000500000000000000" pitchFamily="2" charset="0"/>
                <a:ea typeface="Times New Roman" panose="02020603050405020304" pitchFamily="18" charset="0"/>
              </a:rPr>
              <a:t>Simion</a:t>
            </a:r>
            <a:r>
              <a:rPr lang="en-US" sz="1350" dirty="0">
                <a:solidFill>
                  <a:schemeClr val="tx1"/>
                </a:solidFill>
                <a:latin typeface="Barlow" panose="00000500000000000000" pitchFamily="2" charset="0"/>
                <a:ea typeface="Times New Roman" panose="02020603050405020304" pitchFamily="18" charset="0"/>
              </a:rPr>
              <a:t>, G. (2022). Analysis of the Physiognomy of Unique Sets in the Maximum Number of Repetitions Strategy – The Case of One-Arm Scott Machine Seated Bicep Curls. </a:t>
            </a:r>
            <a:r>
              <a:rPr lang="en-US" sz="1350" i="1" dirty="0">
                <a:solidFill>
                  <a:schemeClr val="tx1"/>
                </a:solidFill>
                <a:latin typeface="Barlow" panose="00000500000000000000" pitchFamily="2" charset="0"/>
                <a:ea typeface="Times New Roman" panose="02020603050405020304" pitchFamily="18" charset="0"/>
              </a:rPr>
              <a:t>Applied Sciences, 12(16)</a:t>
            </a:r>
            <a:r>
              <a:rPr lang="en-US" sz="1350" dirty="0">
                <a:solidFill>
                  <a:schemeClr val="tx1"/>
                </a:solidFill>
                <a:latin typeface="Barlow" panose="00000500000000000000" pitchFamily="2" charset="0"/>
                <a:ea typeface="Times New Roman" panose="02020603050405020304" pitchFamily="18" charset="0"/>
              </a:rPr>
              <a:t>, 8308;</a:t>
            </a:r>
          </a:p>
          <a:p>
            <a:pPr marL="257175" indent="-257175" algn="just">
              <a:buFont typeface="Symbol" panose="05050102010706020507" pitchFamily="18" charset="2"/>
              <a:buChar char=""/>
              <a:tabLst>
                <a:tab pos="270034" algn="l"/>
                <a:tab pos="405289" algn="l"/>
              </a:tabLst>
            </a:pPr>
            <a:r>
              <a:rPr lang="ro-RO" sz="1350" dirty="0">
                <a:solidFill>
                  <a:schemeClr val="tx1"/>
                </a:solidFill>
                <a:latin typeface="Barlow" panose="00000500000000000000" pitchFamily="2" charset="0"/>
                <a:ea typeface="Times New Roman" panose="02020603050405020304" pitchFamily="18" charset="0"/>
              </a:rPr>
              <a:t>Stoian, I., Turcu, I., Hășmășan, I. T. (2024). </a:t>
            </a:r>
            <a:r>
              <a:rPr lang="ro-RO" sz="1350" i="1" dirty="0">
                <a:solidFill>
                  <a:schemeClr val="tx1"/>
                </a:solidFill>
                <a:latin typeface="Barlow" panose="00000500000000000000" pitchFamily="2" charset="0"/>
                <a:ea typeface="Times New Roman" panose="02020603050405020304" pitchFamily="18" charset="0"/>
              </a:rPr>
              <a:t>Pliometria în antrenamentul tinerilor handbaliști</a:t>
            </a:r>
            <a:r>
              <a:rPr lang="ro-RO" sz="1350" dirty="0">
                <a:solidFill>
                  <a:schemeClr val="tx1"/>
                </a:solidFill>
                <a:latin typeface="Barlow" panose="00000500000000000000" pitchFamily="2" charset="0"/>
                <a:ea typeface="Times New Roman" panose="02020603050405020304" pitchFamily="18" charset="0"/>
              </a:rPr>
              <a:t>. Brașov: Editura Universității Transilvania.</a:t>
            </a:r>
            <a:endParaRPr lang="en-US" sz="1350" dirty="0">
              <a:solidFill>
                <a:schemeClr val="tx1"/>
              </a:solidFill>
              <a:latin typeface="Barlow" panose="00000500000000000000" pitchFamily="2" charset="0"/>
              <a:ea typeface="Times New Roman" panose="02020603050405020304" pitchFamily="18" charset="0"/>
            </a:endParaRPr>
          </a:p>
          <a:p>
            <a:endParaRPr lang="en-US" dirty="0">
              <a:solidFill>
                <a:schemeClr val="tx1"/>
              </a:solidFill>
              <a:latin typeface="Barlow" panose="00000500000000000000" pitchFamily="2" charset="0"/>
            </a:endParaRPr>
          </a:p>
        </p:txBody>
      </p:sp>
    </p:spTree>
    <p:extLst>
      <p:ext uri="{BB962C8B-B14F-4D97-AF65-F5344CB8AC3E}">
        <p14:creationId xmlns:p14="http://schemas.microsoft.com/office/powerpoint/2010/main" val="5406866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E305EE-1051-6C4B-3C15-1E0D52227EB5}"/>
              </a:ext>
            </a:extLst>
          </p:cNvPr>
          <p:cNvSpPr>
            <a:spLocks noGrp="1"/>
          </p:cNvSpPr>
          <p:nvPr>
            <p:ph type="title"/>
          </p:nvPr>
        </p:nvSpPr>
        <p:spPr/>
        <p:txBody>
          <a:bodyPr>
            <a:noAutofit/>
          </a:bodyPr>
          <a:lstStyle/>
          <a:p>
            <a:r>
              <a:rPr lang="en-US" sz="2100" b="1" dirty="0">
                <a:solidFill>
                  <a:schemeClr val="tx1"/>
                </a:solidFill>
                <a:latin typeface="Barlow" panose="00000500000000000000" pitchFamily="2" charset="0"/>
                <a:ea typeface="Times New Roman" panose="02020603050405020304" pitchFamily="18" charset="0"/>
              </a:rPr>
              <a:t>03.03. F</a:t>
            </a:r>
            <a:r>
              <a:rPr lang="ro-RO" sz="2100" b="1" dirty="0">
                <a:solidFill>
                  <a:schemeClr val="tx1"/>
                </a:solidFill>
                <a:latin typeface="Barlow" panose="00000500000000000000" pitchFamily="2" charset="0"/>
                <a:ea typeface="Times New Roman" panose="02020603050405020304" pitchFamily="18" charset="0"/>
              </a:rPr>
              <a:t>actor</a:t>
            </a:r>
            <a:r>
              <a:rPr lang="en-US" sz="2100" b="1" dirty="0" err="1">
                <a:solidFill>
                  <a:schemeClr val="tx1"/>
                </a:solidFill>
                <a:latin typeface="Barlow" panose="00000500000000000000" pitchFamily="2" charset="0"/>
                <a:ea typeface="Times New Roman" panose="02020603050405020304" pitchFamily="18" charset="0"/>
              </a:rPr>
              <a:t>i</a:t>
            </a:r>
            <a:r>
              <a:rPr lang="ro-RO" sz="2100" b="1" dirty="0">
                <a:solidFill>
                  <a:schemeClr val="tx1"/>
                </a:solidFill>
                <a:latin typeface="Barlow" panose="00000500000000000000" pitchFamily="2" charset="0"/>
                <a:ea typeface="Times New Roman" panose="02020603050405020304" pitchFamily="18" charset="0"/>
              </a:rPr>
              <a:t>i de influență actuală asupra activității și performanțelor organizațiilor sportive</a:t>
            </a:r>
            <a:endParaRPr lang="en-US" sz="2100" b="1" dirty="0">
              <a:solidFill>
                <a:schemeClr val="tx1"/>
              </a:solidFill>
              <a:latin typeface="Barlow" panose="00000500000000000000" pitchFamily="2" charset="0"/>
            </a:endParaRPr>
          </a:p>
        </p:txBody>
      </p:sp>
      <p:sp>
        <p:nvSpPr>
          <p:cNvPr id="4" name="Speech Bubble: Rectangle 3">
            <a:extLst>
              <a:ext uri="{FF2B5EF4-FFF2-40B4-BE49-F238E27FC236}">
                <a16:creationId xmlns:a16="http://schemas.microsoft.com/office/drawing/2014/main" id="{C2C6A376-4978-EA9F-9176-D1BA0B159220}"/>
              </a:ext>
            </a:extLst>
          </p:cNvPr>
          <p:cNvSpPr/>
          <p:nvPr/>
        </p:nvSpPr>
        <p:spPr>
          <a:xfrm>
            <a:off x="1457530" y="1805353"/>
            <a:ext cx="6076499" cy="2328985"/>
          </a:xfrm>
          <a:prstGeom prst="wedgeRectCallou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o-RO" sz="1400" dirty="0">
                <a:solidFill>
                  <a:schemeClr val="tx1"/>
                </a:solidFill>
                <a:latin typeface="Barlow" panose="00000500000000000000" pitchFamily="2" charset="0"/>
                <a:ea typeface="Times New Roman" panose="02020603050405020304" pitchFamily="18" charset="0"/>
              </a:rPr>
              <a:t>În cadrul acestei teme de cercetare am grupat articolele în care am analizat impactul dezvoltării tehnologiei, al extinderii industriei pariurilor sportive și al evoluției spectaculoase în ultimii ani a sporturilor electronice asupra activității cluburilor sportive, respectiv asupra performanțelor acestora.</a:t>
            </a:r>
            <a:endParaRPr lang="en-US" sz="1400" dirty="0">
              <a:solidFill>
                <a:schemeClr val="tx1"/>
              </a:solidFill>
              <a:latin typeface="Barlow" panose="00000500000000000000" pitchFamily="2" charset="0"/>
              <a:ea typeface="Times New Roman" panose="02020603050405020304" pitchFamily="18" charset="0"/>
            </a:endParaRPr>
          </a:p>
          <a:p>
            <a:pPr algn="ctr"/>
            <a:endParaRPr lang="en-US" dirty="0"/>
          </a:p>
        </p:txBody>
      </p:sp>
    </p:spTree>
    <p:extLst>
      <p:ext uri="{BB962C8B-B14F-4D97-AF65-F5344CB8AC3E}">
        <p14:creationId xmlns:p14="http://schemas.microsoft.com/office/powerpoint/2010/main" val="16439836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4"/>
                                        </p:tgtEl>
                                      </p:cBhvr>
                                    </p:animEffect>
                                    <p:animScale>
                                      <p:cBhvr>
                                        <p:cTn id="7"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B1D02E-D315-34F4-6CE5-956D6752FE6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52A3E1E-E59A-44EA-28A4-70B527BE2DF9}"/>
              </a:ext>
            </a:extLst>
          </p:cNvPr>
          <p:cNvSpPr>
            <a:spLocks noGrp="1"/>
          </p:cNvSpPr>
          <p:nvPr>
            <p:ph type="title"/>
          </p:nvPr>
        </p:nvSpPr>
        <p:spPr/>
        <p:txBody>
          <a:bodyPr>
            <a:noAutofit/>
          </a:bodyPr>
          <a:lstStyle/>
          <a:p>
            <a:r>
              <a:rPr lang="en-US" sz="2100" b="1" dirty="0">
                <a:solidFill>
                  <a:schemeClr val="tx1"/>
                </a:solidFill>
                <a:latin typeface="Barlow" panose="00000500000000000000" pitchFamily="2" charset="0"/>
                <a:ea typeface="Times New Roman" panose="02020603050405020304" pitchFamily="18" charset="0"/>
              </a:rPr>
              <a:t>03.03. F</a:t>
            </a:r>
            <a:r>
              <a:rPr lang="ro-RO" sz="2100" b="1" dirty="0">
                <a:solidFill>
                  <a:schemeClr val="tx1"/>
                </a:solidFill>
                <a:latin typeface="Barlow" panose="00000500000000000000" pitchFamily="2" charset="0"/>
                <a:ea typeface="Times New Roman" panose="02020603050405020304" pitchFamily="18" charset="0"/>
              </a:rPr>
              <a:t>actor</a:t>
            </a:r>
            <a:r>
              <a:rPr lang="en-US" sz="2100" b="1" dirty="0" err="1">
                <a:solidFill>
                  <a:schemeClr val="tx1"/>
                </a:solidFill>
                <a:latin typeface="Barlow" panose="00000500000000000000" pitchFamily="2" charset="0"/>
                <a:ea typeface="Times New Roman" panose="02020603050405020304" pitchFamily="18" charset="0"/>
              </a:rPr>
              <a:t>i</a:t>
            </a:r>
            <a:r>
              <a:rPr lang="ro-RO" sz="2100" b="1" dirty="0">
                <a:solidFill>
                  <a:schemeClr val="tx1"/>
                </a:solidFill>
                <a:latin typeface="Barlow" panose="00000500000000000000" pitchFamily="2" charset="0"/>
                <a:ea typeface="Times New Roman" panose="02020603050405020304" pitchFamily="18" charset="0"/>
              </a:rPr>
              <a:t>i de influență actuală asupra activității și performanțelor organizațiilor sportive</a:t>
            </a:r>
            <a:endParaRPr lang="en-US" sz="2100" b="1" dirty="0">
              <a:solidFill>
                <a:schemeClr val="tx1"/>
              </a:solidFill>
              <a:latin typeface="Barlow" panose="00000500000000000000" pitchFamily="2" charset="0"/>
            </a:endParaRPr>
          </a:p>
        </p:txBody>
      </p:sp>
      <p:sp>
        <p:nvSpPr>
          <p:cNvPr id="3" name="Content Placeholder 2">
            <a:extLst>
              <a:ext uri="{FF2B5EF4-FFF2-40B4-BE49-F238E27FC236}">
                <a16:creationId xmlns:a16="http://schemas.microsoft.com/office/drawing/2014/main" id="{CF395228-0D8E-00BD-3ED1-C10B7D69323E}"/>
              </a:ext>
            </a:extLst>
          </p:cNvPr>
          <p:cNvSpPr>
            <a:spLocks noGrp="1"/>
          </p:cNvSpPr>
          <p:nvPr>
            <p:ph idx="1"/>
          </p:nvPr>
        </p:nvSpPr>
        <p:spPr>
          <a:xfrm>
            <a:off x="713225" y="1282075"/>
            <a:ext cx="7717500" cy="3416400"/>
          </a:xfrm>
        </p:spPr>
        <p:txBody>
          <a:bodyPr>
            <a:normAutofit lnSpcReduction="10000"/>
          </a:bodyPr>
          <a:lstStyle/>
          <a:p>
            <a:pPr marL="0" indent="270034" algn="just">
              <a:buNone/>
              <a:tabLst>
                <a:tab pos="270034" algn="l"/>
                <a:tab pos="337661" algn="l"/>
                <a:tab pos="540068" algn="l"/>
              </a:tabLst>
            </a:pPr>
            <a:r>
              <a:rPr lang="ro-RO" sz="1400" dirty="0">
                <a:solidFill>
                  <a:schemeClr val="tx1"/>
                </a:solidFill>
                <a:latin typeface="Barlow" panose="00000500000000000000" pitchFamily="2" charset="0"/>
                <a:ea typeface="Times New Roman" panose="02020603050405020304" pitchFamily="18" charset="0"/>
              </a:rPr>
              <a:t>Cercetarea privind analiza unor factori actuali care influențează sau vor influența semnificativ activitatea și performanțele organizațiilor sportive tradiționale cuprin</a:t>
            </a:r>
            <a:r>
              <a:rPr lang="en-US" sz="1400" dirty="0">
                <a:solidFill>
                  <a:schemeClr val="tx1"/>
                </a:solidFill>
                <a:latin typeface="Barlow" panose="00000500000000000000" pitchFamily="2" charset="0"/>
                <a:ea typeface="Times New Roman" panose="02020603050405020304" pitchFamily="18" charset="0"/>
              </a:rPr>
              <a:t>de</a:t>
            </a:r>
            <a:r>
              <a:rPr lang="ro-RO" sz="1400" dirty="0">
                <a:solidFill>
                  <a:schemeClr val="tx1"/>
                </a:solidFill>
                <a:latin typeface="Barlow" panose="00000500000000000000" pitchFamily="2" charset="0"/>
                <a:ea typeface="Times New Roman" panose="02020603050405020304" pitchFamily="18" charset="0"/>
              </a:rPr>
              <a:t> următoarele lucrări:</a:t>
            </a:r>
            <a:endParaRPr lang="en-US" sz="1400" dirty="0">
              <a:solidFill>
                <a:schemeClr val="tx1"/>
              </a:solidFill>
              <a:latin typeface="Barlow" panose="00000500000000000000" pitchFamily="2" charset="0"/>
              <a:ea typeface="Times New Roman" panose="02020603050405020304" pitchFamily="18" charset="0"/>
            </a:endParaRPr>
          </a:p>
          <a:p>
            <a:pPr marL="257175" indent="-257175" algn="just">
              <a:buFont typeface="Symbol" panose="05050102010706020507" pitchFamily="18" charset="2"/>
              <a:buChar char=""/>
              <a:tabLst>
                <a:tab pos="202883" algn="l"/>
                <a:tab pos="270034" algn="l"/>
                <a:tab pos="405289" algn="l"/>
              </a:tabLst>
            </a:pPr>
            <a:r>
              <a:rPr lang="ro-RO" sz="1400" dirty="0">
                <a:solidFill>
                  <a:schemeClr val="tx1"/>
                </a:solidFill>
                <a:latin typeface="Barlow" panose="00000500000000000000" pitchFamily="2" charset="0"/>
                <a:ea typeface="Times New Roman" panose="02020603050405020304" pitchFamily="18" charset="0"/>
              </a:rPr>
              <a:t>Turcu, I., Burcea, G. B., Diaconescu, D. L., Shaao, M., Barbu, M. C. R., Popescu, M. C., &amp; Tohăneanu, A. A. (2021). The use of technological innovations in sport. </a:t>
            </a:r>
            <a:r>
              <a:rPr lang="ro-RO" sz="1400" i="1" dirty="0">
                <a:solidFill>
                  <a:schemeClr val="tx1"/>
                </a:solidFill>
                <a:latin typeface="Barlow" panose="00000500000000000000" pitchFamily="2" charset="0"/>
                <a:ea typeface="Times New Roman" panose="02020603050405020304" pitchFamily="18" charset="0"/>
              </a:rPr>
              <a:t>Bulletin of the Transilvania University of Braşov. Series IX: Sciences of Human Kinetics</a:t>
            </a:r>
            <a:r>
              <a:rPr lang="ro-RO" sz="1400" dirty="0">
                <a:solidFill>
                  <a:schemeClr val="tx1"/>
                </a:solidFill>
                <a:latin typeface="Barlow" panose="00000500000000000000" pitchFamily="2" charset="0"/>
                <a:ea typeface="Times New Roman" panose="02020603050405020304" pitchFamily="18" charset="0"/>
              </a:rPr>
              <a:t>, 107-116;</a:t>
            </a:r>
            <a:endParaRPr lang="en-US" sz="1400" dirty="0">
              <a:solidFill>
                <a:schemeClr val="tx1"/>
              </a:solidFill>
              <a:latin typeface="Barlow" panose="00000500000000000000" pitchFamily="2" charset="0"/>
              <a:ea typeface="Times New Roman" panose="02020603050405020304" pitchFamily="18" charset="0"/>
            </a:endParaRPr>
          </a:p>
          <a:p>
            <a:pPr marL="257175" indent="-257175" algn="just">
              <a:buFont typeface="Symbol" panose="05050102010706020507" pitchFamily="18" charset="2"/>
              <a:buChar char=""/>
              <a:tabLst>
                <a:tab pos="202883" algn="l"/>
                <a:tab pos="270034" algn="l"/>
                <a:tab pos="405289" algn="l"/>
                <a:tab pos="540068" algn="l"/>
              </a:tabLst>
            </a:pPr>
            <a:r>
              <a:rPr lang="ro-RO" sz="1400" dirty="0">
                <a:solidFill>
                  <a:schemeClr val="tx1"/>
                </a:solidFill>
                <a:latin typeface="Barlow" panose="00000500000000000000" pitchFamily="2" charset="0"/>
                <a:ea typeface="Times New Roman" panose="02020603050405020304" pitchFamily="18" charset="0"/>
              </a:rPr>
              <a:t>Barbu, M. C. R., Turcu, I., Sandu, I. E., Diaconescu, D. L., Păsărin, L. D., &amp; Popescu, M. C. (2020). The impact of technology on the definition of sport. </a:t>
            </a:r>
            <a:r>
              <a:rPr lang="ro-RO" sz="1400" i="1" dirty="0">
                <a:solidFill>
                  <a:schemeClr val="tx1"/>
                </a:solidFill>
                <a:latin typeface="Barlow" panose="00000500000000000000" pitchFamily="2" charset="0"/>
                <a:ea typeface="Times New Roman" panose="02020603050405020304" pitchFamily="18" charset="0"/>
              </a:rPr>
              <a:t>Gymnasium, 21(2 (Supplement))</a:t>
            </a:r>
            <a:r>
              <a:rPr lang="ro-RO" sz="1400" dirty="0">
                <a:solidFill>
                  <a:schemeClr val="tx1"/>
                </a:solidFill>
                <a:latin typeface="Barlow" panose="00000500000000000000" pitchFamily="2" charset="0"/>
                <a:ea typeface="Times New Roman" panose="02020603050405020304" pitchFamily="18" charset="0"/>
              </a:rPr>
              <a:t>, 5-22;</a:t>
            </a:r>
            <a:endParaRPr lang="en-US" sz="1400" dirty="0">
              <a:solidFill>
                <a:schemeClr val="tx1"/>
              </a:solidFill>
              <a:latin typeface="Barlow" panose="00000500000000000000" pitchFamily="2" charset="0"/>
              <a:ea typeface="Times New Roman" panose="02020603050405020304" pitchFamily="18" charset="0"/>
            </a:endParaRPr>
          </a:p>
          <a:p>
            <a:pPr marL="257175" indent="-257175" algn="just">
              <a:buFont typeface="Symbol" panose="05050102010706020507" pitchFamily="18" charset="2"/>
              <a:buChar char=""/>
              <a:tabLst>
                <a:tab pos="202883" algn="l"/>
                <a:tab pos="405289" algn="l"/>
              </a:tabLst>
            </a:pPr>
            <a:r>
              <a:rPr lang="ro-RO" sz="1400" dirty="0">
                <a:solidFill>
                  <a:schemeClr val="tx1"/>
                </a:solidFill>
                <a:latin typeface="Barlow" panose="00000500000000000000" pitchFamily="2" charset="0"/>
                <a:ea typeface="Times New Roman" panose="02020603050405020304" pitchFamily="18" charset="0"/>
              </a:rPr>
              <a:t>Turcu, I., Burcea, G. B., Diaconescu, D. L., Barbu, M. C. R., Popescu, M. C., &amp; Apostu, P. (2020a). The impact of the betting industry on sports. </a:t>
            </a:r>
            <a:r>
              <a:rPr lang="ro-RO" sz="1400" i="1" dirty="0">
                <a:solidFill>
                  <a:schemeClr val="tx1"/>
                </a:solidFill>
                <a:latin typeface="Barlow" panose="00000500000000000000" pitchFamily="2" charset="0"/>
                <a:ea typeface="Times New Roman" panose="02020603050405020304" pitchFamily="18" charset="0"/>
              </a:rPr>
              <a:t>Bulletin of the Transilvania University of Braşov. Series IX: Sciences of Human Kinetics</a:t>
            </a:r>
            <a:r>
              <a:rPr lang="ro-RO" sz="1400" dirty="0">
                <a:solidFill>
                  <a:schemeClr val="tx1"/>
                </a:solidFill>
                <a:latin typeface="Barlow" panose="00000500000000000000" pitchFamily="2" charset="0"/>
                <a:ea typeface="Times New Roman" panose="02020603050405020304" pitchFamily="18" charset="0"/>
              </a:rPr>
              <a:t>, 251-258;</a:t>
            </a:r>
            <a:endParaRPr lang="en-US" sz="1400" dirty="0">
              <a:solidFill>
                <a:schemeClr val="tx1"/>
              </a:solidFill>
              <a:latin typeface="Barlow" panose="00000500000000000000" pitchFamily="2" charset="0"/>
              <a:ea typeface="Times New Roman" panose="02020603050405020304" pitchFamily="18" charset="0"/>
            </a:endParaRPr>
          </a:p>
          <a:p>
            <a:pPr marL="257175" indent="-257175" algn="just">
              <a:buFont typeface="Symbol" panose="05050102010706020507" pitchFamily="18" charset="2"/>
              <a:buChar char=""/>
              <a:tabLst>
                <a:tab pos="202883" algn="l"/>
                <a:tab pos="405289" algn="l"/>
              </a:tabLst>
            </a:pPr>
            <a:r>
              <a:rPr lang="ro-RO" sz="1400" dirty="0">
                <a:solidFill>
                  <a:schemeClr val="tx1"/>
                </a:solidFill>
                <a:latin typeface="Barlow" panose="00000500000000000000" pitchFamily="2" charset="0"/>
                <a:ea typeface="Times New Roman" panose="02020603050405020304" pitchFamily="18" charset="0"/>
              </a:rPr>
              <a:t>Barbu, M.C.R., Turcu, I., Sandu, I., Diaconescu, D.L., Mălăescu, A.M., &amp; Popescu, M.C. (2020). </a:t>
            </a:r>
            <a:r>
              <a:rPr lang="en-US" sz="1400" dirty="0">
                <a:solidFill>
                  <a:schemeClr val="tx1"/>
                </a:solidFill>
                <a:latin typeface="Barlow" panose="00000500000000000000" pitchFamily="2" charset="0"/>
                <a:ea typeface="Times New Roman" panose="02020603050405020304" pitchFamily="18" charset="0"/>
              </a:rPr>
              <a:t>Betting industry: impact and motivations. </a:t>
            </a:r>
            <a:r>
              <a:rPr lang="en-US" sz="1400" i="1" dirty="0">
                <a:solidFill>
                  <a:schemeClr val="tx1"/>
                </a:solidFill>
                <a:latin typeface="Barlow" panose="00000500000000000000" pitchFamily="2" charset="0"/>
                <a:ea typeface="Times New Roman" panose="02020603050405020304" pitchFamily="18" charset="0"/>
              </a:rPr>
              <a:t>Annals of the „Constantin </a:t>
            </a:r>
            <a:r>
              <a:rPr lang="en-US" sz="1400" i="1" dirty="0" err="1">
                <a:solidFill>
                  <a:schemeClr val="tx1"/>
                </a:solidFill>
                <a:latin typeface="Barlow" panose="00000500000000000000" pitchFamily="2" charset="0"/>
                <a:ea typeface="Times New Roman" panose="02020603050405020304" pitchFamily="18" charset="0"/>
              </a:rPr>
              <a:t>Brâncuşi</a:t>
            </a:r>
            <a:r>
              <a:rPr lang="en-US" sz="1400" i="1" dirty="0">
                <a:solidFill>
                  <a:schemeClr val="tx1"/>
                </a:solidFill>
                <a:latin typeface="Barlow" panose="00000500000000000000" pitchFamily="2" charset="0"/>
                <a:ea typeface="Times New Roman" panose="02020603050405020304" pitchFamily="18" charset="0"/>
              </a:rPr>
              <a:t>” University of </a:t>
            </a:r>
            <a:r>
              <a:rPr lang="en-US" sz="1400" i="1" dirty="0" err="1">
                <a:solidFill>
                  <a:schemeClr val="tx1"/>
                </a:solidFill>
                <a:latin typeface="Barlow" panose="00000500000000000000" pitchFamily="2" charset="0"/>
                <a:ea typeface="Times New Roman" panose="02020603050405020304" pitchFamily="18" charset="0"/>
              </a:rPr>
              <a:t>Târgu</a:t>
            </a:r>
            <a:r>
              <a:rPr lang="en-US" sz="1400" i="1" dirty="0">
                <a:solidFill>
                  <a:schemeClr val="tx1"/>
                </a:solidFill>
                <a:latin typeface="Barlow" panose="00000500000000000000" pitchFamily="2" charset="0"/>
                <a:ea typeface="Times New Roman" panose="02020603050405020304" pitchFamily="18" charset="0"/>
              </a:rPr>
              <a:t> Jiu, Economy Series, 5</a:t>
            </a:r>
            <a:r>
              <a:rPr lang="en-US" sz="1400" dirty="0">
                <a:solidFill>
                  <a:schemeClr val="tx1"/>
                </a:solidFill>
                <a:latin typeface="Barlow" panose="00000500000000000000" pitchFamily="2" charset="0"/>
                <a:ea typeface="Times New Roman" panose="02020603050405020304" pitchFamily="18" charset="0"/>
              </a:rPr>
              <a:t>, 126-135;</a:t>
            </a:r>
          </a:p>
          <a:p>
            <a:pPr marL="257175" indent="-257175" algn="just">
              <a:buFont typeface="Symbol" panose="05050102010706020507" pitchFamily="18" charset="2"/>
              <a:buChar char=""/>
              <a:tabLst>
                <a:tab pos="202883" algn="l"/>
                <a:tab pos="405289" algn="l"/>
              </a:tabLst>
            </a:pPr>
            <a:r>
              <a:rPr lang="en-US" sz="1400" dirty="0">
                <a:solidFill>
                  <a:schemeClr val="tx1"/>
                </a:solidFill>
                <a:latin typeface="Barlow" panose="00000500000000000000" pitchFamily="2" charset="0"/>
                <a:ea typeface="Times New Roman" panose="02020603050405020304" pitchFamily="18" charset="0"/>
              </a:rPr>
              <a:t>Barbu, M. C. R., Burcea, G. B., Diaconescu, D. L., Popescu, M. C., </a:t>
            </a:r>
            <a:r>
              <a:rPr lang="en-US" sz="1400" dirty="0" err="1">
                <a:solidFill>
                  <a:schemeClr val="tx1"/>
                </a:solidFill>
                <a:latin typeface="Barlow" panose="00000500000000000000" pitchFamily="2" charset="0"/>
                <a:ea typeface="Times New Roman" panose="02020603050405020304" pitchFamily="18" charset="0"/>
              </a:rPr>
              <a:t>Turcu</a:t>
            </a:r>
            <a:r>
              <a:rPr lang="en-US" sz="1400" dirty="0">
                <a:solidFill>
                  <a:schemeClr val="tx1"/>
                </a:solidFill>
                <a:latin typeface="Barlow" panose="00000500000000000000" pitchFamily="2" charset="0"/>
                <a:ea typeface="Times New Roman" panose="02020603050405020304" pitchFamily="18" charset="0"/>
              </a:rPr>
              <a:t>, I., &amp; Apostu, P. (2020). Considerations regarding the development of the eSports phenomenon. </a:t>
            </a:r>
            <a:r>
              <a:rPr lang="en-US" sz="1400" i="1" dirty="0">
                <a:solidFill>
                  <a:schemeClr val="tx1"/>
                </a:solidFill>
                <a:latin typeface="Barlow" panose="00000500000000000000" pitchFamily="2" charset="0"/>
                <a:ea typeface="Times New Roman" panose="02020603050405020304" pitchFamily="18" charset="0"/>
              </a:rPr>
              <a:t>Studia Universitatis Babeș-Bolyai </a:t>
            </a:r>
            <a:r>
              <a:rPr lang="en-US" sz="1400" i="1" dirty="0" err="1">
                <a:solidFill>
                  <a:schemeClr val="tx1"/>
                </a:solidFill>
                <a:latin typeface="Barlow" panose="00000500000000000000" pitchFamily="2" charset="0"/>
                <a:ea typeface="Times New Roman" panose="02020603050405020304" pitchFamily="18" charset="0"/>
              </a:rPr>
              <a:t>Educatio</a:t>
            </a:r>
            <a:r>
              <a:rPr lang="en-US" sz="1400" i="1" dirty="0">
                <a:solidFill>
                  <a:schemeClr val="tx1"/>
                </a:solidFill>
                <a:latin typeface="Barlow" panose="00000500000000000000" pitchFamily="2" charset="0"/>
                <a:ea typeface="Times New Roman" panose="02020603050405020304" pitchFamily="18" charset="0"/>
              </a:rPr>
              <a:t> Artis </a:t>
            </a:r>
            <a:r>
              <a:rPr lang="en-US" sz="1400" i="1" dirty="0" err="1">
                <a:solidFill>
                  <a:schemeClr val="tx1"/>
                </a:solidFill>
                <a:latin typeface="Barlow" panose="00000500000000000000" pitchFamily="2" charset="0"/>
                <a:ea typeface="Times New Roman" panose="02020603050405020304" pitchFamily="18" charset="0"/>
              </a:rPr>
              <a:t>Gymnasticae</a:t>
            </a:r>
            <a:r>
              <a:rPr lang="en-US" sz="1400" dirty="0">
                <a:solidFill>
                  <a:schemeClr val="tx1"/>
                </a:solidFill>
                <a:latin typeface="Barlow" panose="00000500000000000000" pitchFamily="2" charset="0"/>
                <a:ea typeface="Times New Roman" panose="02020603050405020304" pitchFamily="18" charset="0"/>
              </a:rPr>
              <a:t>, 109-118.</a:t>
            </a:r>
          </a:p>
          <a:p>
            <a:endParaRPr lang="en-US" sz="1400" dirty="0">
              <a:solidFill>
                <a:schemeClr val="tx1"/>
              </a:solidFill>
              <a:latin typeface="Barlow" panose="00000500000000000000" pitchFamily="2" charset="0"/>
            </a:endParaRPr>
          </a:p>
        </p:txBody>
      </p:sp>
    </p:spTree>
    <p:extLst>
      <p:ext uri="{BB962C8B-B14F-4D97-AF65-F5344CB8AC3E}">
        <p14:creationId xmlns:p14="http://schemas.microsoft.com/office/powerpoint/2010/main" val="26461656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B1C9C8-8718-1C93-D32F-531331896907}"/>
              </a:ext>
            </a:extLst>
          </p:cNvPr>
          <p:cNvSpPr>
            <a:spLocks noGrp="1"/>
          </p:cNvSpPr>
          <p:nvPr>
            <p:ph type="title"/>
          </p:nvPr>
        </p:nvSpPr>
        <p:spPr/>
        <p:txBody>
          <a:bodyPr>
            <a:normAutofit/>
          </a:bodyPr>
          <a:lstStyle/>
          <a:p>
            <a:r>
              <a:rPr lang="en-US" sz="2100" b="1" dirty="0">
                <a:solidFill>
                  <a:schemeClr val="tx1"/>
                </a:solidFill>
                <a:latin typeface="Barlow" panose="00000500000000000000" pitchFamily="2" charset="0"/>
                <a:ea typeface="Times New Roman" panose="02020603050405020304" pitchFamily="18" charset="0"/>
                <a:cs typeface="Times New Roman" panose="02020603050405020304" pitchFamily="18" charset="0"/>
              </a:rPr>
              <a:t>03.04. A</a:t>
            </a:r>
            <a:r>
              <a:rPr lang="ro-RO" sz="2100" b="1" dirty="0">
                <a:solidFill>
                  <a:schemeClr val="tx1"/>
                </a:solidFill>
                <a:latin typeface="Barlow" panose="00000500000000000000" pitchFamily="2" charset="0"/>
                <a:ea typeface="Times New Roman" panose="02020603050405020304" pitchFamily="18" charset="0"/>
                <a:cs typeface="Times New Roman" panose="02020603050405020304" pitchFamily="18" charset="0"/>
              </a:rPr>
              <a:t>lte tatonări științifice</a:t>
            </a:r>
            <a:endParaRPr lang="en-US" sz="2100" b="1" dirty="0">
              <a:solidFill>
                <a:schemeClr val="tx1"/>
              </a:solidFill>
              <a:latin typeface="Barlow" panose="00000500000000000000" pitchFamily="2" charset="0"/>
            </a:endParaRPr>
          </a:p>
        </p:txBody>
      </p:sp>
      <p:grpSp>
        <p:nvGrpSpPr>
          <p:cNvPr id="4" name="Google Shape;10854;p64">
            <a:extLst>
              <a:ext uri="{FF2B5EF4-FFF2-40B4-BE49-F238E27FC236}">
                <a16:creationId xmlns:a16="http://schemas.microsoft.com/office/drawing/2014/main" id="{4426AC59-184D-4B35-AFC1-DCAE424D2A3F}"/>
              </a:ext>
            </a:extLst>
          </p:cNvPr>
          <p:cNvGrpSpPr/>
          <p:nvPr/>
        </p:nvGrpSpPr>
        <p:grpSpPr>
          <a:xfrm>
            <a:off x="443964" y="445025"/>
            <a:ext cx="269261" cy="352050"/>
            <a:chOff x="1367060" y="2422129"/>
            <a:chExt cx="269261" cy="352050"/>
          </a:xfrm>
        </p:grpSpPr>
        <p:sp>
          <p:nvSpPr>
            <p:cNvPr id="5" name="Google Shape;10855;p64">
              <a:extLst>
                <a:ext uri="{FF2B5EF4-FFF2-40B4-BE49-F238E27FC236}">
                  <a16:creationId xmlns:a16="http://schemas.microsoft.com/office/drawing/2014/main" id="{17D76A22-B3DB-A45A-C7F6-1ED54DA0F908}"/>
                </a:ext>
              </a:extLst>
            </p:cNvPr>
            <p:cNvSpPr/>
            <p:nvPr/>
          </p:nvSpPr>
          <p:spPr>
            <a:xfrm>
              <a:off x="1392059" y="2651857"/>
              <a:ext cx="129160" cy="122322"/>
            </a:xfrm>
            <a:custGeom>
              <a:avLst/>
              <a:gdLst/>
              <a:ahLst/>
              <a:cxnLst/>
              <a:rect l="l" t="t" r="r" b="b"/>
              <a:pathLst>
                <a:path w="4061" h="3846" extrusionOk="0">
                  <a:moveTo>
                    <a:pt x="167" y="0"/>
                  </a:moveTo>
                  <a:cubicBezTo>
                    <a:pt x="72" y="0"/>
                    <a:pt x="0" y="83"/>
                    <a:pt x="0" y="167"/>
                  </a:cubicBezTo>
                  <a:cubicBezTo>
                    <a:pt x="0" y="262"/>
                    <a:pt x="72" y="333"/>
                    <a:pt x="167" y="333"/>
                  </a:cubicBezTo>
                  <a:lnTo>
                    <a:pt x="357" y="333"/>
                  </a:lnTo>
                  <a:lnTo>
                    <a:pt x="357" y="1691"/>
                  </a:lnTo>
                  <a:cubicBezTo>
                    <a:pt x="357" y="2179"/>
                    <a:pt x="762" y="2584"/>
                    <a:pt x="1250" y="2584"/>
                  </a:cubicBezTo>
                  <a:cubicBezTo>
                    <a:pt x="1286" y="2584"/>
                    <a:pt x="1226" y="2584"/>
                    <a:pt x="2310" y="2405"/>
                  </a:cubicBezTo>
                  <a:lnTo>
                    <a:pt x="2310" y="3453"/>
                  </a:lnTo>
                  <a:cubicBezTo>
                    <a:pt x="2310" y="3667"/>
                    <a:pt x="2489" y="3846"/>
                    <a:pt x="2691" y="3846"/>
                  </a:cubicBezTo>
                  <a:lnTo>
                    <a:pt x="3905" y="3846"/>
                  </a:lnTo>
                  <a:cubicBezTo>
                    <a:pt x="3989" y="3846"/>
                    <a:pt x="4060" y="3774"/>
                    <a:pt x="4060" y="3679"/>
                  </a:cubicBezTo>
                  <a:cubicBezTo>
                    <a:pt x="4060" y="3596"/>
                    <a:pt x="3989" y="3500"/>
                    <a:pt x="3893" y="3500"/>
                  </a:cubicBezTo>
                  <a:lnTo>
                    <a:pt x="2691" y="3500"/>
                  </a:lnTo>
                  <a:cubicBezTo>
                    <a:pt x="2667" y="3500"/>
                    <a:pt x="2631" y="3465"/>
                    <a:pt x="2631" y="3441"/>
                  </a:cubicBezTo>
                  <a:lnTo>
                    <a:pt x="2631" y="2191"/>
                  </a:lnTo>
                  <a:cubicBezTo>
                    <a:pt x="2631" y="2143"/>
                    <a:pt x="2620" y="2107"/>
                    <a:pt x="2572" y="2072"/>
                  </a:cubicBezTo>
                  <a:cubicBezTo>
                    <a:pt x="2555" y="2055"/>
                    <a:pt x="2520" y="2038"/>
                    <a:pt x="2485" y="2038"/>
                  </a:cubicBezTo>
                  <a:cubicBezTo>
                    <a:pt x="2470" y="2038"/>
                    <a:pt x="2455" y="2041"/>
                    <a:pt x="2441" y="2048"/>
                  </a:cubicBezTo>
                  <a:lnTo>
                    <a:pt x="1238" y="2250"/>
                  </a:lnTo>
                  <a:cubicBezTo>
                    <a:pt x="917" y="2250"/>
                    <a:pt x="691" y="2000"/>
                    <a:pt x="691" y="1691"/>
                  </a:cubicBezTo>
                  <a:lnTo>
                    <a:pt x="691" y="167"/>
                  </a:lnTo>
                  <a:cubicBezTo>
                    <a:pt x="691" y="83"/>
                    <a:pt x="607" y="0"/>
                    <a:pt x="524"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10856;p64">
              <a:extLst>
                <a:ext uri="{FF2B5EF4-FFF2-40B4-BE49-F238E27FC236}">
                  <a16:creationId xmlns:a16="http://schemas.microsoft.com/office/drawing/2014/main" id="{941D17C9-30A2-B67F-9153-31857804AF89}"/>
                </a:ext>
              </a:extLst>
            </p:cNvPr>
            <p:cNvSpPr/>
            <p:nvPr/>
          </p:nvSpPr>
          <p:spPr>
            <a:xfrm>
              <a:off x="1367060" y="2441912"/>
              <a:ext cx="82184" cy="212139"/>
            </a:xfrm>
            <a:custGeom>
              <a:avLst/>
              <a:gdLst/>
              <a:ahLst/>
              <a:cxnLst/>
              <a:rect l="l" t="t" r="r" b="b"/>
              <a:pathLst>
                <a:path w="2584" h="6670" extrusionOk="0">
                  <a:moveTo>
                    <a:pt x="2415" y="1"/>
                  </a:moveTo>
                  <a:cubicBezTo>
                    <a:pt x="2382" y="1"/>
                    <a:pt x="2350" y="10"/>
                    <a:pt x="2322" y="29"/>
                  </a:cubicBezTo>
                  <a:cubicBezTo>
                    <a:pt x="1274" y="731"/>
                    <a:pt x="655" y="1898"/>
                    <a:pt x="655" y="3148"/>
                  </a:cubicBezTo>
                  <a:cubicBezTo>
                    <a:pt x="655" y="3351"/>
                    <a:pt x="667" y="3541"/>
                    <a:pt x="703" y="3732"/>
                  </a:cubicBezTo>
                  <a:cubicBezTo>
                    <a:pt x="48" y="5708"/>
                    <a:pt x="0" y="5696"/>
                    <a:pt x="0" y="5970"/>
                  </a:cubicBezTo>
                  <a:cubicBezTo>
                    <a:pt x="0" y="6208"/>
                    <a:pt x="84" y="6446"/>
                    <a:pt x="262" y="6625"/>
                  </a:cubicBezTo>
                  <a:cubicBezTo>
                    <a:pt x="295" y="6651"/>
                    <a:pt x="342" y="6670"/>
                    <a:pt x="389" y="6670"/>
                  </a:cubicBezTo>
                  <a:cubicBezTo>
                    <a:pt x="429" y="6670"/>
                    <a:pt x="468" y="6657"/>
                    <a:pt x="500" y="6625"/>
                  </a:cubicBezTo>
                  <a:cubicBezTo>
                    <a:pt x="560" y="6565"/>
                    <a:pt x="584" y="6458"/>
                    <a:pt x="500" y="6375"/>
                  </a:cubicBezTo>
                  <a:cubicBezTo>
                    <a:pt x="358" y="6220"/>
                    <a:pt x="298" y="5982"/>
                    <a:pt x="369" y="5756"/>
                  </a:cubicBezTo>
                  <a:lnTo>
                    <a:pt x="1036" y="3791"/>
                  </a:lnTo>
                  <a:cubicBezTo>
                    <a:pt x="1060" y="3767"/>
                    <a:pt x="1060" y="3732"/>
                    <a:pt x="1036" y="3720"/>
                  </a:cubicBezTo>
                  <a:cubicBezTo>
                    <a:pt x="1012" y="3517"/>
                    <a:pt x="1000" y="3327"/>
                    <a:pt x="1000" y="3148"/>
                  </a:cubicBezTo>
                  <a:cubicBezTo>
                    <a:pt x="1000" y="2005"/>
                    <a:pt x="1560" y="934"/>
                    <a:pt x="2513" y="291"/>
                  </a:cubicBezTo>
                  <a:cubicBezTo>
                    <a:pt x="2572" y="255"/>
                    <a:pt x="2584" y="148"/>
                    <a:pt x="2548" y="76"/>
                  </a:cubicBezTo>
                  <a:cubicBezTo>
                    <a:pt x="2519" y="25"/>
                    <a:pt x="2467" y="1"/>
                    <a:pt x="2415"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10857;p64">
              <a:extLst>
                <a:ext uri="{FF2B5EF4-FFF2-40B4-BE49-F238E27FC236}">
                  <a16:creationId xmlns:a16="http://schemas.microsoft.com/office/drawing/2014/main" id="{23D27228-C0ED-BF48-E69E-1E5072A0AA5F}"/>
                </a:ext>
              </a:extLst>
            </p:cNvPr>
            <p:cNvSpPr/>
            <p:nvPr/>
          </p:nvSpPr>
          <p:spPr>
            <a:xfrm>
              <a:off x="1456051" y="2422129"/>
              <a:ext cx="180271" cy="162937"/>
            </a:xfrm>
            <a:custGeom>
              <a:avLst/>
              <a:gdLst/>
              <a:ahLst/>
              <a:cxnLst/>
              <a:rect l="l" t="t" r="r" b="b"/>
              <a:pathLst>
                <a:path w="5668" h="5123" extrusionOk="0">
                  <a:moveTo>
                    <a:pt x="1621" y="1"/>
                  </a:moveTo>
                  <a:cubicBezTo>
                    <a:pt x="1104" y="1"/>
                    <a:pt x="591" y="107"/>
                    <a:pt x="119" y="317"/>
                  </a:cubicBezTo>
                  <a:cubicBezTo>
                    <a:pt x="24" y="353"/>
                    <a:pt x="0" y="448"/>
                    <a:pt x="24" y="544"/>
                  </a:cubicBezTo>
                  <a:cubicBezTo>
                    <a:pt x="51" y="616"/>
                    <a:pt x="113" y="648"/>
                    <a:pt x="184" y="648"/>
                  </a:cubicBezTo>
                  <a:cubicBezTo>
                    <a:pt x="205" y="648"/>
                    <a:pt x="228" y="645"/>
                    <a:pt x="250" y="639"/>
                  </a:cubicBezTo>
                  <a:cubicBezTo>
                    <a:pt x="965" y="317"/>
                    <a:pt x="1536" y="365"/>
                    <a:pt x="1643" y="353"/>
                  </a:cubicBezTo>
                  <a:cubicBezTo>
                    <a:pt x="3941" y="365"/>
                    <a:pt x="5644" y="2556"/>
                    <a:pt x="4894" y="4901"/>
                  </a:cubicBezTo>
                  <a:cubicBezTo>
                    <a:pt x="4870" y="4997"/>
                    <a:pt x="4906" y="5080"/>
                    <a:pt x="5001" y="5116"/>
                  </a:cubicBezTo>
                  <a:cubicBezTo>
                    <a:pt x="5018" y="5120"/>
                    <a:pt x="5035" y="5123"/>
                    <a:pt x="5052" y="5123"/>
                  </a:cubicBezTo>
                  <a:cubicBezTo>
                    <a:pt x="5119" y="5123"/>
                    <a:pt x="5184" y="5085"/>
                    <a:pt x="5203" y="5009"/>
                  </a:cubicBezTo>
                  <a:cubicBezTo>
                    <a:pt x="5668" y="3508"/>
                    <a:pt x="5239" y="2044"/>
                    <a:pt x="4263" y="1079"/>
                  </a:cubicBezTo>
                  <a:cubicBezTo>
                    <a:pt x="3524" y="356"/>
                    <a:pt x="2566" y="1"/>
                    <a:pt x="1621"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0858;p64">
              <a:extLst>
                <a:ext uri="{FF2B5EF4-FFF2-40B4-BE49-F238E27FC236}">
                  <a16:creationId xmlns:a16="http://schemas.microsoft.com/office/drawing/2014/main" id="{FC962B87-B146-12AB-5E6B-190914A24CC3}"/>
                </a:ext>
              </a:extLst>
            </p:cNvPr>
            <p:cNvSpPr/>
            <p:nvPr/>
          </p:nvSpPr>
          <p:spPr>
            <a:xfrm>
              <a:off x="1532160" y="2593590"/>
              <a:ext cx="81834" cy="180207"/>
            </a:xfrm>
            <a:custGeom>
              <a:avLst/>
              <a:gdLst/>
              <a:ahLst/>
              <a:cxnLst/>
              <a:rect l="l" t="t" r="r" b="b"/>
              <a:pathLst>
                <a:path w="2573" h="5666" extrusionOk="0">
                  <a:moveTo>
                    <a:pt x="2399" y="1"/>
                  </a:moveTo>
                  <a:cubicBezTo>
                    <a:pt x="2340" y="1"/>
                    <a:pt x="2284" y="36"/>
                    <a:pt x="2251" y="94"/>
                  </a:cubicBezTo>
                  <a:cubicBezTo>
                    <a:pt x="2096" y="380"/>
                    <a:pt x="1715" y="856"/>
                    <a:pt x="1715" y="1737"/>
                  </a:cubicBezTo>
                  <a:lnTo>
                    <a:pt x="1715" y="5273"/>
                  </a:lnTo>
                  <a:cubicBezTo>
                    <a:pt x="1715" y="5309"/>
                    <a:pt x="1679" y="5332"/>
                    <a:pt x="1655" y="5332"/>
                  </a:cubicBezTo>
                  <a:lnTo>
                    <a:pt x="167" y="5332"/>
                  </a:lnTo>
                  <a:cubicBezTo>
                    <a:pt x="72" y="5332"/>
                    <a:pt x="0" y="5404"/>
                    <a:pt x="0" y="5499"/>
                  </a:cubicBezTo>
                  <a:cubicBezTo>
                    <a:pt x="0" y="5583"/>
                    <a:pt x="72" y="5666"/>
                    <a:pt x="167" y="5666"/>
                  </a:cubicBezTo>
                  <a:lnTo>
                    <a:pt x="1655" y="5666"/>
                  </a:lnTo>
                  <a:cubicBezTo>
                    <a:pt x="1858" y="5666"/>
                    <a:pt x="2036" y="5487"/>
                    <a:pt x="2036" y="5273"/>
                  </a:cubicBezTo>
                  <a:lnTo>
                    <a:pt x="2036" y="1737"/>
                  </a:lnTo>
                  <a:cubicBezTo>
                    <a:pt x="2036" y="963"/>
                    <a:pt x="2382" y="558"/>
                    <a:pt x="2548" y="249"/>
                  </a:cubicBezTo>
                  <a:cubicBezTo>
                    <a:pt x="2572" y="153"/>
                    <a:pt x="2548" y="70"/>
                    <a:pt x="2477" y="22"/>
                  </a:cubicBezTo>
                  <a:cubicBezTo>
                    <a:pt x="2451" y="8"/>
                    <a:pt x="2425" y="1"/>
                    <a:pt x="2399"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0859;p64">
              <a:extLst>
                <a:ext uri="{FF2B5EF4-FFF2-40B4-BE49-F238E27FC236}">
                  <a16:creationId xmlns:a16="http://schemas.microsoft.com/office/drawing/2014/main" id="{811EE87A-D2B8-9934-32FD-2D5E9F917975}"/>
                </a:ext>
              </a:extLst>
            </p:cNvPr>
            <p:cNvSpPr/>
            <p:nvPr/>
          </p:nvSpPr>
          <p:spPr>
            <a:xfrm>
              <a:off x="1425359" y="2572313"/>
              <a:ext cx="24267" cy="17843"/>
            </a:xfrm>
            <a:custGeom>
              <a:avLst/>
              <a:gdLst/>
              <a:ahLst/>
              <a:cxnLst/>
              <a:rect l="l" t="t" r="r" b="b"/>
              <a:pathLst>
                <a:path w="763" h="561" extrusionOk="0">
                  <a:moveTo>
                    <a:pt x="583" y="0"/>
                  </a:moveTo>
                  <a:cubicBezTo>
                    <a:pt x="554" y="0"/>
                    <a:pt x="525" y="8"/>
                    <a:pt x="501" y="25"/>
                  </a:cubicBezTo>
                  <a:lnTo>
                    <a:pt x="96" y="239"/>
                  </a:lnTo>
                  <a:cubicBezTo>
                    <a:pt x="25" y="287"/>
                    <a:pt x="1" y="394"/>
                    <a:pt x="37" y="465"/>
                  </a:cubicBezTo>
                  <a:cubicBezTo>
                    <a:pt x="72" y="525"/>
                    <a:pt x="132" y="560"/>
                    <a:pt x="191" y="560"/>
                  </a:cubicBezTo>
                  <a:cubicBezTo>
                    <a:pt x="215" y="560"/>
                    <a:pt x="251" y="560"/>
                    <a:pt x="275" y="537"/>
                  </a:cubicBezTo>
                  <a:lnTo>
                    <a:pt x="680" y="322"/>
                  </a:lnTo>
                  <a:cubicBezTo>
                    <a:pt x="739" y="263"/>
                    <a:pt x="763" y="156"/>
                    <a:pt x="727" y="84"/>
                  </a:cubicBezTo>
                  <a:cubicBezTo>
                    <a:pt x="696" y="29"/>
                    <a:pt x="639" y="0"/>
                    <a:pt x="583"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0860;p64">
              <a:extLst>
                <a:ext uri="{FF2B5EF4-FFF2-40B4-BE49-F238E27FC236}">
                  <a16:creationId xmlns:a16="http://schemas.microsoft.com/office/drawing/2014/main" id="{55086D5C-760D-9E99-1D83-8A33F31EFC41}"/>
                </a:ext>
              </a:extLst>
            </p:cNvPr>
            <p:cNvSpPr/>
            <p:nvPr/>
          </p:nvSpPr>
          <p:spPr>
            <a:xfrm>
              <a:off x="1562820" y="2573680"/>
              <a:ext cx="26176" cy="17620"/>
            </a:xfrm>
            <a:custGeom>
              <a:avLst/>
              <a:gdLst/>
              <a:ahLst/>
              <a:cxnLst/>
              <a:rect l="l" t="t" r="r" b="b"/>
              <a:pathLst>
                <a:path w="823" h="554" extrusionOk="0">
                  <a:moveTo>
                    <a:pt x="201" y="1"/>
                  </a:moveTo>
                  <a:cubicBezTo>
                    <a:pt x="143" y="1"/>
                    <a:pt x="81" y="28"/>
                    <a:pt x="48" y="77"/>
                  </a:cubicBezTo>
                  <a:cubicBezTo>
                    <a:pt x="1" y="160"/>
                    <a:pt x="37" y="255"/>
                    <a:pt x="108" y="303"/>
                  </a:cubicBezTo>
                  <a:cubicBezTo>
                    <a:pt x="513" y="529"/>
                    <a:pt x="513" y="553"/>
                    <a:pt x="584" y="553"/>
                  </a:cubicBezTo>
                  <a:cubicBezTo>
                    <a:pt x="763" y="541"/>
                    <a:pt x="822" y="315"/>
                    <a:pt x="680" y="244"/>
                  </a:cubicBezTo>
                  <a:lnTo>
                    <a:pt x="275" y="17"/>
                  </a:lnTo>
                  <a:cubicBezTo>
                    <a:pt x="253" y="6"/>
                    <a:pt x="227" y="1"/>
                    <a:pt x="201"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0861;p64">
              <a:extLst>
                <a:ext uri="{FF2B5EF4-FFF2-40B4-BE49-F238E27FC236}">
                  <a16:creationId xmlns:a16="http://schemas.microsoft.com/office/drawing/2014/main" id="{97739596-97CB-9301-3A8D-CF7A7A1C65D8}"/>
                </a:ext>
              </a:extLst>
            </p:cNvPr>
            <p:cNvSpPr/>
            <p:nvPr/>
          </p:nvSpPr>
          <p:spPr>
            <a:xfrm>
              <a:off x="1448100" y="2481414"/>
              <a:ext cx="125375" cy="191275"/>
            </a:xfrm>
            <a:custGeom>
              <a:avLst/>
              <a:gdLst/>
              <a:ahLst/>
              <a:cxnLst/>
              <a:rect l="l" t="t" r="r" b="b"/>
              <a:pathLst>
                <a:path w="3942" h="6014" extrusionOk="0">
                  <a:moveTo>
                    <a:pt x="1280" y="1498"/>
                  </a:moveTo>
                  <a:cubicBezTo>
                    <a:pt x="1355" y="1498"/>
                    <a:pt x="1429" y="1543"/>
                    <a:pt x="1429" y="1632"/>
                  </a:cubicBezTo>
                  <a:lnTo>
                    <a:pt x="1429" y="1763"/>
                  </a:lnTo>
                  <a:lnTo>
                    <a:pt x="1262" y="1763"/>
                  </a:lnTo>
                  <a:cubicBezTo>
                    <a:pt x="1191" y="1763"/>
                    <a:pt x="1131" y="1704"/>
                    <a:pt x="1131" y="1632"/>
                  </a:cubicBezTo>
                  <a:cubicBezTo>
                    <a:pt x="1131" y="1543"/>
                    <a:pt x="1206" y="1498"/>
                    <a:pt x="1280" y="1498"/>
                  </a:cubicBezTo>
                  <a:close/>
                  <a:moveTo>
                    <a:pt x="2483" y="1498"/>
                  </a:moveTo>
                  <a:cubicBezTo>
                    <a:pt x="2557" y="1498"/>
                    <a:pt x="2632" y="1543"/>
                    <a:pt x="2632" y="1632"/>
                  </a:cubicBezTo>
                  <a:cubicBezTo>
                    <a:pt x="2632" y="1704"/>
                    <a:pt x="2572" y="1763"/>
                    <a:pt x="2501" y="1763"/>
                  </a:cubicBezTo>
                  <a:lnTo>
                    <a:pt x="2334" y="1763"/>
                  </a:lnTo>
                  <a:lnTo>
                    <a:pt x="2334" y="1632"/>
                  </a:lnTo>
                  <a:cubicBezTo>
                    <a:pt x="2334" y="1543"/>
                    <a:pt x="2408" y="1498"/>
                    <a:pt x="2483" y="1498"/>
                  </a:cubicBezTo>
                  <a:close/>
                  <a:moveTo>
                    <a:pt x="1989" y="2085"/>
                  </a:moveTo>
                  <a:lnTo>
                    <a:pt x="1989" y="3776"/>
                  </a:lnTo>
                  <a:lnTo>
                    <a:pt x="1739" y="3776"/>
                  </a:lnTo>
                  <a:lnTo>
                    <a:pt x="1739" y="2085"/>
                  </a:lnTo>
                  <a:close/>
                  <a:moveTo>
                    <a:pt x="2524" y="4097"/>
                  </a:moveTo>
                  <a:lnTo>
                    <a:pt x="2524" y="4430"/>
                  </a:lnTo>
                  <a:lnTo>
                    <a:pt x="1215" y="4430"/>
                  </a:lnTo>
                  <a:lnTo>
                    <a:pt x="1215" y="4097"/>
                  </a:lnTo>
                  <a:close/>
                  <a:moveTo>
                    <a:pt x="2512" y="4752"/>
                  </a:moveTo>
                  <a:lnTo>
                    <a:pt x="2512" y="4942"/>
                  </a:lnTo>
                  <a:lnTo>
                    <a:pt x="2524" y="4942"/>
                  </a:lnTo>
                  <a:cubicBezTo>
                    <a:pt x="2524" y="5026"/>
                    <a:pt x="2465" y="5085"/>
                    <a:pt x="2393" y="5085"/>
                  </a:cubicBezTo>
                  <a:lnTo>
                    <a:pt x="1334" y="5085"/>
                  </a:lnTo>
                  <a:cubicBezTo>
                    <a:pt x="1262" y="5085"/>
                    <a:pt x="1203" y="5026"/>
                    <a:pt x="1203" y="4942"/>
                  </a:cubicBezTo>
                  <a:lnTo>
                    <a:pt x="1203" y="4752"/>
                  </a:lnTo>
                  <a:close/>
                  <a:moveTo>
                    <a:pt x="2227" y="5395"/>
                  </a:moveTo>
                  <a:cubicBezTo>
                    <a:pt x="2203" y="5561"/>
                    <a:pt x="2048" y="5681"/>
                    <a:pt x="1870" y="5681"/>
                  </a:cubicBezTo>
                  <a:cubicBezTo>
                    <a:pt x="1691" y="5681"/>
                    <a:pt x="1548" y="5561"/>
                    <a:pt x="1500" y="5395"/>
                  </a:cubicBezTo>
                  <a:close/>
                  <a:moveTo>
                    <a:pt x="1874" y="1"/>
                  </a:moveTo>
                  <a:cubicBezTo>
                    <a:pt x="834" y="1"/>
                    <a:pt x="0" y="837"/>
                    <a:pt x="0" y="1882"/>
                  </a:cubicBezTo>
                  <a:cubicBezTo>
                    <a:pt x="0" y="2406"/>
                    <a:pt x="215" y="2906"/>
                    <a:pt x="607" y="3264"/>
                  </a:cubicBezTo>
                  <a:cubicBezTo>
                    <a:pt x="786" y="3418"/>
                    <a:pt x="869" y="3656"/>
                    <a:pt x="869" y="3895"/>
                  </a:cubicBezTo>
                  <a:lnTo>
                    <a:pt x="869" y="4942"/>
                  </a:lnTo>
                  <a:cubicBezTo>
                    <a:pt x="869" y="5145"/>
                    <a:pt x="988" y="5300"/>
                    <a:pt x="1155" y="5359"/>
                  </a:cubicBezTo>
                  <a:cubicBezTo>
                    <a:pt x="1191" y="5716"/>
                    <a:pt x="1489" y="6014"/>
                    <a:pt x="1858" y="6014"/>
                  </a:cubicBezTo>
                  <a:cubicBezTo>
                    <a:pt x="2227" y="6014"/>
                    <a:pt x="2524" y="5740"/>
                    <a:pt x="2560" y="5359"/>
                  </a:cubicBezTo>
                  <a:cubicBezTo>
                    <a:pt x="2715" y="5288"/>
                    <a:pt x="2834" y="5121"/>
                    <a:pt x="2834" y="4942"/>
                  </a:cubicBezTo>
                  <a:lnTo>
                    <a:pt x="2834" y="3871"/>
                  </a:lnTo>
                  <a:cubicBezTo>
                    <a:pt x="2834" y="3811"/>
                    <a:pt x="2834" y="3752"/>
                    <a:pt x="2858" y="3692"/>
                  </a:cubicBezTo>
                  <a:cubicBezTo>
                    <a:pt x="2870" y="3609"/>
                    <a:pt x="2822" y="3514"/>
                    <a:pt x="2727" y="3502"/>
                  </a:cubicBezTo>
                  <a:cubicBezTo>
                    <a:pt x="2718" y="3500"/>
                    <a:pt x="2710" y="3500"/>
                    <a:pt x="2701" y="3500"/>
                  </a:cubicBezTo>
                  <a:cubicBezTo>
                    <a:pt x="2627" y="3500"/>
                    <a:pt x="2558" y="3546"/>
                    <a:pt x="2536" y="3621"/>
                  </a:cubicBezTo>
                  <a:cubicBezTo>
                    <a:pt x="2524" y="3668"/>
                    <a:pt x="2524" y="3728"/>
                    <a:pt x="2512" y="3776"/>
                  </a:cubicBezTo>
                  <a:lnTo>
                    <a:pt x="2298" y="3776"/>
                  </a:lnTo>
                  <a:lnTo>
                    <a:pt x="2298" y="2085"/>
                  </a:lnTo>
                  <a:lnTo>
                    <a:pt x="2465" y="2085"/>
                  </a:lnTo>
                  <a:cubicBezTo>
                    <a:pt x="2715" y="2085"/>
                    <a:pt x="2929" y="1882"/>
                    <a:pt x="2929" y="1632"/>
                  </a:cubicBezTo>
                  <a:cubicBezTo>
                    <a:pt x="2929" y="1370"/>
                    <a:pt x="2715" y="1168"/>
                    <a:pt x="2465" y="1168"/>
                  </a:cubicBezTo>
                  <a:lnTo>
                    <a:pt x="2441" y="1168"/>
                  </a:lnTo>
                  <a:cubicBezTo>
                    <a:pt x="2179" y="1168"/>
                    <a:pt x="1977" y="1370"/>
                    <a:pt x="1977" y="1632"/>
                  </a:cubicBezTo>
                  <a:lnTo>
                    <a:pt x="1977" y="1763"/>
                  </a:lnTo>
                  <a:lnTo>
                    <a:pt x="1727" y="1763"/>
                  </a:lnTo>
                  <a:lnTo>
                    <a:pt x="1727" y="1632"/>
                  </a:lnTo>
                  <a:cubicBezTo>
                    <a:pt x="1727" y="1370"/>
                    <a:pt x="1512" y="1168"/>
                    <a:pt x="1262" y="1168"/>
                  </a:cubicBezTo>
                  <a:lnTo>
                    <a:pt x="1227" y="1168"/>
                  </a:lnTo>
                  <a:cubicBezTo>
                    <a:pt x="977" y="1168"/>
                    <a:pt x="774" y="1370"/>
                    <a:pt x="774" y="1632"/>
                  </a:cubicBezTo>
                  <a:cubicBezTo>
                    <a:pt x="774" y="1882"/>
                    <a:pt x="977" y="2085"/>
                    <a:pt x="1227" y="2085"/>
                  </a:cubicBezTo>
                  <a:lnTo>
                    <a:pt x="1393" y="2085"/>
                  </a:lnTo>
                  <a:lnTo>
                    <a:pt x="1393" y="3776"/>
                  </a:lnTo>
                  <a:lnTo>
                    <a:pt x="1191" y="3776"/>
                  </a:lnTo>
                  <a:cubicBezTo>
                    <a:pt x="1155" y="3478"/>
                    <a:pt x="1024" y="3204"/>
                    <a:pt x="810" y="3014"/>
                  </a:cubicBezTo>
                  <a:cubicBezTo>
                    <a:pt x="488" y="2716"/>
                    <a:pt x="310" y="2299"/>
                    <a:pt x="310" y="1871"/>
                  </a:cubicBezTo>
                  <a:cubicBezTo>
                    <a:pt x="310" y="1013"/>
                    <a:pt x="988" y="323"/>
                    <a:pt x="1858" y="323"/>
                  </a:cubicBezTo>
                  <a:lnTo>
                    <a:pt x="1905" y="323"/>
                  </a:lnTo>
                  <a:cubicBezTo>
                    <a:pt x="2715" y="335"/>
                    <a:pt x="3394" y="1013"/>
                    <a:pt x="3405" y="1835"/>
                  </a:cubicBezTo>
                  <a:lnTo>
                    <a:pt x="3405" y="1847"/>
                  </a:lnTo>
                  <a:cubicBezTo>
                    <a:pt x="3405" y="2287"/>
                    <a:pt x="3239" y="2668"/>
                    <a:pt x="2929" y="2966"/>
                  </a:cubicBezTo>
                  <a:cubicBezTo>
                    <a:pt x="2870" y="3025"/>
                    <a:pt x="2858" y="3133"/>
                    <a:pt x="2929" y="3204"/>
                  </a:cubicBezTo>
                  <a:cubicBezTo>
                    <a:pt x="2965" y="3240"/>
                    <a:pt x="3007" y="3258"/>
                    <a:pt x="3048" y="3258"/>
                  </a:cubicBezTo>
                  <a:cubicBezTo>
                    <a:pt x="3090" y="3258"/>
                    <a:pt x="3132" y="3240"/>
                    <a:pt x="3167" y="3204"/>
                  </a:cubicBezTo>
                  <a:cubicBezTo>
                    <a:pt x="3906" y="2502"/>
                    <a:pt x="3941" y="1299"/>
                    <a:pt x="3191" y="561"/>
                  </a:cubicBezTo>
                  <a:cubicBezTo>
                    <a:pt x="2858" y="216"/>
                    <a:pt x="2393" y="1"/>
                    <a:pt x="1917" y="1"/>
                  </a:cubicBezTo>
                  <a:cubicBezTo>
                    <a:pt x="1903" y="1"/>
                    <a:pt x="1888" y="1"/>
                    <a:pt x="1874"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0862;p64">
              <a:extLst>
                <a:ext uri="{FF2B5EF4-FFF2-40B4-BE49-F238E27FC236}">
                  <a16:creationId xmlns:a16="http://schemas.microsoft.com/office/drawing/2014/main" id="{1C3B5D9A-4E97-C370-EA2D-0936B6A99E44}"/>
                </a:ext>
              </a:extLst>
            </p:cNvPr>
            <p:cNvSpPr/>
            <p:nvPr/>
          </p:nvSpPr>
          <p:spPr>
            <a:xfrm>
              <a:off x="1502232" y="2449259"/>
              <a:ext cx="10655" cy="25380"/>
            </a:xfrm>
            <a:custGeom>
              <a:avLst/>
              <a:gdLst/>
              <a:ahLst/>
              <a:cxnLst/>
              <a:rect l="l" t="t" r="r" b="b"/>
              <a:pathLst>
                <a:path w="335" h="798" extrusionOk="0">
                  <a:moveTo>
                    <a:pt x="168" y="0"/>
                  </a:moveTo>
                  <a:cubicBezTo>
                    <a:pt x="84" y="0"/>
                    <a:pt x="1" y="84"/>
                    <a:pt x="1" y="167"/>
                  </a:cubicBezTo>
                  <a:lnTo>
                    <a:pt x="1" y="631"/>
                  </a:lnTo>
                  <a:cubicBezTo>
                    <a:pt x="1" y="715"/>
                    <a:pt x="84" y="798"/>
                    <a:pt x="168" y="798"/>
                  </a:cubicBezTo>
                  <a:cubicBezTo>
                    <a:pt x="263" y="798"/>
                    <a:pt x="334" y="715"/>
                    <a:pt x="334" y="631"/>
                  </a:cubicBezTo>
                  <a:lnTo>
                    <a:pt x="334" y="167"/>
                  </a:lnTo>
                  <a:cubicBezTo>
                    <a:pt x="334" y="84"/>
                    <a:pt x="263" y="0"/>
                    <a:pt x="168"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0863;p64">
              <a:extLst>
                <a:ext uri="{FF2B5EF4-FFF2-40B4-BE49-F238E27FC236}">
                  <a16:creationId xmlns:a16="http://schemas.microsoft.com/office/drawing/2014/main" id="{A32D2267-B299-B888-0E4F-919E662BB1D8}"/>
                </a:ext>
              </a:extLst>
            </p:cNvPr>
            <p:cNvSpPr/>
            <p:nvPr/>
          </p:nvSpPr>
          <p:spPr>
            <a:xfrm>
              <a:off x="1458309" y="2460582"/>
              <a:ext cx="18988" cy="23090"/>
            </a:xfrm>
            <a:custGeom>
              <a:avLst/>
              <a:gdLst/>
              <a:ahLst/>
              <a:cxnLst/>
              <a:rect l="l" t="t" r="r" b="b"/>
              <a:pathLst>
                <a:path w="597" h="726" extrusionOk="0">
                  <a:moveTo>
                    <a:pt x="190" y="1"/>
                  </a:moveTo>
                  <a:cubicBezTo>
                    <a:pt x="161" y="1"/>
                    <a:pt x="132" y="9"/>
                    <a:pt x="108" y="25"/>
                  </a:cubicBezTo>
                  <a:cubicBezTo>
                    <a:pt x="25" y="61"/>
                    <a:pt x="1" y="168"/>
                    <a:pt x="48" y="240"/>
                  </a:cubicBezTo>
                  <a:lnTo>
                    <a:pt x="275" y="644"/>
                  </a:lnTo>
                  <a:cubicBezTo>
                    <a:pt x="299" y="693"/>
                    <a:pt x="357" y="726"/>
                    <a:pt x="414" y="726"/>
                  </a:cubicBezTo>
                  <a:cubicBezTo>
                    <a:pt x="441" y="726"/>
                    <a:pt x="466" y="719"/>
                    <a:pt x="489" y="704"/>
                  </a:cubicBezTo>
                  <a:cubicBezTo>
                    <a:pt x="572" y="656"/>
                    <a:pt x="596" y="573"/>
                    <a:pt x="548" y="478"/>
                  </a:cubicBezTo>
                  <a:lnTo>
                    <a:pt x="322" y="85"/>
                  </a:lnTo>
                  <a:cubicBezTo>
                    <a:pt x="299" y="30"/>
                    <a:pt x="244" y="1"/>
                    <a:pt x="190"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0864;p64">
              <a:extLst>
                <a:ext uri="{FF2B5EF4-FFF2-40B4-BE49-F238E27FC236}">
                  <a16:creationId xmlns:a16="http://schemas.microsoft.com/office/drawing/2014/main" id="{60251B45-95DE-2D40-E4C7-665DAA03F86E}"/>
                </a:ext>
              </a:extLst>
            </p:cNvPr>
            <p:cNvSpPr/>
            <p:nvPr/>
          </p:nvSpPr>
          <p:spPr>
            <a:xfrm>
              <a:off x="1425741" y="2492768"/>
              <a:ext cx="25031" cy="17874"/>
            </a:xfrm>
            <a:custGeom>
              <a:avLst/>
              <a:gdLst/>
              <a:ahLst/>
              <a:cxnLst/>
              <a:rect l="l" t="t" r="r" b="b"/>
              <a:pathLst>
                <a:path w="787" h="562" extrusionOk="0">
                  <a:moveTo>
                    <a:pt x="181" y="1"/>
                  </a:moveTo>
                  <a:cubicBezTo>
                    <a:pt x="126" y="1"/>
                    <a:pt x="72" y="30"/>
                    <a:pt x="48" y="85"/>
                  </a:cubicBezTo>
                  <a:cubicBezTo>
                    <a:pt x="1" y="156"/>
                    <a:pt x="25" y="263"/>
                    <a:pt x="108" y="299"/>
                  </a:cubicBezTo>
                  <a:cubicBezTo>
                    <a:pt x="501" y="525"/>
                    <a:pt x="501" y="561"/>
                    <a:pt x="584" y="561"/>
                  </a:cubicBezTo>
                  <a:cubicBezTo>
                    <a:pt x="632" y="561"/>
                    <a:pt x="703" y="525"/>
                    <a:pt x="727" y="466"/>
                  </a:cubicBezTo>
                  <a:cubicBezTo>
                    <a:pt x="787" y="394"/>
                    <a:pt x="751" y="287"/>
                    <a:pt x="668" y="240"/>
                  </a:cubicBezTo>
                  <a:lnTo>
                    <a:pt x="263" y="25"/>
                  </a:lnTo>
                  <a:cubicBezTo>
                    <a:pt x="238" y="9"/>
                    <a:pt x="209" y="1"/>
                    <a:pt x="181"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0865;p64">
              <a:extLst>
                <a:ext uri="{FF2B5EF4-FFF2-40B4-BE49-F238E27FC236}">
                  <a16:creationId xmlns:a16="http://schemas.microsoft.com/office/drawing/2014/main" id="{0B4ACCE8-3EBC-B75C-F3DD-F70A96EF541D}"/>
                </a:ext>
              </a:extLst>
            </p:cNvPr>
            <p:cNvSpPr/>
            <p:nvPr/>
          </p:nvSpPr>
          <p:spPr>
            <a:xfrm>
              <a:off x="1414768" y="2535959"/>
              <a:ext cx="25031" cy="10655"/>
            </a:xfrm>
            <a:custGeom>
              <a:avLst/>
              <a:gdLst/>
              <a:ahLst/>
              <a:cxnLst/>
              <a:rect l="l" t="t" r="r" b="b"/>
              <a:pathLst>
                <a:path w="787" h="335" extrusionOk="0">
                  <a:moveTo>
                    <a:pt x="167" y="1"/>
                  </a:moveTo>
                  <a:cubicBezTo>
                    <a:pt x="72" y="1"/>
                    <a:pt x="1" y="72"/>
                    <a:pt x="1" y="167"/>
                  </a:cubicBezTo>
                  <a:cubicBezTo>
                    <a:pt x="1" y="251"/>
                    <a:pt x="72" y="334"/>
                    <a:pt x="167" y="334"/>
                  </a:cubicBezTo>
                  <a:lnTo>
                    <a:pt x="632" y="334"/>
                  </a:lnTo>
                  <a:cubicBezTo>
                    <a:pt x="715" y="334"/>
                    <a:pt x="786" y="251"/>
                    <a:pt x="786" y="167"/>
                  </a:cubicBezTo>
                  <a:cubicBezTo>
                    <a:pt x="786" y="72"/>
                    <a:pt x="715" y="1"/>
                    <a:pt x="632"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0866;p64">
              <a:extLst>
                <a:ext uri="{FF2B5EF4-FFF2-40B4-BE49-F238E27FC236}">
                  <a16:creationId xmlns:a16="http://schemas.microsoft.com/office/drawing/2014/main" id="{B1DDB60B-2053-B715-4C86-E71FACB3FD1D}"/>
                </a:ext>
              </a:extLst>
            </p:cNvPr>
            <p:cNvSpPr/>
            <p:nvPr/>
          </p:nvSpPr>
          <p:spPr>
            <a:xfrm>
              <a:off x="1573825" y="2537104"/>
              <a:ext cx="24999" cy="10241"/>
            </a:xfrm>
            <a:custGeom>
              <a:avLst/>
              <a:gdLst/>
              <a:ahLst/>
              <a:cxnLst/>
              <a:rect l="l" t="t" r="r" b="b"/>
              <a:pathLst>
                <a:path w="786" h="322" extrusionOk="0">
                  <a:moveTo>
                    <a:pt x="167" y="0"/>
                  </a:moveTo>
                  <a:cubicBezTo>
                    <a:pt x="72" y="0"/>
                    <a:pt x="0" y="72"/>
                    <a:pt x="0" y="155"/>
                  </a:cubicBezTo>
                  <a:cubicBezTo>
                    <a:pt x="0" y="251"/>
                    <a:pt x="72" y="322"/>
                    <a:pt x="167" y="322"/>
                  </a:cubicBezTo>
                  <a:lnTo>
                    <a:pt x="631" y="322"/>
                  </a:lnTo>
                  <a:cubicBezTo>
                    <a:pt x="715" y="322"/>
                    <a:pt x="786" y="251"/>
                    <a:pt x="786" y="155"/>
                  </a:cubicBezTo>
                  <a:cubicBezTo>
                    <a:pt x="786" y="72"/>
                    <a:pt x="715" y="0"/>
                    <a:pt x="631"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867;p64">
              <a:extLst>
                <a:ext uri="{FF2B5EF4-FFF2-40B4-BE49-F238E27FC236}">
                  <a16:creationId xmlns:a16="http://schemas.microsoft.com/office/drawing/2014/main" id="{64113047-3D81-6702-9B78-F2D159029365}"/>
                </a:ext>
              </a:extLst>
            </p:cNvPr>
            <p:cNvSpPr/>
            <p:nvPr/>
          </p:nvSpPr>
          <p:spPr>
            <a:xfrm>
              <a:off x="1563965" y="2493627"/>
              <a:ext cx="24649" cy="17525"/>
            </a:xfrm>
            <a:custGeom>
              <a:avLst/>
              <a:gdLst/>
              <a:ahLst/>
              <a:cxnLst/>
              <a:rect l="l" t="t" r="r" b="b"/>
              <a:pathLst>
                <a:path w="775" h="551" extrusionOk="0">
                  <a:moveTo>
                    <a:pt x="576" y="0"/>
                  </a:moveTo>
                  <a:cubicBezTo>
                    <a:pt x="549" y="0"/>
                    <a:pt x="523" y="7"/>
                    <a:pt x="501" y="22"/>
                  </a:cubicBezTo>
                  <a:lnTo>
                    <a:pt x="108" y="248"/>
                  </a:lnTo>
                  <a:cubicBezTo>
                    <a:pt x="24" y="296"/>
                    <a:pt x="1" y="391"/>
                    <a:pt x="48" y="475"/>
                  </a:cubicBezTo>
                  <a:cubicBezTo>
                    <a:pt x="73" y="524"/>
                    <a:pt x="132" y="550"/>
                    <a:pt x="189" y="550"/>
                  </a:cubicBezTo>
                  <a:cubicBezTo>
                    <a:pt x="215" y="550"/>
                    <a:pt x="240" y="545"/>
                    <a:pt x="263" y="534"/>
                  </a:cubicBezTo>
                  <a:lnTo>
                    <a:pt x="667" y="308"/>
                  </a:lnTo>
                  <a:cubicBezTo>
                    <a:pt x="739" y="260"/>
                    <a:pt x="774" y="153"/>
                    <a:pt x="727" y="82"/>
                  </a:cubicBezTo>
                  <a:cubicBezTo>
                    <a:pt x="694" y="33"/>
                    <a:pt x="633" y="0"/>
                    <a:pt x="576"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0868;p64">
              <a:extLst>
                <a:ext uri="{FF2B5EF4-FFF2-40B4-BE49-F238E27FC236}">
                  <a16:creationId xmlns:a16="http://schemas.microsoft.com/office/drawing/2014/main" id="{BBD337A5-778C-F751-68F3-64A44D49E9F3}"/>
                </a:ext>
              </a:extLst>
            </p:cNvPr>
            <p:cNvSpPr/>
            <p:nvPr/>
          </p:nvSpPr>
          <p:spPr>
            <a:xfrm>
              <a:off x="1537853" y="2461440"/>
              <a:ext cx="18956" cy="23090"/>
            </a:xfrm>
            <a:custGeom>
              <a:avLst/>
              <a:gdLst/>
              <a:ahLst/>
              <a:cxnLst/>
              <a:rect l="l" t="t" r="r" b="b"/>
              <a:pathLst>
                <a:path w="596" h="726" extrusionOk="0">
                  <a:moveTo>
                    <a:pt x="414" y="0"/>
                  </a:moveTo>
                  <a:cubicBezTo>
                    <a:pt x="357" y="0"/>
                    <a:pt x="298" y="33"/>
                    <a:pt x="274" y="82"/>
                  </a:cubicBezTo>
                  <a:lnTo>
                    <a:pt x="48" y="486"/>
                  </a:lnTo>
                  <a:cubicBezTo>
                    <a:pt x="0" y="558"/>
                    <a:pt x="36" y="665"/>
                    <a:pt x="107" y="701"/>
                  </a:cubicBezTo>
                  <a:cubicBezTo>
                    <a:pt x="132" y="718"/>
                    <a:pt x="162" y="725"/>
                    <a:pt x="192" y="725"/>
                  </a:cubicBezTo>
                  <a:cubicBezTo>
                    <a:pt x="247" y="725"/>
                    <a:pt x="303" y="699"/>
                    <a:pt x="333" y="653"/>
                  </a:cubicBezTo>
                  <a:lnTo>
                    <a:pt x="548" y="248"/>
                  </a:lnTo>
                  <a:cubicBezTo>
                    <a:pt x="595" y="177"/>
                    <a:pt x="572" y="70"/>
                    <a:pt x="488" y="22"/>
                  </a:cubicBezTo>
                  <a:cubicBezTo>
                    <a:pt x="466" y="7"/>
                    <a:pt x="440" y="0"/>
                    <a:pt x="414"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Speech Bubble: Rectangle 18">
            <a:extLst>
              <a:ext uri="{FF2B5EF4-FFF2-40B4-BE49-F238E27FC236}">
                <a16:creationId xmlns:a16="http://schemas.microsoft.com/office/drawing/2014/main" id="{8AFEE896-5E20-80B2-1131-11B63E9D3958}"/>
              </a:ext>
            </a:extLst>
          </p:cNvPr>
          <p:cNvSpPr/>
          <p:nvPr/>
        </p:nvSpPr>
        <p:spPr>
          <a:xfrm>
            <a:off x="1533725" y="1625929"/>
            <a:ext cx="6076499" cy="2328985"/>
          </a:xfrm>
          <a:prstGeom prst="wedgeRectCallout">
            <a:avLst/>
          </a:prstGeom>
        </p:spPr>
        <p:style>
          <a:lnRef idx="2">
            <a:schemeClr val="accent1"/>
          </a:lnRef>
          <a:fillRef idx="1">
            <a:schemeClr val="lt1"/>
          </a:fillRef>
          <a:effectRef idx="0">
            <a:schemeClr val="accent1"/>
          </a:effectRef>
          <a:fontRef idx="minor">
            <a:schemeClr val="dk1"/>
          </a:fontRef>
        </p:style>
        <p:txBody>
          <a:bodyPr rtlCol="0" anchor="ctr"/>
          <a:lstStyle/>
          <a:p>
            <a:pPr marL="0" indent="0" algn="ctr">
              <a:buNone/>
            </a:pPr>
            <a:r>
              <a:rPr lang="ro-RO" dirty="0">
                <a:solidFill>
                  <a:schemeClr val="tx1"/>
                </a:solidFill>
                <a:latin typeface="Barlow" panose="00000500000000000000" pitchFamily="2" charset="0"/>
                <a:ea typeface="Times New Roman" panose="02020603050405020304" pitchFamily="18" charset="0"/>
              </a:rPr>
              <a:t>În cadrul acestei ultime teme de cercetare am inclus șase lucrări care, în general, au avut printre obiective relevarea unor aspecte sociale privind impactul sportului, respectiv identificarea unor soluții adaptate contextului românesc pentru a integra mai mult educația fizică și sportul în activitățile educaționale ale copiilor și tinerilor</a:t>
            </a:r>
            <a:r>
              <a:rPr lang="en-US" dirty="0">
                <a:solidFill>
                  <a:schemeClr val="tx1"/>
                </a:solidFill>
                <a:latin typeface="Barlow" panose="00000500000000000000" pitchFamily="2" charset="0"/>
                <a:ea typeface="Times New Roman" panose="02020603050405020304" pitchFamily="18" charset="0"/>
              </a:rPr>
              <a:t>.</a:t>
            </a:r>
          </a:p>
          <a:p>
            <a:pPr algn="ctr"/>
            <a:endParaRPr lang="en-US" dirty="0"/>
          </a:p>
        </p:txBody>
      </p:sp>
    </p:spTree>
    <p:extLst>
      <p:ext uri="{BB962C8B-B14F-4D97-AF65-F5344CB8AC3E}">
        <p14:creationId xmlns:p14="http://schemas.microsoft.com/office/powerpoint/2010/main" val="1648843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19"/>
                                        </p:tgtEl>
                                      </p:cBhvr>
                                    </p:animEffect>
                                    <p:animScale>
                                      <p:cBhvr>
                                        <p:cTn id="7" dur="250" autoRev="1" fill="hold"/>
                                        <p:tgtEl>
                                          <p:spTgt spid="1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1C090D-979E-FAC6-B986-22712AD3591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9C77AF7-1071-AD85-13F5-02063AB71DFD}"/>
              </a:ext>
            </a:extLst>
          </p:cNvPr>
          <p:cNvSpPr>
            <a:spLocks noGrp="1"/>
          </p:cNvSpPr>
          <p:nvPr>
            <p:ph type="title"/>
          </p:nvPr>
        </p:nvSpPr>
        <p:spPr/>
        <p:txBody>
          <a:bodyPr>
            <a:normAutofit/>
          </a:bodyPr>
          <a:lstStyle/>
          <a:p>
            <a:r>
              <a:rPr lang="en-US" sz="2100" b="1" dirty="0">
                <a:solidFill>
                  <a:schemeClr val="tx1"/>
                </a:solidFill>
                <a:latin typeface="Barlow" panose="00000500000000000000" pitchFamily="2" charset="0"/>
                <a:ea typeface="Times New Roman" panose="02020603050405020304" pitchFamily="18" charset="0"/>
                <a:cs typeface="Times New Roman" panose="02020603050405020304" pitchFamily="18" charset="0"/>
              </a:rPr>
              <a:t>03.04. A</a:t>
            </a:r>
            <a:r>
              <a:rPr lang="ro-RO" sz="2100" b="1" dirty="0">
                <a:solidFill>
                  <a:schemeClr val="tx1"/>
                </a:solidFill>
                <a:latin typeface="Barlow" panose="00000500000000000000" pitchFamily="2" charset="0"/>
                <a:ea typeface="Times New Roman" panose="02020603050405020304" pitchFamily="18" charset="0"/>
                <a:cs typeface="Times New Roman" panose="02020603050405020304" pitchFamily="18" charset="0"/>
              </a:rPr>
              <a:t>lte tatonări științifice</a:t>
            </a:r>
            <a:endParaRPr lang="en-US" sz="2100" b="1" dirty="0">
              <a:solidFill>
                <a:schemeClr val="tx1"/>
              </a:solidFill>
              <a:latin typeface="Barlow" panose="00000500000000000000" pitchFamily="2" charset="0"/>
            </a:endParaRPr>
          </a:p>
        </p:txBody>
      </p:sp>
      <p:sp>
        <p:nvSpPr>
          <p:cNvPr id="3" name="Content Placeholder 2">
            <a:extLst>
              <a:ext uri="{FF2B5EF4-FFF2-40B4-BE49-F238E27FC236}">
                <a16:creationId xmlns:a16="http://schemas.microsoft.com/office/drawing/2014/main" id="{C136AAC2-0A32-B9B1-ACD4-CCF274EE7AF7}"/>
              </a:ext>
            </a:extLst>
          </p:cNvPr>
          <p:cNvSpPr>
            <a:spLocks noGrp="1"/>
          </p:cNvSpPr>
          <p:nvPr>
            <p:ph idx="1"/>
          </p:nvPr>
        </p:nvSpPr>
        <p:spPr>
          <a:xfrm>
            <a:off x="628650" y="1028489"/>
            <a:ext cx="7886700" cy="3929658"/>
          </a:xfrm>
        </p:spPr>
        <p:txBody>
          <a:bodyPr>
            <a:normAutofit lnSpcReduction="10000"/>
          </a:bodyPr>
          <a:lstStyle/>
          <a:p>
            <a:pPr marL="0" indent="270034" algn="just">
              <a:buNone/>
              <a:tabLst>
                <a:tab pos="337661" algn="l"/>
                <a:tab pos="405289" algn="l"/>
              </a:tabLst>
            </a:pPr>
            <a:r>
              <a:rPr lang="ro-RO" sz="1400" dirty="0">
                <a:solidFill>
                  <a:schemeClr val="tx1"/>
                </a:solidFill>
                <a:latin typeface="Barlow" panose="00000500000000000000" pitchFamily="2" charset="0"/>
                <a:ea typeface="Times New Roman" panose="02020603050405020304" pitchFamily="18" charset="0"/>
              </a:rPr>
              <a:t>În cadrul acestei teme am reunit următoarele lucrări relevante din activitatea de cercetare:</a:t>
            </a:r>
            <a:endParaRPr lang="en-US" sz="1400" dirty="0">
              <a:solidFill>
                <a:schemeClr val="tx1"/>
              </a:solidFill>
              <a:latin typeface="Barlow" panose="00000500000000000000" pitchFamily="2" charset="0"/>
              <a:ea typeface="Times New Roman" panose="02020603050405020304" pitchFamily="18" charset="0"/>
            </a:endParaRPr>
          </a:p>
          <a:p>
            <a:pPr marL="257175" indent="-257175" algn="just">
              <a:buFont typeface="Symbol" panose="05050102010706020507" pitchFamily="18" charset="2"/>
              <a:buChar char=""/>
              <a:tabLst>
                <a:tab pos="270034" algn="l"/>
                <a:tab pos="405289" algn="l"/>
              </a:tabLst>
            </a:pPr>
            <a:r>
              <a:rPr lang="ro-RO" sz="1400" dirty="0">
                <a:solidFill>
                  <a:schemeClr val="tx1"/>
                </a:solidFill>
                <a:latin typeface="Barlow" panose="00000500000000000000" pitchFamily="2" charset="0"/>
                <a:ea typeface="Times New Roman" panose="02020603050405020304" pitchFamily="18" charset="0"/>
              </a:rPr>
              <a:t>Chicomban, M., &amp; Turcu, I. (2012). </a:t>
            </a:r>
            <a:r>
              <a:rPr lang="ro-RO" sz="1400" i="1" dirty="0">
                <a:solidFill>
                  <a:schemeClr val="tx1"/>
                </a:solidFill>
                <a:latin typeface="Barlow" panose="00000500000000000000" pitchFamily="2" charset="0"/>
                <a:ea typeface="Times New Roman" panose="02020603050405020304" pitchFamily="18" charset="0"/>
              </a:rPr>
              <a:t>Kinesiologie: știința mișcării în educația fizică și sportul de performanță</a:t>
            </a:r>
            <a:r>
              <a:rPr lang="ro-RO" sz="1400" dirty="0">
                <a:solidFill>
                  <a:schemeClr val="tx1"/>
                </a:solidFill>
                <a:latin typeface="Barlow" panose="00000500000000000000" pitchFamily="2" charset="0"/>
                <a:ea typeface="Times New Roman" panose="02020603050405020304" pitchFamily="18" charset="0"/>
              </a:rPr>
              <a:t>. Brașov: Editura Universității" Transilvania.</a:t>
            </a:r>
            <a:endParaRPr lang="en-US" sz="1400" dirty="0">
              <a:solidFill>
                <a:schemeClr val="tx1"/>
              </a:solidFill>
              <a:latin typeface="Barlow" panose="00000500000000000000" pitchFamily="2" charset="0"/>
              <a:ea typeface="Times New Roman" panose="02020603050405020304" pitchFamily="18" charset="0"/>
            </a:endParaRPr>
          </a:p>
          <a:p>
            <a:pPr marL="257175" indent="-257175" algn="just">
              <a:buFont typeface="Symbol" panose="05050102010706020507" pitchFamily="18" charset="2"/>
              <a:buChar char=""/>
              <a:tabLst>
                <a:tab pos="270034" algn="l"/>
                <a:tab pos="405289" algn="l"/>
              </a:tabLst>
            </a:pPr>
            <a:r>
              <a:rPr lang="ro-RO" sz="1400" dirty="0">
                <a:solidFill>
                  <a:schemeClr val="tx1"/>
                </a:solidFill>
                <a:latin typeface="Barlow" panose="00000500000000000000" pitchFamily="2" charset="0"/>
                <a:ea typeface="Times New Roman" panose="02020603050405020304" pitchFamily="18" charset="0"/>
              </a:rPr>
              <a:t>Turcu, I. (2018). Execution speed specific to the handball game for fifth grade pupils. </a:t>
            </a:r>
            <a:r>
              <a:rPr lang="ro-RO" sz="1400" i="1" dirty="0">
                <a:solidFill>
                  <a:schemeClr val="tx1"/>
                </a:solidFill>
                <a:latin typeface="Barlow" panose="00000500000000000000" pitchFamily="2" charset="0"/>
                <a:ea typeface="Times New Roman" panose="02020603050405020304" pitchFamily="18" charset="0"/>
              </a:rPr>
              <a:t>Bulletin of the Transilvania University of Braşov. Series IX: Sciences of Human Kinetics</a:t>
            </a:r>
            <a:r>
              <a:rPr lang="ro-RO" sz="1400" dirty="0">
                <a:solidFill>
                  <a:schemeClr val="tx1"/>
                </a:solidFill>
                <a:latin typeface="Barlow" panose="00000500000000000000" pitchFamily="2" charset="0"/>
                <a:ea typeface="Times New Roman" panose="02020603050405020304" pitchFamily="18" charset="0"/>
              </a:rPr>
              <a:t>, 129-134.</a:t>
            </a:r>
            <a:endParaRPr lang="en-US" sz="1400" dirty="0">
              <a:solidFill>
                <a:schemeClr val="tx1"/>
              </a:solidFill>
              <a:latin typeface="Barlow" panose="00000500000000000000" pitchFamily="2" charset="0"/>
              <a:ea typeface="Times New Roman" panose="02020603050405020304" pitchFamily="18" charset="0"/>
            </a:endParaRPr>
          </a:p>
          <a:p>
            <a:pPr marL="257175" indent="-257175" algn="just">
              <a:buFont typeface="Symbol" panose="05050102010706020507" pitchFamily="18" charset="2"/>
              <a:buChar char=""/>
              <a:tabLst>
                <a:tab pos="270034" algn="l"/>
                <a:tab pos="405289" algn="l"/>
              </a:tabLst>
            </a:pPr>
            <a:r>
              <a:rPr lang="ro-RO" sz="1400" dirty="0">
                <a:solidFill>
                  <a:schemeClr val="tx1"/>
                </a:solidFill>
                <a:latin typeface="Barlow" panose="00000500000000000000" pitchFamily="2" charset="0"/>
                <a:ea typeface="Times New Roman" panose="02020603050405020304" pitchFamily="18" charset="0"/>
              </a:rPr>
              <a:t>Badau, D., Badau, A., Trambitas, C., Trambitas-Miron, D., Moraru, R., Stan, A.A., Oancea, B.M., Turcu, I., Grosu, E.F., Grosu, V.T., Daina, L.G., Daina, C.M., Suteu C.L. &amp; Moraru, L. (2021). Differences between active and semi-active students regarding the parameters of body composition using bioimpedance and magnetic bioresonance technologies. </a:t>
            </a:r>
            <a:r>
              <a:rPr lang="ro-RO" sz="1400" i="1" dirty="0">
                <a:solidFill>
                  <a:schemeClr val="tx1"/>
                </a:solidFill>
                <a:latin typeface="Barlow" panose="00000500000000000000" pitchFamily="2" charset="0"/>
                <a:ea typeface="Times New Roman" panose="02020603050405020304" pitchFamily="18" charset="0"/>
              </a:rPr>
              <a:t>International Journal of Environmental Research and Public Health</a:t>
            </a:r>
            <a:r>
              <a:rPr lang="ro-RO" sz="1400" dirty="0">
                <a:solidFill>
                  <a:schemeClr val="tx1"/>
                </a:solidFill>
                <a:latin typeface="Barlow" panose="00000500000000000000" pitchFamily="2" charset="0"/>
                <a:ea typeface="Times New Roman" panose="02020603050405020304" pitchFamily="18" charset="0"/>
              </a:rPr>
              <a:t>, </a:t>
            </a:r>
            <a:r>
              <a:rPr lang="ro-RO" sz="1400" i="1" dirty="0">
                <a:solidFill>
                  <a:schemeClr val="tx1"/>
                </a:solidFill>
                <a:latin typeface="Barlow" panose="00000500000000000000" pitchFamily="2" charset="0"/>
                <a:ea typeface="Times New Roman" panose="02020603050405020304" pitchFamily="18" charset="0"/>
              </a:rPr>
              <a:t>18(15)</a:t>
            </a:r>
            <a:r>
              <a:rPr lang="ro-RO" sz="1400" dirty="0">
                <a:solidFill>
                  <a:schemeClr val="tx1"/>
                </a:solidFill>
                <a:latin typeface="Barlow" panose="00000500000000000000" pitchFamily="2" charset="0"/>
                <a:ea typeface="Times New Roman" panose="02020603050405020304" pitchFamily="18" charset="0"/>
              </a:rPr>
              <a:t>, 7906.</a:t>
            </a:r>
            <a:endParaRPr lang="en-US" sz="1400" dirty="0">
              <a:solidFill>
                <a:schemeClr val="tx1"/>
              </a:solidFill>
              <a:latin typeface="Barlow" panose="00000500000000000000" pitchFamily="2" charset="0"/>
              <a:ea typeface="Times New Roman" panose="02020603050405020304" pitchFamily="18" charset="0"/>
            </a:endParaRPr>
          </a:p>
          <a:p>
            <a:pPr marL="257175" indent="-257175" algn="just">
              <a:buFont typeface="Symbol" panose="05050102010706020507" pitchFamily="18" charset="2"/>
              <a:buChar char=""/>
              <a:tabLst>
                <a:tab pos="270034" algn="l"/>
                <a:tab pos="405289" algn="l"/>
              </a:tabLst>
            </a:pPr>
            <a:r>
              <a:rPr lang="ro-RO" sz="1400" dirty="0">
                <a:solidFill>
                  <a:schemeClr val="tx1"/>
                </a:solidFill>
                <a:latin typeface="Barlow" panose="00000500000000000000" pitchFamily="2" charset="0"/>
                <a:ea typeface="Times New Roman" panose="02020603050405020304" pitchFamily="18" charset="0"/>
              </a:rPr>
              <a:t>Turcu, I., Costin, D. E., Pasarin, L. D., Dumitru, R., Popa, M. G., Popescu, M. C., &amp; Barbu, M. C. R. (2022). The Role of Players as Innovators. </a:t>
            </a:r>
            <a:r>
              <a:rPr lang="ro-RO" sz="1400" i="1" dirty="0">
                <a:solidFill>
                  <a:schemeClr val="tx1"/>
                </a:solidFill>
                <a:latin typeface="Barlow" panose="00000500000000000000" pitchFamily="2" charset="0"/>
                <a:ea typeface="Times New Roman" panose="02020603050405020304" pitchFamily="18" charset="0"/>
              </a:rPr>
              <a:t>Bulletin of the Transilvania University of Braşov. Series IX: Sciences of Human Kinetics</a:t>
            </a:r>
            <a:r>
              <a:rPr lang="ro-RO" sz="1400" dirty="0">
                <a:solidFill>
                  <a:schemeClr val="tx1"/>
                </a:solidFill>
                <a:latin typeface="Barlow" panose="00000500000000000000" pitchFamily="2" charset="0"/>
                <a:ea typeface="Times New Roman" panose="02020603050405020304" pitchFamily="18" charset="0"/>
              </a:rPr>
              <a:t>, 233-242.</a:t>
            </a:r>
            <a:endParaRPr lang="en-US" sz="1400" dirty="0">
              <a:solidFill>
                <a:schemeClr val="tx1"/>
              </a:solidFill>
              <a:latin typeface="Barlow" panose="00000500000000000000" pitchFamily="2" charset="0"/>
              <a:ea typeface="Times New Roman" panose="02020603050405020304" pitchFamily="18" charset="0"/>
            </a:endParaRPr>
          </a:p>
          <a:p>
            <a:pPr marL="257175" indent="-257175" algn="just">
              <a:buFont typeface="Symbol" panose="05050102010706020507" pitchFamily="18" charset="2"/>
              <a:buChar char=""/>
              <a:tabLst>
                <a:tab pos="270034" algn="l"/>
                <a:tab pos="405289" algn="l"/>
              </a:tabLst>
            </a:pPr>
            <a:r>
              <a:rPr lang="ro-RO" sz="1400" dirty="0">
                <a:solidFill>
                  <a:schemeClr val="tx1"/>
                </a:solidFill>
                <a:latin typeface="Barlow" panose="00000500000000000000" pitchFamily="2" charset="0"/>
                <a:ea typeface="Times New Roman" panose="02020603050405020304" pitchFamily="18" charset="0"/>
              </a:rPr>
              <a:t>Mindrescu, V., Simion, G., Turcu, I., Catuna, C., Paun, D. G., &amp; Nechita, F. (2022). The Multiplicative Effect Interaction between Outdoor Education Activities Based on the Sensory System. </a:t>
            </a:r>
            <a:r>
              <a:rPr lang="ro-RO" sz="1400" i="1" dirty="0">
                <a:solidFill>
                  <a:schemeClr val="tx1"/>
                </a:solidFill>
                <a:latin typeface="Barlow" panose="00000500000000000000" pitchFamily="2" charset="0"/>
                <a:ea typeface="Times New Roman" panose="02020603050405020304" pitchFamily="18" charset="0"/>
              </a:rPr>
              <a:t>Sustainability, 14(19)</a:t>
            </a:r>
            <a:r>
              <a:rPr lang="ro-RO" sz="1400" dirty="0">
                <a:solidFill>
                  <a:schemeClr val="tx1"/>
                </a:solidFill>
                <a:latin typeface="Barlow" panose="00000500000000000000" pitchFamily="2" charset="0"/>
                <a:ea typeface="Times New Roman" panose="02020603050405020304" pitchFamily="18" charset="0"/>
              </a:rPr>
              <a:t>, 11859.</a:t>
            </a:r>
            <a:endParaRPr lang="en-US" sz="1400" dirty="0">
              <a:solidFill>
                <a:schemeClr val="tx1"/>
              </a:solidFill>
              <a:latin typeface="Barlow" panose="00000500000000000000" pitchFamily="2" charset="0"/>
              <a:ea typeface="Times New Roman" panose="02020603050405020304" pitchFamily="18" charset="0"/>
            </a:endParaRPr>
          </a:p>
          <a:p>
            <a:pPr marL="257175" indent="-257175" algn="just">
              <a:buFont typeface="Symbol" panose="05050102010706020507" pitchFamily="18" charset="2"/>
              <a:buChar char=""/>
              <a:tabLst>
                <a:tab pos="270034" algn="l"/>
                <a:tab pos="405289" algn="l"/>
              </a:tabLst>
            </a:pPr>
            <a:r>
              <a:rPr lang="ro-RO" sz="1400" dirty="0">
                <a:solidFill>
                  <a:schemeClr val="tx1"/>
                </a:solidFill>
                <a:latin typeface="Barlow" panose="00000500000000000000" pitchFamily="2" charset="0"/>
                <a:ea typeface="Times New Roman" panose="02020603050405020304" pitchFamily="18" charset="0"/>
              </a:rPr>
              <a:t>Nanu, C. C., Coman, C., Bularca, M. C., Mesesan-Schmitz, L., Gotea, M., Atudorei, I., Turcu, I., &amp; Negrila, I. (2023). The role of chess in the development of children-parents’ perspectives. </a:t>
            </a:r>
            <a:r>
              <a:rPr lang="ro-RO" sz="1400" i="1" dirty="0">
                <a:solidFill>
                  <a:schemeClr val="tx1"/>
                </a:solidFill>
                <a:latin typeface="Barlow" panose="00000500000000000000" pitchFamily="2" charset="0"/>
                <a:ea typeface="Times New Roman" panose="02020603050405020304" pitchFamily="18" charset="0"/>
              </a:rPr>
              <a:t>Frontiers in Psychology, 14</a:t>
            </a:r>
            <a:r>
              <a:rPr lang="ro-RO" sz="1400" dirty="0">
                <a:solidFill>
                  <a:schemeClr val="tx1"/>
                </a:solidFill>
                <a:latin typeface="Barlow" panose="00000500000000000000" pitchFamily="2" charset="0"/>
                <a:ea typeface="Times New Roman" panose="02020603050405020304" pitchFamily="18" charset="0"/>
              </a:rPr>
              <a:t>, 1210917.</a:t>
            </a:r>
            <a:endParaRPr lang="en-US" sz="1400" dirty="0">
              <a:solidFill>
                <a:schemeClr val="tx1"/>
              </a:solidFill>
              <a:latin typeface="Barlow" panose="00000500000000000000" pitchFamily="2" charset="0"/>
              <a:ea typeface="Times New Roman" panose="02020603050405020304" pitchFamily="18" charset="0"/>
            </a:endParaRPr>
          </a:p>
        </p:txBody>
      </p:sp>
      <p:grpSp>
        <p:nvGrpSpPr>
          <p:cNvPr id="4" name="Google Shape;10854;p64">
            <a:extLst>
              <a:ext uri="{FF2B5EF4-FFF2-40B4-BE49-F238E27FC236}">
                <a16:creationId xmlns:a16="http://schemas.microsoft.com/office/drawing/2014/main" id="{DEC9566D-52BA-C49C-F2F6-9F68F1CD60F6}"/>
              </a:ext>
            </a:extLst>
          </p:cNvPr>
          <p:cNvGrpSpPr/>
          <p:nvPr/>
        </p:nvGrpSpPr>
        <p:grpSpPr>
          <a:xfrm>
            <a:off x="359389" y="498583"/>
            <a:ext cx="269261" cy="352050"/>
            <a:chOff x="1367060" y="2422129"/>
            <a:chExt cx="269261" cy="352050"/>
          </a:xfrm>
        </p:grpSpPr>
        <p:sp>
          <p:nvSpPr>
            <p:cNvPr id="5" name="Google Shape;10855;p64">
              <a:extLst>
                <a:ext uri="{FF2B5EF4-FFF2-40B4-BE49-F238E27FC236}">
                  <a16:creationId xmlns:a16="http://schemas.microsoft.com/office/drawing/2014/main" id="{F8FE4F38-E0ED-C536-3CAE-7FD85834246E}"/>
                </a:ext>
              </a:extLst>
            </p:cNvPr>
            <p:cNvSpPr/>
            <p:nvPr/>
          </p:nvSpPr>
          <p:spPr>
            <a:xfrm>
              <a:off x="1392059" y="2651857"/>
              <a:ext cx="129160" cy="122322"/>
            </a:xfrm>
            <a:custGeom>
              <a:avLst/>
              <a:gdLst/>
              <a:ahLst/>
              <a:cxnLst/>
              <a:rect l="l" t="t" r="r" b="b"/>
              <a:pathLst>
                <a:path w="4061" h="3846" extrusionOk="0">
                  <a:moveTo>
                    <a:pt x="167" y="0"/>
                  </a:moveTo>
                  <a:cubicBezTo>
                    <a:pt x="72" y="0"/>
                    <a:pt x="0" y="83"/>
                    <a:pt x="0" y="167"/>
                  </a:cubicBezTo>
                  <a:cubicBezTo>
                    <a:pt x="0" y="262"/>
                    <a:pt x="72" y="333"/>
                    <a:pt x="167" y="333"/>
                  </a:cubicBezTo>
                  <a:lnTo>
                    <a:pt x="357" y="333"/>
                  </a:lnTo>
                  <a:lnTo>
                    <a:pt x="357" y="1691"/>
                  </a:lnTo>
                  <a:cubicBezTo>
                    <a:pt x="357" y="2179"/>
                    <a:pt x="762" y="2584"/>
                    <a:pt x="1250" y="2584"/>
                  </a:cubicBezTo>
                  <a:cubicBezTo>
                    <a:pt x="1286" y="2584"/>
                    <a:pt x="1226" y="2584"/>
                    <a:pt x="2310" y="2405"/>
                  </a:cubicBezTo>
                  <a:lnTo>
                    <a:pt x="2310" y="3453"/>
                  </a:lnTo>
                  <a:cubicBezTo>
                    <a:pt x="2310" y="3667"/>
                    <a:pt x="2489" y="3846"/>
                    <a:pt x="2691" y="3846"/>
                  </a:cubicBezTo>
                  <a:lnTo>
                    <a:pt x="3905" y="3846"/>
                  </a:lnTo>
                  <a:cubicBezTo>
                    <a:pt x="3989" y="3846"/>
                    <a:pt x="4060" y="3774"/>
                    <a:pt x="4060" y="3679"/>
                  </a:cubicBezTo>
                  <a:cubicBezTo>
                    <a:pt x="4060" y="3596"/>
                    <a:pt x="3989" y="3500"/>
                    <a:pt x="3893" y="3500"/>
                  </a:cubicBezTo>
                  <a:lnTo>
                    <a:pt x="2691" y="3500"/>
                  </a:lnTo>
                  <a:cubicBezTo>
                    <a:pt x="2667" y="3500"/>
                    <a:pt x="2631" y="3465"/>
                    <a:pt x="2631" y="3441"/>
                  </a:cubicBezTo>
                  <a:lnTo>
                    <a:pt x="2631" y="2191"/>
                  </a:lnTo>
                  <a:cubicBezTo>
                    <a:pt x="2631" y="2143"/>
                    <a:pt x="2620" y="2107"/>
                    <a:pt x="2572" y="2072"/>
                  </a:cubicBezTo>
                  <a:cubicBezTo>
                    <a:pt x="2555" y="2055"/>
                    <a:pt x="2520" y="2038"/>
                    <a:pt x="2485" y="2038"/>
                  </a:cubicBezTo>
                  <a:cubicBezTo>
                    <a:pt x="2470" y="2038"/>
                    <a:pt x="2455" y="2041"/>
                    <a:pt x="2441" y="2048"/>
                  </a:cubicBezTo>
                  <a:lnTo>
                    <a:pt x="1238" y="2250"/>
                  </a:lnTo>
                  <a:cubicBezTo>
                    <a:pt x="917" y="2250"/>
                    <a:pt x="691" y="2000"/>
                    <a:pt x="691" y="1691"/>
                  </a:cubicBezTo>
                  <a:lnTo>
                    <a:pt x="691" y="167"/>
                  </a:lnTo>
                  <a:cubicBezTo>
                    <a:pt x="691" y="83"/>
                    <a:pt x="607" y="0"/>
                    <a:pt x="524"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10856;p64">
              <a:extLst>
                <a:ext uri="{FF2B5EF4-FFF2-40B4-BE49-F238E27FC236}">
                  <a16:creationId xmlns:a16="http://schemas.microsoft.com/office/drawing/2014/main" id="{9E80FD3E-138F-4D7B-163F-0F7C52FA4FDD}"/>
                </a:ext>
              </a:extLst>
            </p:cNvPr>
            <p:cNvSpPr/>
            <p:nvPr/>
          </p:nvSpPr>
          <p:spPr>
            <a:xfrm>
              <a:off x="1367060" y="2441912"/>
              <a:ext cx="82184" cy="212139"/>
            </a:xfrm>
            <a:custGeom>
              <a:avLst/>
              <a:gdLst/>
              <a:ahLst/>
              <a:cxnLst/>
              <a:rect l="l" t="t" r="r" b="b"/>
              <a:pathLst>
                <a:path w="2584" h="6670" extrusionOk="0">
                  <a:moveTo>
                    <a:pt x="2415" y="1"/>
                  </a:moveTo>
                  <a:cubicBezTo>
                    <a:pt x="2382" y="1"/>
                    <a:pt x="2350" y="10"/>
                    <a:pt x="2322" y="29"/>
                  </a:cubicBezTo>
                  <a:cubicBezTo>
                    <a:pt x="1274" y="731"/>
                    <a:pt x="655" y="1898"/>
                    <a:pt x="655" y="3148"/>
                  </a:cubicBezTo>
                  <a:cubicBezTo>
                    <a:pt x="655" y="3351"/>
                    <a:pt x="667" y="3541"/>
                    <a:pt x="703" y="3732"/>
                  </a:cubicBezTo>
                  <a:cubicBezTo>
                    <a:pt x="48" y="5708"/>
                    <a:pt x="0" y="5696"/>
                    <a:pt x="0" y="5970"/>
                  </a:cubicBezTo>
                  <a:cubicBezTo>
                    <a:pt x="0" y="6208"/>
                    <a:pt x="84" y="6446"/>
                    <a:pt x="262" y="6625"/>
                  </a:cubicBezTo>
                  <a:cubicBezTo>
                    <a:pt x="295" y="6651"/>
                    <a:pt x="342" y="6670"/>
                    <a:pt x="389" y="6670"/>
                  </a:cubicBezTo>
                  <a:cubicBezTo>
                    <a:pt x="429" y="6670"/>
                    <a:pt x="468" y="6657"/>
                    <a:pt x="500" y="6625"/>
                  </a:cubicBezTo>
                  <a:cubicBezTo>
                    <a:pt x="560" y="6565"/>
                    <a:pt x="584" y="6458"/>
                    <a:pt x="500" y="6375"/>
                  </a:cubicBezTo>
                  <a:cubicBezTo>
                    <a:pt x="358" y="6220"/>
                    <a:pt x="298" y="5982"/>
                    <a:pt x="369" y="5756"/>
                  </a:cubicBezTo>
                  <a:lnTo>
                    <a:pt x="1036" y="3791"/>
                  </a:lnTo>
                  <a:cubicBezTo>
                    <a:pt x="1060" y="3767"/>
                    <a:pt x="1060" y="3732"/>
                    <a:pt x="1036" y="3720"/>
                  </a:cubicBezTo>
                  <a:cubicBezTo>
                    <a:pt x="1012" y="3517"/>
                    <a:pt x="1000" y="3327"/>
                    <a:pt x="1000" y="3148"/>
                  </a:cubicBezTo>
                  <a:cubicBezTo>
                    <a:pt x="1000" y="2005"/>
                    <a:pt x="1560" y="934"/>
                    <a:pt x="2513" y="291"/>
                  </a:cubicBezTo>
                  <a:cubicBezTo>
                    <a:pt x="2572" y="255"/>
                    <a:pt x="2584" y="148"/>
                    <a:pt x="2548" y="76"/>
                  </a:cubicBezTo>
                  <a:cubicBezTo>
                    <a:pt x="2519" y="25"/>
                    <a:pt x="2467" y="1"/>
                    <a:pt x="2415"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10857;p64">
              <a:extLst>
                <a:ext uri="{FF2B5EF4-FFF2-40B4-BE49-F238E27FC236}">
                  <a16:creationId xmlns:a16="http://schemas.microsoft.com/office/drawing/2014/main" id="{6AB2C309-F7EB-0655-3418-DD791F0A699E}"/>
                </a:ext>
              </a:extLst>
            </p:cNvPr>
            <p:cNvSpPr/>
            <p:nvPr/>
          </p:nvSpPr>
          <p:spPr>
            <a:xfrm>
              <a:off x="1456051" y="2422129"/>
              <a:ext cx="180271" cy="162937"/>
            </a:xfrm>
            <a:custGeom>
              <a:avLst/>
              <a:gdLst/>
              <a:ahLst/>
              <a:cxnLst/>
              <a:rect l="l" t="t" r="r" b="b"/>
              <a:pathLst>
                <a:path w="5668" h="5123" extrusionOk="0">
                  <a:moveTo>
                    <a:pt x="1621" y="1"/>
                  </a:moveTo>
                  <a:cubicBezTo>
                    <a:pt x="1104" y="1"/>
                    <a:pt x="591" y="107"/>
                    <a:pt x="119" y="317"/>
                  </a:cubicBezTo>
                  <a:cubicBezTo>
                    <a:pt x="24" y="353"/>
                    <a:pt x="0" y="448"/>
                    <a:pt x="24" y="544"/>
                  </a:cubicBezTo>
                  <a:cubicBezTo>
                    <a:pt x="51" y="616"/>
                    <a:pt x="113" y="648"/>
                    <a:pt x="184" y="648"/>
                  </a:cubicBezTo>
                  <a:cubicBezTo>
                    <a:pt x="205" y="648"/>
                    <a:pt x="228" y="645"/>
                    <a:pt x="250" y="639"/>
                  </a:cubicBezTo>
                  <a:cubicBezTo>
                    <a:pt x="965" y="317"/>
                    <a:pt x="1536" y="365"/>
                    <a:pt x="1643" y="353"/>
                  </a:cubicBezTo>
                  <a:cubicBezTo>
                    <a:pt x="3941" y="365"/>
                    <a:pt x="5644" y="2556"/>
                    <a:pt x="4894" y="4901"/>
                  </a:cubicBezTo>
                  <a:cubicBezTo>
                    <a:pt x="4870" y="4997"/>
                    <a:pt x="4906" y="5080"/>
                    <a:pt x="5001" y="5116"/>
                  </a:cubicBezTo>
                  <a:cubicBezTo>
                    <a:pt x="5018" y="5120"/>
                    <a:pt x="5035" y="5123"/>
                    <a:pt x="5052" y="5123"/>
                  </a:cubicBezTo>
                  <a:cubicBezTo>
                    <a:pt x="5119" y="5123"/>
                    <a:pt x="5184" y="5085"/>
                    <a:pt x="5203" y="5009"/>
                  </a:cubicBezTo>
                  <a:cubicBezTo>
                    <a:pt x="5668" y="3508"/>
                    <a:pt x="5239" y="2044"/>
                    <a:pt x="4263" y="1079"/>
                  </a:cubicBezTo>
                  <a:cubicBezTo>
                    <a:pt x="3524" y="356"/>
                    <a:pt x="2566" y="1"/>
                    <a:pt x="1621"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0858;p64">
              <a:extLst>
                <a:ext uri="{FF2B5EF4-FFF2-40B4-BE49-F238E27FC236}">
                  <a16:creationId xmlns:a16="http://schemas.microsoft.com/office/drawing/2014/main" id="{F1FC56BC-17E5-F470-E61C-0DC0ADFB7CBD}"/>
                </a:ext>
              </a:extLst>
            </p:cNvPr>
            <p:cNvSpPr/>
            <p:nvPr/>
          </p:nvSpPr>
          <p:spPr>
            <a:xfrm>
              <a:off x="1532160" y="2593590"/>
              <a:ext cx="81834" cy="180207"/>
            </a:xfrm>
            <a:custGeom>
              <a:avLst/>
              <a:gdLst/>
              <a:ahLst/>
              <a:cxnLst/>
              <a:rect l="l" t="t" r="r" b="b"/>
              <a:pathLst>
                <a:path w="2573" h="5666" extrusionOk="0">
                  <a:moveTo>
                    <a:pt x="2399" y="1"/>
                  </a:moveTo>
                  <a:cubicBezTo>
                    <a:pt x="2340" y="1"/>
                    <a:pt x="2284" y="36"/>
                    <a:pt x="2251" y="94"/>
                  </a:cubicBezTo>
                  <a:cubicBezTo>
                    <a:pt x="2096" y="380"/>
                    <a:pt x="1715" y="856"/>
                    <a:pt x="1715" y="1737"/>
                  </a:cubicBezTo>
                  <a:lnTo>
                    <a:pt x="1715" y="5273"/>
                  </a:lnTo>
                  <a:cubicBezTo>
                    <a:pt x="1715" y="5309"/>
                    <a:pt x="1679" y="5332"/>
                    <a:pt x="1655" y="5332"/>
                  </a:cubicBezTo>
                  <a:lnTo>
                    <a:pt x="167" y="5332"/>
                  </a:lnTo>
                  <a:cubicBezTo>
                    <a:pt x="72" y="5332"/>
                    <a:pt x="0" y="5404"/>
                    <a:pt x="0" y="5499"/>
                  </a:cubicBezTo>
                  <a:cubicBezTo>
                    <a:pt x="0" y="5583"/>
                    <a:pt x="72" y="5666"/>
                    <a:pt x="167" y="5666"/>
                  </a:cubicBezTo>
                  <a:lnTo>
                    <a:pt x="1655" y="5666"/>
                  </a:lnTo>
                  <a:cubicBezTo>
                    <a:pt x="1858" y="5666"/>
                    <a:pt x="2036" y="5487"/>
                    <a:pt x="2036" y="5273"/>
                  </a:cubicBezTo>
                  <a:lnTo>
                    <a:pt x="2036" y="1737"/>
                  </a:lnTo>
                  <a:cubicBezTo>
                    <a:pt x="2036" y="963"/>
                    <a:pt x="2382" y="558"/>
                    <a:pt x="2548" y="249"/>
                  </a:cubicBezTo>
                  <a:cubicBezTo>
                    <a:pt x="2572" y="153"/>
                    <a:pt x="2548" y="70"/>
                    <a:pt x="2477" y="22"/>
                  </a:cubicBezTo>
                  <a:cubicBezTo>
                    <a:pt x="2451" y="8"/>
                    <a:pt x="2425" y="1"/>
                    <a:pt x="2399"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0859;p64">
              <a:extLst>
                <a:ext uri="{FF2B5EF4-FFF2-40B4-BE49-F238E27FC236}">
                  <a16:creationId xmlns:a16="http://schemas.microsoft.com/office/drawing/2014/main" id="{D2AD88C3-B494-B93C-8AEC-4FFDA95FAB5C}"/>
                </a:ext>
              </a:extLst>
            </p:cNvPr>
            <p:cNvSpPr/>
            <p:nvPr/>
          </p:nvSpPr>
          <p:spPr>
            <a:xfrm>
              <a:off x="1425359" y="2572313"/>
              <a:ext cx="24267" cy="17843"/>
            </a:xfrm>
            <a:custGeom>
              <a:avLst/>
              <a:gdLst/>
              <a:ahLst/>
              <a:cxnLst/>
              <a:rect l="l" t="t" r="r" b="b"/>
              <a:pathLst>
                <a:path w="763" h="561" extrusionOk="0">
                  <a:moveTo>
                    <a:pt x="583" y="0"/>
                  </a:moveTo>
                  <a:cubicBezTo>
                    <a:pt x="554" y="0"/>
                    <a:pt x="525" y="8"/>
                    <a:pt x="501" y="25"/>
                  </a:cubicBezTo>
                  <a:lnTo>
                    <a:pt x="96" y="239"/>
                  </a:lnTo>
                  <a:cubicBezTo>
                    <a:pt x="25" y="287"/>
                    <a:pt x="1" y="394"/>
                    <a:pt x="37" y="465"/>
                  </a:cubicBezTo>
                  <a:cubicBezTo>
                    <a:pt x="72" y="525"/>
                    <a:pt x="132" y="560"/>
                    <a:pt x="191" y="560"/>
                  </a:cubicBezTo>
                  <a:cubicBezTo>
                    <a:pt x="215" y="560"/>
                    <a:pt x="251" y="560"/>
                    <a:pt x="275" y="537"/>
                  </a:cubicBezTo>
                  <a:lnTo>
                    <a:pt x="680" y="322"/>
                  </a:lnTo>
                  <a:cubicBezTo>
                    <a:pt x="739" y="263"/>
                    <a:pt x="763" y="156"/>
                    <a:pt x="727" y="84"/>
                  </a:cubicBezTo>
                  <a:cubicBezTo>
                    <a:pt x="696" y="29"/>
                    <a:pt x="639" y="0"/>
                    <a:pt x="583"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0860;p64">
              <a:extLst>
                <a:ext uri="{FF2B5EF4-FFF2-40B4-BE49-F238E27FC236}">
                  <a16:creationId xmlns:a16="http://schemas.microsoft.com/office/drawing/2014/main" id="{80EA0A47-0938-1026-7459-A274E3979AB5}"/>
                </a:ext>
              </a:extLst>
            </p:cNvPr>
            <p:cNvSpPr/>
            <p:nvPr/>
          </p:nvSpPr>
          <p:spPr>
            <a:xfrm>
              <a:off x="1562820" y="2573680"/>
              <a:ext cx="26176" cy="17620"/>
            </a:xfrm>
            <a:custGeom>
              <a:avLst/>
              <a:gdLst/>
              <a:ahLst/>
              <a:cxnLst/>
              <a:rect l="l" t="t" r="r" b="b"/>
              <a:pathLst>
                <a:path w="823" h="554" extrusionOk="0">
                  <a:moveTo>
                    <a:pt x="201" y="1"/>
                  </a:moveTo>
                  <a:cubicBezTo>
                    <a:pt x="143" y="1"/>
                    <a:pt x="81" y="28"/>
                    <a:pt x="48" y="77"/>
                  </a:cubicBezTo>
                  <a:cubicBezTo>
                    <a:pt x="1" y="160"/>
                    <a:pt x="37" y="255"/>
                    <a:pt x="108" y="303"/>
                  </a:cubicBezTo>
                  <a:cubicBezTo>
                    <a:pt x="513" y="529"/>
                    <a:pt x="513" y="553"/>
                    <a:pt x="584" y="553"/>
                  </a:cubicBezTo>
                  <a:cubicBezTo>
                    <a:pt x="763" y="541"/>
                    <a:pt x="822" y="315"/>
                    <a:pt x="680" y="244"/>
                  </a:cubicBezTo>
                  <a:lnTo>
                    <a:pt x="275" y="17"/>
                  </a:lnTo>
                  <a:cubicBezTo>
                    <a:pt x="253" y="6"/>
                    <a:pt x="227" y="1"/>
                    <a:pt x="201"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0861;p64">
              <a:extLst>
                <a:ext uri="{FF2B5EF4-FFF2-40B4-BE49-F238E27FC236}">
                  <a16:creationId xmlns:a16="http://schemas.microsoft.com/office/drawing/2014/main" id="{D37D89FF-DEDC-DD0F-5AC2-8AAD15E1E3B1}"/>
                </a:ext>
              </a:extLst>
            </p:cNvPr>
            <p:cNvSpPr/>
            <p:nvPr/>
          </p:nvSpPr>
          <p:spPr>
            <a:xfrm>
              <a:off x="1448100" y="2481414"/>
              <a:ext cx="125375" cy="191275"/>
            </a:xfrm>
            <a:custGeom>
              <a:avLst/>
              <a:gdLst/>
              <a:ahLst/>
              <a:cxnLst/>
              <a:rect l="l" t="t" r="r" b="b"/>
              <a:pathLst>
                <a:path w="3942" h="6014" extrusionOk="0">
                  <a:moveTo>
                    <a:pt x="1280" y="1498"/>
                  </a:moveTo>
                  <a:cubicBezTo>
                    <a:pt x="1355" y="1498"/>
                    <a:pt x="1429" y="1543"/>
                    <a:pt x="1429" y="1632"/>
                  </a:cubicBezTo>
                  <a:lnTo>
                    <a:pt x="1429" y="1763"/>
                  </a:lnTo>
                  <a:lnTo>
                    <a:pt x="1262" y="1763"/>
                  </a:lnTo>
                  <a:cubicBezTo>
                    <a:pt x="1191" y="1763"/>
                    <a:pt x="1131" y="1704"/>
                    <a:pt x="1131" y="1632"/>
                  </a:cubicBezTo>
                  <a:cubicBezTo>
                    <a:pt x="1131" y="1543"/>
                    <a:pt x="1206" y="1498"/>
                    <a:pt x="1280" y="1498"/>
                  </a:cubicBezTo>
                  <a:close/>
                  <a:moveTo>
                    <a:pt x="2483" y="1498"/>
                  </a:moveTo>
                  <a:cubicBezTo>
                    <a:pt x="2557" y="1498"/>
                    <a:pt x="2632" y="1543"/>
                    <a:pt x="2632" y="1632"/>
                  </a:cubicBezTo>
                  <a:cubicBezTo>
                    <a:pt x="2632" y="1704"/>
                    <a:pt x="2572" y="1763"/>
                    <a:pt x="2501" y="1763"/>
                  </a:cubicBezTo>
                  <a:lnTo>
                    <a:pt x="2334" y="1763"/>
                  </a:lnTo>
                  <a:lnTo>
                    <a:pt x="2334" y="1632"/>
                  </a:lnTo>
                  <a:cubicBezTo>
                    <a:pt x="2334" y="1543"/>
                    <a:pt x="2408" y="1498"/>
                    <a:pt x="2483" y="1498"/>
                  </a:cubicBezTo>
                  <a:close/>
                  <a:moveTo>
                    <a:pt x="1989" y="2085"/>
                  </a:moveTo>
                  <a:lnTo>
                    <a:pt x="1989" y="3776"/>
                  </a:lnTo>
                  <a:lnTo>
                    <a:pt x="1739" y="3776"/>
                  </a:lnTo>
                  <a:lnTo>
                    <a:pt x="1739" y="2085"/>
                  </a:lnTo>
                  <a:close/>
                  <a:moveTo>
                    <a:pt x="2524" y="4097"/>
                  </a:moveTo>
                  <a:lnTo>
                    <a:pt x="2524" y="4430"/>
                  </a:lnTo>
                  <a:lnTo>
                    <a:pt x="1215" y="4430"/>
                  </a:lnTo>
                  <a:lnTo>
                    <a:pt x="1215" y="4097"/>
                  </a:lnTo>
                  <a:close/>
                  <a:moveTo>
                    <a:pt x="2512" y="4752"/>
                  </a:moveTo>
                  <a:lnTo>
                    <a:pt x="2512" y="4942"/>
                  </a:lnTo>
                  <a:lnTo>
                    <a:pt x="2524" y="4942"/>
                  </a:lnTo>
                  <a:cubicBezTo>
                    <a:pt x="2524" y="5026"/>
                    <a:pt x="2465" y="5085"/>
                    <a:pt x="2393" y="5085"/>
                  </a:cubicBezTo>
                  <a:lnTo>
                    <a:pt x="1334" y="5085"/>
                  </a:lnTo>
                  <a:cubicBezTo>
                    <a:pt x="1262" y="5085"/>
                    <a:pt x="1203" y="5026"/>
                    <a:pt x="1203" y="4942"/>
                  </a:cubicBezTo>
                  <a:lnTo>
                    <a:pt x="1203" y="4752"/>
                  </a:lnTo>
                  <a:close/>
                  <a:moveTo>
                    <a:pt x="2227" y="5395"/>
                  </a:moveTo>
                  <a:cubicBezTo>
                    <a:pt x="2203" y="5561"/>
                    <a:pt x="2048" y="5681"/>
                    <a:pt x="1870" y="5681"/>
                  </a:cubicBezTo>
                  <a:cubicBezTo>
                    <a:pt x="1691" y="5681"/>
                    <a:pt x="1548" y="5561"/>
                    <a:pt x="1500" y="5395"/>
                  </a:cubicBezTo>
                  <a:close/>
                  <a:moveTo>
                    <a:pt x="1874" y="1"/>
                  </a:moveTo>
                  <a:cubicBezTo>
                    <a:pt x="834" y="1"/>
                    <a:pt x="0" y="837"/>
                    <a:pt x="0" y="1882"/>
                  </a:cubicBezTo>
                  <a:cubicBezTo>
                    <a:pt x="0" y="2406"/>
                    <a:pt x="215" y="2906"/>
                    <a:pt x="607" y="3264"/>
                  </a:cubicBezTo>
                  <a:cubicBezTo>
                    <a:pt x="786" y="3418"/>
                    <a:pt x="869" y="3656"/>
                    <a:pt x="869" y="3895"/>
                  </a:cubicBezTo>
                  <a:lnTo>
                    <a:pt x="869" y="4942"/>
                  </a:lnTo>
                  <a:cubicBezTo>
                    <a:pt x="869" y="5145"/>
                    <a:pt x="988" y="5300"/>
                    <a:pt x="1155" y="5359"/>
                  </a:cubicBezTo>
                  <a:cubicBezTo>
                    <a:pt x="1191" y="5716"/>
                    <a:pt x="1489" y="6014"/>
                    <a:pt x="1858" y="6014"/>
                  </a:cubicBezTo>
                  <a:cubicBezTo>
                    <a:pt x="2227" y="6014"/>
                    <a:pt x="2524" y="5740"/>
                    <a:pt x="2560" y="5359"/>
                  </a:cubicBezTo>
                  <a:cubicBezTo>
                    <a:pt x="2715" y="5288"/>
                    <a:pt x="2834" y="5121"/>
                    <a:pt x="2834" y="4942"/>
                  </a:cubicBezTo>
                  <a:lnTo>
                    <a:pt x="2834" y="3871"/>
                  </a:lnTo>
                  <a:cubicBezTo>
                    <a:pt x="2834" y="3811"/>
                    <a:pt x="2834" y="3752"/>
                    <a:pt x="2858" y="3692"/>
                  </a:cubicBezTo>
                  <a:cubicBezTo>
                    <a:pt x="2870" y="3609"/>
                    <a:pt x="2822" y="3514"/>
                    <a:pt x="2727" y="3502"/>
                  </a:cubicBezTo>
                  <a:cubicBezTo>
                    <a:pt x="2718" y="3500"/>
                    <a:pt x="2710" y="3500"/>
                    <a:pt x="2701" y="3500"/>
                  </a:cubicBezTo>
                  <a:cubicBezTo>
                    <a:pt x="2627" y="3500"/>
                    <a:pt x="2558" y="3546"/>
                    <a:pt x="2536" y="3621"/>
                  </a:cubicBezTo>
                  <a:cubicBezTo>
                    <a:pt x="2524" y="3668"/>
                    <a:pt x="2524" y="3728"/>
                    <a:pt x="2512" y="3776"/>
                  </a:cubicBezTo>
                  <a:lnTo>
                    <a:pt x="2298" y="3776"/>
                  </a:lnTo>
                  <a:lnTo>
                    <a:pt x="2298" y="2085"/>
                  </a:lnTo>
                  <a:lnTo>
                    <a:pt x="2465" y="2085"/>
                  </a:lnTo>
                  <a:cubicBezTo>
                    <a:pt x="2715" y="2085"/>
                    <a:pt x="2929" y="1882"/>
                    <a:pt x="2929" y="1632"/>
                  </a:cubicBezTo>
                  <a:cubicBezTo>
                    <a:pt x="2929" y="1370"/>
                    <a:pt x="2715" y="1168"/>
                    <a:pt x="2465" y="1168"/>
                  </a:cubicBezTo>
                  <a:lnTo>
                    <a:pt x="2441" y="1168"/>
                  </a:lnTo>
                  <a:cubicBezTo>
                    <a:pt x="2179" y="1168"/>
                    <a:pt x="1977" y="1370"/>
                    <a:pt x="1977" y="1632"/>
                  </a:cubicBezTo>
                  <a:lnTo>
                    <a:pt x="1977" y="1763"/>
                  </a:lnTo>
                  <a:lnTo>
                    <a:pt x="1727" y="1763"/>
                  </a:lnTo>
                  <a:lnTo>
                    <a:pt x="1727" y="1632"/>
                  </a:lnTo>
                  <a:cubicBezTo>
                    <a:pt x="1727" y="1370"/>
                    <a:pt x="1512" y="1168"/>
                    <a:pt x="1262" y="1168"/>
                  </a:cubicBezTo>
                  <a:lnTo>
                    <a:pt x="1227" y="1168"/>
                  </a:lnTo>
                  <a:cubicBezTo>
                    <a:pt x="977" y="1168"/>
                    <a:pt x="774" y="1370"/>
                    <a:pt x="774" y="1632"/>
                  </a:cubicBezTo>
                  <a:cubicBezTo>
                    <a:pt x="774" y="1882"/>
                    <a:pt x="977" y="2085"/>
                    <a:pt x="1227" y="2085"/>
                  </a:cubicBezTo>
                  <a:lnTo>
                    <a:pt x="1393" y="2085"/>
                  </a:lnTo>
                  <a:lnTo>
                    <a:pt x="1393" y="3776"/>
                  </a:lnTo>
                  <a:lnTo>
                    <a:pt x="1191" y="3776"/>
                  </a:lnTo>
                  <a:cubicBezTo>
                    <a:pt x="1155" y="3478"/>
                    <a:pt x="1024" y="3204"/>
                    <a:pt x="810" y="3014"/>
                  </a:cubicBezTo>
                  <a:cubicBezTo>
                    <a:pt x="488" y="2716"/>
                    <a:pt x="310" y="2299"/>
                    <a:pt x="310" y="1871"/>
                  </a:cubicBezTo>
                  <a:cubicBezTo>
                    <a:pt x="310" y="1013"/>
                    <a:pt x="988" y="323"/>
                    <a:pt x="1858" y="323"/>
                  </a:cubicBezTo>
                  <a:lnTo>
                    <a:pt x="1905" y="323"/>
                  </a:lnTo>
                  <a:cubicBezTo>
                    <a:pt x="2715" y="335"/>
                    <a:pt x="3394" y="1013"/>
                    <a:pt x="3405" y="1835"/>
                  </a:cubicBezTo>
                  <a:lnTo>
                    <a:pt x="3405" y="1847"/>
                  </a:lnTo>
                  <a:cubicBezTo>
                    <a:pt x="3405" y="2287"/>
                    <a:pt x="3239" y="2668"/>
                    <a:pt x="2929" y="2966"/>
                  </a:cubicBezTo>
                  <a:cubicBezTo>
                    <a:pt x="2870" y="3025"/>
                    <a:pt x="2858" y="3133"/>
                    <a:pt x="2929" y="3204"/>
                  </a:cubicBezTo>
                  <a:cubicBezTo>
                    <a:pt x="2965" y="3240"/>
                    <a:pt x="3007" y="3258"/>
                    <a:pt x="3048" y="3258"/>
                  </a:cubicBezTo>
                  <a:cubicBezTo>
                    <a:pt x="3090" y="3258"/>
                    <a:pt x="3132" y="3240"/>
                    <a:pt x="3167" y="3204"/>
                  </a:cubicBezTo>
                  <a:cubicBezTo>
                    <a:pt x="3906" y="2502"/>
                    <a:pt x="3941" y="1299"/>
                    <a:pt x="3191" y="561"/>
                  </a:cubicBezTo>
                  <a:cubicBezTo>
                    <a:pt x="2858" y="216"/>
                    <a:pt x="2393" y="1"/>
                    <a:pt x="1917" y="1"/>
                  </a:cubicBezTo>
                  <a:cubicBezTo>
                    <a:pt x="1903" y="1"/>
                    <a:pt x="1888" y="1"/>
                    <a:pt x="1874"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0862;p64">
              <a:extLst>
                <a:ext uri="{FF2B5EF4-FFF2-40B4-BE49-F238E27FC236}">
                  <a16:creationId xmlns:a16="http://schemas.microsoft.com/office/drawing/2014/main" id="{AE52535B-C20A-B360-D038-BBD8460909E3}"/>
                </a:ext>
              </a:extLst>
            </p:cNvPr>
            <p:cNvSpPr/>
            <p:nvPr/>
          </p:nvSpPr>
          <p:spPr>
            <a:xfrm>
              <a:off x="1502232" y="2449259"/>
              <a:ext cx="10655" cy="25380"/>
            </a:xfrm>
            <a:custGeom>
              <a:avLst/>
              <a:gdLst/>
              <a:ahLst/>
              <a:cxnLst/>
              <a:rect l="l" t="t" r="r" b="b"/>
              <a:pathLst>
                <a:path w="335" h="798" extrusionOk="0">
                  <a:moveTo>
                    <a:pt x="168" y="0"/>
                  </a:moveTo>
                  <a:cubicBezTo>
                    <a:pt x="84" y="0"/>
                    <a:pt x="1" y="84"/>
                    <a:pt x="1" y="167"/>
                  </a:cubicBezTo>
                  <a:lnTo>
                    <a:pt x="1" y="631"/>
                  </a:lnTo>
                  <a:cubicBezTo>
                    <a:pt x="1" y="715"/>
                    <a:pt x="84" y="798"/>
                    <a:pt x="168" y="798"/>
                  </a:cubicBezTo>
                  <a:cubicBezTo>
                    <a:pt x="263" y="798"/>
                    <a:pt x="334" y="715"/>
                    <a:pt x="334" y="631"/>
                  </a:cubicBezTo>
                  <a:lnTo>
                    <a:pt x="334" y="167"/>
                  </a:lnTo>
                  <a:cubicBezTo>
                    <a:pt x="334" y="84"/>
                    <a:pt x="263" y="0"/>
                    <a:pt x="168"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0863;p64">
              <a:extLst>
                <a:ext uri="{FF2B5EF4-FFF2-40B4-BE49-F238E27FC236}">
                  <a16:creationId xmlns:a16="http://schemas.microsoft.com/office/drawing/2014/main" id="{5F7F0F7A-4AE7-51D3-4147-74202C47D443}"/>
                </a:ext>
              </a:extLst>
            </p:cNvPr>
            <p:cNvSpPr/>
            <p:nvPr/>
          </p:nvSpPr>
          <p:spPr>
            <a:xfrm>
              <a:off x="1458309" y="2460582"/>
              <a:ext cx="18988" cy="23090"/>
            </a:xfrm>
            <a:custGeom>
              <a:avLst/>
              <a:gdLst/>
              <a:ahLst/>
              <a:cxnLst/>
              <a:rect l="l" t="t" r="r" b="b"/>
              <a:pathLst>
                <a:path w="597" h="726" extrusionOk="0">
                  <a:moveTo>
                    <a:pt x="190" y="1"/>
                  </a:moveTo>
                  <a:cubicBezTo>
                    <a:pt x="161" y="1"/>
                    <a:pt x="132" y="9"/>
                    <a:pt x="108" y="25"/>
                  </a:cubicBezTo>
                  <a:cubicBezTo>
                    <a:pt x="25" y="61"/>
                    <a:pt x="1" y="168"/>
                    <a:pt x="48" y="240"/>
                  </a:cubicBezTo>
                  <a:lnTo>
                    <a:pt x="275" y="644"/>
                  </a:lnTo>
                  <a:cubicBezTo>
                    <a:pt x="299" y="693"/>
                    <a:pt x="357" y="726"/>
                    <a:pt x="414" y="726"/>
                  </a:cubicBezTo>
                  <a:cubicBezTo>
                    <a:pt x="441" y="726"/>
                    <a:pt x="466" y="719"/>
                    <a:pt x="489" y="704"/>
                  </a:cubicBezTo>
                  <a:cubicBezTo>
                    <a:pt x="572" y="656"/>
                    <a:pt x="596" y="573"/>
                    <a:pt x="548" y="478"/>
                  </a:cubicBezTo>
                  <a:lnTo>
                    <a:pt x="322" y="85"/>
                  </a:lnTo>
                  <a:cubicBezTo>
                    <a:pt x="299" y="30"/>
                    <a:pt x="244" y="1"/>
                    <a:pt x="190"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0864;p64">
              <a:extLst>
                <a:ext uri="{FF2B5EF4-FFF2-40B4-BE49-F238E27FC236}">
                  <a16:creationId xmlns:a16="http://schemas.microsoft.com/office/drawing/2014/main" id="{2AD6F44A-D3B8-2AE4-17DC-272BF25AB0B1}"/>
                </a:ext>
              </a:extLst>
            </p:cNvPr>
            <p:cNvSpPr/>
            <p:nvPr/>
          </p:nvSpPr>
          <p:spPr>
            <a:xfrm>
              <a:off x="1425741" y="2492768"/>
              <a:ext cx="25031" cy="17874"/>
            </a:xfrm>
            <a:custGeom>
              <a:avLst/>
              <a:gdLst/>
              <a:ahLst/>
              <a:cxnLst/>
              <a:rect l="l" t="t" r="r" b="b"/>
              <a:pathLst>
                <a:path w="787" h="562" extrusionOk="0">
                  <a:moveTo>
                    <a:pt x="181" y="1"/>
                  </a:moveTo>
                  <a:cubicBezTo>
                    <a:pt x="126" y="1"/>
                    <a:pt x="72" y="30"/>
                    <a:pt x="48" y="85"/>
                  </a:cubicBezTo>
                  <a:cubicBezTo>
                    <a:pt x="1" y="156"/>
                    <a:pt x="25" y="263"/>
                    <a:pt x="108" y="299"/>
                  </a:cubicBezTo>
                  <a:cubicBezTo>
                    <a:pt x="501" y="525"/>
                    <a:pt x="501" y="561"/>
                    <a:pt x="584" y="561"/>
                  </a:cubicBezTo>
                  <a:cubicBezTo>
                    <a:pt x="632" y="561"/>
                    <a:pt x="703" y="525"/>
                    <a:pt x="727" y="466"/>
                  </a:cubicBezTo>
                  <a:cubicBezTo>
                    <a:pt x="787" y="394"/>
                    <a:pt x="751" y="287"/>
                    <a:pt x="668" y="240"/>
                  </a:cubicBezTo>
                  <a:lnTo>
                    <a:pt x="263" y="25"/>
                  </a:lnTo>
                  <a:cubicBezTo>
                    <a:pt x="238" y="9"/>
                    <a:pt x="209" y="1"/>
                    <a:pt x="181"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0865;p64">
              <a:extLst>
                <a:ext uri="{FF2B5EF4-FFF2-40B4-BE49-F238E27FC236}">
                  <a16:creationId xmlns:a16="http://schemas.microsoft.com/office/drawing/2014/main" id="{71A6CD68-B010-EC14-3FA2-E1A29E4E0BB4}"/>
                </a:ext>
              </a:extLst>
            </p:cNvPr>
            <p:cNvSpPr/>
            <p:nvPr/>
          </p:nvSpPr>
          <p:spPr>
            <a:xfrm>
              <a:off x="1414768" y="2535959"/>
              <a:ext cx="25031" cy="10655"/>
            </a:xfrm>
            <a:custGeom>
              <a:avLst/>
              <a:gdLst/>
              <a:ahLst/>
              <a:cxnLst/>
              <a:rect l="l" t="t" r="r" b="b"/>
              <a:pathLst>
                <a:path w="787" h="335" extrusionOk="0">
                  <a:moveTo>
                    <a:pt x="167" y="1"/>
                  </a:moveTo>
                  <a:cubicBezTo>
                    <a:pt x="72" y="1"/>
                    <a:pt x="1" y="72"/>
                    <a:pt x="1" y="167"/>
                  </a:cubicBezTo>
                  <a:cubicBezTo>
                    <a:pt x="1" y="251"/>
                    <a:pt x="72" y="334"/>
                    <a:pt x="167" y="334"/>
                  </a:cubicBezTo>
                  <a:lnTo>
                    <a:pt x="632" y="334"/>
                  </a:lnTo>
                  <a:cubicBezTo>
                    <a:pt x="715" y="334"/>
                    <a:pt x="786" y="251"/>
                    <a:pt x="786" y="167"/>
                  </a:cubicBezTo>
                  <a:cubicBezTo>
                    <a:pt x="786" y="72"/>
                    <a:pt x="715" y="1"/>
                    <a:pt x="632"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0866;p64">
              <a:extLst>
                <a:ext uri="{FF2B5EF4-FFF2-40B4-BE49-F238E27FC236}">
                  <a16:creationId xmlns:a16="http://schemas.microsoft.com/office/drawing/2014/main" id="{72B7A926-D7EC-EBCF-B0C1-416F696AEC8C}"/>
                </a:ext>
              </a:extLst>
            </p:cNvPr>
            <p:cNvSpPr/>
            <p:nvPr/>
          </p:nvSpPr>
          <p:spPr>
            <a:xfrm>
              <a:off x="1573825" y="2537104"/>
              <a:ext cx="24999" cy="10241"/>
            </a:xfrm>
            <a:custGeom>
              <a:avLst/>
              <a:gdLst/>
              <a:ahLst/>
              <a:cxnLst/>
              <a:rect l="l" t="t" r="r" b="b"/>
              <a:pathLst>
                <a:path w="786" h="322" extrusionOk="0">
                  <a:moveTo>
                    <a:pt x="167" y="0"/>
                  </a:moveTo>
                  <a:cubicBezTo>
                    <a:pt x="72" y="0"/>
                    <a:pt x="0" y="72"/>
                    <a:pt x="0" y="155"/>
                  </a:cubicBezTo>
                  <a:cubicBezTo>
                    <a:pt x="0" y="251"/>
                    <a:pt x="72" y="322"/>
                    <a:pt x="167" y="322"/>
                  </a:cubicBezTo>
                  <a:lnTo>
                    <a:pt x="631" y="322"/>
                  </a:lnTo>
                  <a:cubicBezTo>
                    <a:pt x="715" y="322"/>
                    <a:pt x="786" y="251"/>
                    <a:pt x="786" y="155"/>
                  </a:cubicBezTo>
                  <a:cubicBezTo>
                    <a:pt x="786" y="72"/>
                    <a:pt x="715" y="0"/>
                    <a:pt x="631"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867;p64">
              <a:extLst>
                <a:ext uri="{FF2B5EF4-FFF2-40B4-BE49-F238E27FC236}">
                  <a16:creationId xmlns:a16="http://schemas.microsoft.com/office/drawing/2014/main" id="{EBE9152B-0654-B73F-FEB7-1FF01D5216A2}"/>
                </a:ext>
              </a:extLst>
            </p:cNvPr>
            <p:cNvSpPr/>
            <p:nvPr/>
          </p:nvSpPr>
          <p:spPr>
            <a:xfrm>
              <a:off x="1563965" y="2493627"/>
              <a:ext cx="24649" cy="17525"/>
            </a:xfrm>
            <a:custGeom>
              <a:avLst/>
              <a:gdLst/>
              <a:ahLst/>
              <a:cxnLst/>
              <a:rect l="l" t="t" r="r" b="b"/>
              <a:pathLst>
                <a:path w="775" h="551" extrusionOk="0">
                  <a:moveTo>
                    <a:pt x="576" y="0"/>
                  </a:moveTo>
                  <a:cubicBezTo>
                    <a:pt x="549" y="0"/>
                    <a:pt x="523" y="7"/>
                    <a:pt x="501" y="22"/>
                  </a:cubicBezTo>
                  <a:lnTo>
                    <a:pt x="108" y="248"/>
                  </a:lnTo>
                  <a:cubicBezTo>
                    <a:pt x="24" y="296"/>
                    <a:pt x="1" y="391"/>
                    <a:pt x="48" y="475"/>
                  </a:cubicBezTo>
                  <a:cubicBezTo>
                    <a:pt x="73" y="524"/>
                    <a:pt x="132" y="550"/>
                    <a:pt x="189" y="550"/>
                  </a:cubicBezTo>
                  <a:cubicBezTo>
                    <a:pt x="215" y="550"/>
                    <a:pt x="240" y="545"/>
                    <a:pt x="263" y="534"/>
                  </a:cubicBezTo>
                  <a:lnTo>
                    <a:pt x="667" y="308"/>
                  </a:lnTo>
                  <a:cubicBezTo>
                    <a:pt x="739" y="260"/>
                    <a:pt x="774" y="153"/>
                    <a:pt x="727" y="82"/>
                  </a:cubicBezTo>
                  <a:cubicBezTo>
                    <a:pt x="694" y="33"/>
                    <a:pt x="633" y="0"/>
                    <a:pt x="576"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0868;p64">
              <a:extLst>
                <a:ext uri="{FF2B5EF4-FFF2-40B4-BE49-F238E27FC236}">
                  <a16:creationId xmlns:a16="http://schemas.microsoft.com/office/drawing/2014/main" id="{5209DD99-DE78-240E-37F7-B4368BEA8872}"/>
                </a:ext>
              </a:extLst>
            </p:cNvPr>
            <p:cNvSpPr/>
            <p:nvPr/>
          </p:nvSpPr>
          <p:spPr>
            <a:xfrm>
              <a:off x="1537853" y="2461440"/>
              <a:ext cx="18956" cy="23090"/>
            </a:xfrm>
            <a:custGeom>
              <a:avLst/>
              <a:gdLst/>
              <a:ahLst/>
              <a:cxnLst/>
              <a:rect l="l" t="t" r="r" b="b"/>
              <a:pathLst>
                <a:path w="596" h="726" extrusionOk="0">
                  <a:moveTo>
                    <a:pt x="414" y="0"/>
                  </a:moveTo>
                  <a:cubicBezTo>
                    <a:pt x="357" y="0"/>
                    <a:pt x="298" y="33"/>
                    <a:pt x="274" y="82"/>
                  </a:cubicBezTo>
                  <a:lnTo>
                    <a:pt x="48" y="486"/>
                  </a:lnTo>
                  <a:cubicBezTo>
                    <a:pt x="0" y="558"/>
                    <a:pt x="36" y="665"/>
                    <a:pt x="107" y="701"/>
                  </a:cubicBezTo>
                  <a:cubicBezTo>
                    <a:pt x="132" y="718"/>
                    <a:pt x="162" y="725"/>
                    <a:pt x="192" y="725"/>
                  </a:cubicBezTo>
                  <a:cubicBezTo>
                    <a:pt x="247" y="725"/>
                    <a:pt x="303" y="699"/>
                    <a:pt x="333" y="653"/>
                  </a:cubicBezTo>
                  <a:lnTo>
                    <a:pt x="548" y="248"/>
                  </a:lnTo>
                  <a:cubicBezTo>
                    <a:pt x="595" y="177"/>
                    <a:pt x="572" y="70"/>
                    <a:pt x="488" y="22"/>
                  </a:cubicBezTo>
                  <a:cubicBezTo>
                    <a:pt x="466" y="7"/>
                    <a:pt x="440" y="0"/>
                    <a:pt x="414"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8999092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39FA5-0FBD-2E05-C2BC-290C7DE42F8F}"/>
              </a:ext>
            </a:extLst>
          </p:cNvPr>
          <p:cNvSpPr>
            <a:spLocks noGrp="1"/>
          </p:cNvSpPr>
          <p:nvPr>
            <p:ph type="title"/>
          </p:nvPr>
        </p:nvSpPr>
        <p:spPr/>
        <p:txBody>
          <a:bodyPr/>
          <a:lstStyle/>
          <a:p>
            <a:r>
              <a:rPr lang="en-US" altLang="zh-CN" b="1" dirty="0">
                <a:solidFill>
                  <a:srgbClr val="2C344B"/>
                </a:solidFill>
                <a:effectLst>
                  <a:outerShdw blurRad="38100" dist="38100" dir="2700000" algn="tl">
                    <a:srgbClr val="000000">
                      <a:alpha val="30000"/>
                    </a:srgbClr>
                  </a:outerShdw>
                </a:effectLst>
                <a:cs typeface="+mn-ea"/>
                <a:sym typeface="+mn-lt"/>
              </a:rPr>
              <a:t>03. </a:t>
            </a:r>
            <a:r>
              <a:rPr lang="ro-RO" altLang="zh-CN" b="1" dirty="0">
                <a:solidFill>
                  <a:srgbClr val="2C344B"/>
                </a:solidFill>
                <a:effectLst>
                  <a:outerShdw blurRad="38100" dist="38100" dir="2700000" algn="tl">
                    <a:srgbClr val="000000">
                      <a:alpha val="30000"/>
                    </a:srgbClr>
                  </a:outerShdw>
                </a:effectLst>
                <a:cs typeface="+mn-ea"/>
                <a:sym typeface="+mn-lt"/>
              </a:rPr>
              <a:t>Direc</a:t>
            </a:r>
            <a:r>
              <a:rPr lang="en-US" altLang="zh-CN" b="1" dirty="0">
                <a:solidFill>
                  <a:srgbClr val="2C344B"/>
                </a:solidFill>
                <a:effectLst>
                  <a:outerShdw blurRad="38100" dist="38100" dir="2700000" algn="tl">
                    <a:srgbClr val="000000">
                      <a:alpha val="30000"/>
                    </a:srgbClr>
                  </a:outerShdw>
                </a:effectLst>
                <a:cs typeface="+mn-ea"/>
                <a:sym typeface="+mn-lt"/>
              </a:rPr>
              <a:t>ț</a:t>
            </a:r>
            <a:r>
              <a:rPr lang="ro-RO" altLang="zh-CN" b="1" dirty="0">
                <a:solidFill>
                  <a:srgbClr val="2C344B"/>
                </a:solidFill>
                <a:effectLst>
                  <a:outerShdw blurRad="38100" dist="38100" dir="2700000" algn="tl">
                    <a:srgbClr val="000000">
                      <a:alpha val="30000"/>
                    </a:srgbClr>
                  </a:outerShdw>
                </a:effectLst>
                <a:cs typeface="+mn-ea"/>
                <a:sym typeface="+mn-lt"/>
              </a:rPr>
              <a:t>iile de cercetare / </a:t>
            </a:r>
            <a:br>
              <a:rPr lang="en-US" altLang="zh-CN" b="1" dirty="0">
                <a:solidFill>
                  <a:srgbClr val="2C344B"/>
                </a:solidFill>
                <a:effectLst>
                  <a:outerShdw blurRad="38100" dist="38100" dir="2700000" algn="tl">
                    <a:srgbClr val="000000">
                      <a:alpha val="30000"/>
                    </a:srgbClr>
                  </a:outerShdw>
                </a:effectLst>
                <a:cs typeface="+mn-ea"/>
                <a:sym typeface="+mn-lt"/>
              </a:rPr>
            </a:br>
            <a:r>
              <a:rPr lang="en-US" altLang="zh-CN" b="1" dirty="0" err="1">
                <a:solidFill>
                  <a:srgbClr val="2C344B"/>
                </a:solidFill>
                <a:effectLst>
                  <a:outerShdw blurRad="38100" dist="38100" dir="2700000" algn="tl">
                    <a:srgbClr val="000000">
                      <a:alpha val="30000"/>
                    </a:srgbClr>
                  </a:outerShdw>
                </a:effectLst>
                <a:cs typeface="+mn-ea"/>
                <a:sym typeface="+mn-lt"/>
              </a:rPr>
              <a:t>Activitatea</a:t>
            </a:r>
            <a:r>
              <a:rPr lang="en-US" altLang="zh-CN" b="1" dirty="0">
                <a:solidFill>
                  <a:srgbClr val="2C344B"/>
                </a:solidFill>
                <a:effectLst>
                  <a:outerShdw blurRad="38100" dist="38100" dir="2700000" algn="tl">
                    <a:srgbClr val="000000">
                      <a:alpha val="30000"/>
                    </a:srgbClr>
                  </a:outerShdw>
                </a:effectLst>
                <a:cs typeface="+mn-ea"/>
                <a:sym typeface="+mn-lt"/>
              </a:rPr>
              <a:t> </a:t>
            </a:r>
            <a:r>
              <a:rPr lang="ro-RO" altLang="zh-CN" b="1" dirty="0">
                <a:solidFill>
                  <a:srgbClr val="2C344B"/>
                </a:solidFill>
                <a:effectLst>
                  <a:outerShdw blurRad="38100" dist="38100" dir="2700000" algn="tl">
                    <a:srgbClr val="000000">
                      <a:alpha val="30000"/>
                    </a:srgbClr>
                  </a:outerShdw>
                </a:effectLst>
                <a:cs typeface="+mn-ea"/>
                <a:sym typeface="+mn-lt"/>
              </a:rPr>
              <a:t>ș</a:t>
            </a:r>
            <a:r>
              <a:rPr lang="en-US" altLang="zh-CN" b="1" dirty="0" err="1">
                <a:solidFill>
                  <a:srgbClr val="2C344B"/>
                </a:solidFill>
                <a:effectLst>
                  <a:outerShdw blurRad="38100" dist="38100" dir="2700000" algn="tl">
                    <a:srgbClr val="000000">
                      <a:alpha val="30000"/>
                    </a:srgbClr>
                  </a:outerShdw>
                </a:effectLst>
                <a:cs typeface="+mn-ea"/>
                <a:sym typeface="+mn-lt"/>
              </a:rPr>
              <a:t>tiin</a:t>
            </a:r>
            <a:r>
              <a:rPr lang="ro-RO" altLang="zh-CN" b="1" dirty="0">
                <a:solidFill>
                  <a:srgbClr val="2C344B"/>
                </a:solidFill>
                <a:effectLst>
                  <a:outerShdw blurRad="38100" dist="38100" dir="2700000" algn="tl">
                    <a:srgbClr val="000000">
                      <a:alpha val="30000"/>
                    </a:srgbClr>
                  </a:outerShdw>
                </a:effectLst>
                <a:cs typeface="+mn-ea"/>
                <a:sym typeface="+mn-lt"/>
              </a:rPr>
              <a:t>ț</a:t>
            </a:r>
            <a:r>
              <a:rPr lang="en-US" altLang="zh-CN" b="1" dirty="0" err="1">
                <a:solidFill>
                  <a:srgbClr val="2C344B"/>
                </a:solidFill>
                <a:effectLst>
                  <a:outerShdw blurRad="38100" dist="38100" dir="2700000" algn="tl">
                    <a:srgbClr val="000000">
                      <a:alpha val="30000"/>
                    </a:srgbClr>
                  </a:outerShdw>
                </a:effectLst>
                <a:cs typeface="+mn-ea"/>
                <a:sym typeface="+mn-lt"/>
              </a:rPr>
              <a:t>ific</a:t>
            </a:r>
            <a:r>
              <a:rPr lang="ro-RO" altLang="zh-CN" b="1" dirty="0">
                <a:solidFill>
                  <a:srgbClr val="2C344B"/>
                </a:solidFill>
                <a:effectLst>
                  <a:outerShdw blurRad="38100" dist="38100" dir="2700000" algn="tl">
                    <a:srgbClr val="000000">
                      <a:alpha val="30000"/>
                    </a:srgbClr>
                  </a:outerShdw>
                </a:effectLst>
                <a:cs typeface="+mn-ea"/>
                <a:sym typeface="+mn-lt"/>
              </a:rPr>
              <a:t>ă</a:t>
            </a:r>
            <a:r>
              <a:rPr lang="en-US" altLang="zh-CN" b="1" dirty="0">
                <a:solidFill>
                  <a:srgbClr val="2C344B"/>
                </a:solidFill>
                <a:effectLst>
                  <a:outerShdw blurRad="38100" dist="38100" dir="2700000" algn="tl">
                    <a:srgbClr val="000000">
                      <a:alpha val="30000"/>
                    </a:srgbClr>
                  </a:outerShdw>
                </a:effectLst>
                <a:cs typeface="+mn-ea"/>
                <a:sym typeface="+mn-lt"/>
              </a:rPr>
              <a:t> </a:t>
            </a:r>
            <a:r>
              <a:rPr lang="ro-RO" altLang="zh-CN" b="1" dirty="0">
                <a:solidFill>
                  <a:srgbClr val="2C344B"/>
                </a:solidFill>
                <a:effectLst>
                  <a:outerShdw blurRad="38100" dist="38100" dir="2700000" algn="tl">
                    <a:srgbClr val="000000">
                      <a:alpha val="30000"/>
                    </a:srgbClr>
                  </a:outerShdw>
                </a:effectLst>
                <a:cs typeface="+mn-ea"/>
                <a:sym typeface="+mn-lt"/>
              </a:rPr>
              <a:t>ș</a:t>
            </a:r>
            <a:r>
              <a:rPr lang="en-US" altLang="zh-CN" b="1" dirty="0" err="1">
                <a:solidFill>
                  <a:srgbClr val="2C344B"/>
                </a:solidFill>
                <a:effectLst>
                  <a:outerShdw blurRad="38100" dist="38100" dir="2700000" algn="tl">
                    <a:srgbClr val="000000">
                      <a:alpha val="30000"/>
                    </a:srgbClr>
                  </a:outerShdw>
                </a:effectLst>
                <a:cs typeface="+mn-ea"/>
                <a:sym typeface="+mn-lt"/>
              </a:rPr>
              <a:t>i</a:t>
            </a:r>
            <a:r>
              <a:rPr lang="en-US" altLang="zh-CN" b="1" dirty="0">
                <a:solidFill>
                  <a:srgbClr val="2C344B"/>
                </a:solidFill>
                <a:effectLst>
                  <a:outerShdw blurRad="38100" dist="38100" dir="2700000" algn="tl">
                    <a:srgbClr val="000000">
                      <a:alpha val="30000"/>
                    </a:srgbClr>
                  </a:outerShdw>
                </a:effectLst>
                <a:cs typeface="+mn-ea"/>
                <a:sym typeface="+mn-lt"/>
              </a:rPr>
              <a:t> de </a:t>
            </a:r>
            <a:r>
              <a:rPr lang="en-US" altLang="zh-CN" b="1" dirty="0" err="1">
                <a:solidFill>
                  <a:srgbClr val="2C344B"/>
                </a:solidFill>
                <a:effectLst>
                  <a:outerShdw blurRad="38100" dist="38100" dir="2700000" algn="tl">
                    <a:srgbClr val="000000">
                      <a:alpha val="30000"/>
                    </a:srgbClr>
                  </a:outerShdw>
                </a:effectLst>
                <a:cs typeface="+mn-ea"/>
                <a:sym typeface="+mn-lt"/>
              </a:rPr>
              <a:t>cercetare</a:t>
            </a:r>
            <a:endParaRPr lang="en-US" dirty="0"/>
          </a:p>
        </p:txBody>
      </p:sp>
      <p:sp>
        <p:nvSpPr>
          <p:cNvPr id="3" name="Content Placeholder 2">
            <a:extLst>
              <a:ext uri="{FF2B5EF4-FFF2-40B4-BE49-F238E27FC236}">
                <a16:creationId xmlns:a16="http://schemas.microsoft.com/office/drawing/2014/main" id="{F75769AA-6F91-485C-861A-FBC99935B1A7}"/>
              </a:ext>
            </a:extLst>
          </p:cNvPr>
          <p:cNvSpPr>
            <a:spLocks noGrp="1"/>
          </p:cNvSpPr>
          <p:nvPr>
            <p:ph idx="1"/>
          </p:nvPr>
        </p:nvSpPr>
        <p:spPr>
          <a:xfrm>
            <a:off x="628650" y="1782577"/>
            <a:ext cx="7886700" cy="3203798"/>
          </a:xfrm>
        </p:spPr>
        <p:txBody>
          <a:bodyPr>
            <a:normAutofit/>
          </a:bodyPr>
          <a:lstStyle/>
          <a:p>
            <a:pPr marL="0" indent="0" algn="ctr">
              <a:buNone/>
            </a:pPr>
            <a:r>
              <a:rPr lang="en-US" sz="1800" dirty="0" err="1"/>
              <a:t>Prezentare</a:t>
            </a:r>
            <a:r>
              <a:rPr lang="en-US" sz="1800" dirty="0"/>
              <a:t> </a:t>
            </a:r>
            <a:r>
              <a:rPr lang="en-US" sz="1800" dirty="0" err="1"/>
              <a:t>statistică</a:t>
            </a:r>
            <a:r>
              <a:rPr lang="en-US" sz="1800" dirty="0"/>
              <a:t> a </a:t>
            </a:r>
            <a:r>
              <a:rPr lang="en-US" sz="1800" dirty="0" err="1"/>
              <a:t>realizărilor</a:t>
            </a:r>
            <a:r>
              <a:rPr lang="en-US" sz="1800" dirty="0"/>
              <a:t> </a:t>
            </a:r>
            <a:r>
              <a:rPr lang="en-US" sz="1800" dirty="0" err="1"/>
              <a:t>științifice</a:t>
            </a:r>
            <a:r>
              <a:rPr lang="en-US" sz="1800" dirty="0"/>
              <a:t> </a:t>
            </a:r>
            <a:r>
              <a:rPr lang="en-US" sz="1800" dirty="0" err="1"/>
              <a:t>așa</a:t>
            </a:r>
            <a:r>
              <a:rPr lang="en-US" sz="1800" dirty="0"/>
              <a:t> cum </a:t>
            </a:r>
            <a:r>
              <a:rPr lang="en-US" sz="1800" dirty="0" err="1"/>
              <a:t>reiese</a:t>
            </a:r>
            <a:r>
              <a:rPr lang="en-US" sz="1800" dirty="0"/>
              <a:t> din </a:t>
            </a:r>
          </a:p>
          <a:p>
            <a:pPr marL="0" indent="0" algn="ctr">
              <a:buNone/>
            </a:pPr>
            <a:r>
              <a:rPr lang="en-US" sz="1800" dirty="0" err="1"/>
              <a:t>Fișa</a:t>
            </a:r>
            <a:r>
              <a:rPr lang="en-US" sz="1800" dirty="0"/>
              <a:t> CNATDCU (A1):</a:t>
            </a:r>
          </a:p>
          <a:p>
            <a:pPr marL="0" indent="0" algn="ctr">
              <a:buNone/>
            </a:pPr>
            <a:r>
              <a:rPr lang="en-US" sz="1800" dirty="0"/>
              <a:t>I1 – 3</a:t>
            </a:r>
          </a:p>
          <a:p>
            <a:pPr marL="0" indent="0" algn="ctr">
              <a:buNone/>
            </a:pPr>
            <a:r>
              <a:rPr lang="en-US" sz="1800" dirty="0"/>
              <a:t>I2 – 9</a:t>
            </a:r>
          </a:p>
          <a:p>
            <a:pPr marL="0" indent="0" algn="ctr">
              <a:buNone/>
            </a:pPr>
            <a:r>
              <a:rPr lang="en-US" sz="1800" dirty="0"/>
              <a:t>I3 – 3</a:t>
            </a:r>
          </a:p>
          <a:p>
            <a:pPr marL="0" indent="0" algn="ctr">
              <a:buNone/>
            </a:pPr>
            <a:r>
              <a:rPr lang="en-US" sz="1800" dirty="0"/>
              <a:t>I5 – 4</a:t>
            </a:r>
          </a:p>
          <a:p>
            <a:pPr marL="0" indent="0" algn="ctr">
              <a:buNone/>
            </a:pPr>
            <a:r>
              <a:rPr lang="en-US" sz="1800" dirty="0"/>
              <a:t>I6 – 4</a:t>
            </a:r>
          </a:p>
          <a:p>
            <a:pPr marL="0" indent="0" algn="ctr">
              <a:buNone/>
            </a:pPr>
            <a:r>
              <a:rPr lang="en-US" sz="1800" dirty="0"/>
              <a:t>I7 – 2</a:t>
            </a:r>
          </a:p>
          <a:p>
            <a:pPr marL="0" indent="0" algn="ctr">
              <a:buNone/>
            </a:pPr>
            <a:r>
              <a:rPr lang="en-US" sz="1800" dirty="0"/>
              <a:t>I9 – 7</a:t>
            </a:r>
          </a:p>
          <a:p>
            <a:pPr marL="0" indent="0" algn="ctr">
              <a:buNone/>
            </a:pPr>
            <a:r>
              <a:rPr lang="en-US" sz="1800" dirty="0"/>
              <a:t>I10 – 3 </a:t>
            </a:r>
          </a:p>
        </p:txBody>
      </p:sp>
      <p:pic>
        <p:nvPicPr>
          <p:cNvPr id="11" name="Picture 10">
            <a:extLst>
              <a:ext uri="{FF2B5EF4-FFF2-40B4-BE49-F238E27FC236}">
                <a16:creationId xmlns:a16="http://schemas.microsoft.com/office/drawing/2014/main" id="{CE37C30F-2681-7431-847F-7E677256C6E4}"/>
              </a:ext>
            </a:extLst>
          </p:cNvPr>
          <p:cNvPicPr>
            <a:picLocks noChangeAspect="1"/>
          </p:cNvPicPr>
          <p:nvPr/>
        </p:nvPicPr>
        <p:blipFill>
          <a:blip r:embed="rId2">
            <a:extLst>
              <a:ext uri="{BEBA8EAE-BF5A-486C-A8C5-ECC9F3942E4B}">
                <a14:imgProps xmlns:a14="http://schemas.microsoft.com/office/drawing/2010/main">
                  <a14:imgLayer r:embed="rId3">
                    <a14:imgEffect>
                      <a14:colorTemperature colorTemp="5300"/>
                    </a14:imgEffect>
                  </a14:imgLayer>
                </a14:imgProps>
              </a:ext>
            </a:extLst>
          </a:blip>
          <a:stretch>
            <a:fillRect/>
          </a:stretch>
        </p:blipFill>
        <p:spPr>
          <a:xfrm>
            <a:off x="7932455" y="4032738"/>
            <a:ext cx="953637" cy="953637"/>
          </a:xfrm>
          <a:prstGeom prst="rect">
            <a:avLst/>
          </a:prstGeom>
        </p:spPr>
      </p:pic>
    </p:spTree>
    <p:extLst>
      <p:ext uri="{BB962C8B-B14F-4D97-AF65-F5344CB8AC3E}">
        <p14:creationId xmlns:p14="http://schemas.microsoft.com/office/powerpoint/2010/main" val="28431715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xit" presetSubtype="0" fill="hold" grpId="1" nodeType="clickEffect">
                                  <p:stCondLst>
                                    <p:cond delay="0"/>
                                  </p:stCondLst>
                                  <p:childTnLst>
                                    <p:animEffect transition="out" filter="fade">
                                      <p:cBhvr>
                                        <p:cTn id="13" dur="1000"/>
                                        <p:tgtEl>
                                          <p:spTgt spid="3"/>
                                        </p:tgtEl>
                                      </p:cBhvr>
                                    </p:animEffect>
                                    <p:anim calcmode="lin" valueType="num">
                                      <p:cBhvr>
                                        <p:cTn id="14" dur="1000"/>
                                        <p:tgtEl>
                                          <p:spTgt spid="3"/>
                                        </p:tgtEl>
                                        <p:attrNameLst>
                                          <p:attrName>ppt_x</p:attrName>
                                        </p:attrNameLst>
                                      </p:cBhvr>
                                      <p:tavLst>
                                        <p:tav tm="0">
                                          <p:val>
                                            <p:strVal val="ppt_x"/>
                                          </p:val>
                                        </p:tav>
                                        <p:tav tm="100000">
                                          <p:val>
                                            <p:strVal val="ppt_x"/>
                                          </p:val>
                                        </p:tav>
                                      </p:tavLst>
                                    </p:anim>
                                    <p:anim calcmode="lin" valueType="num">
                                      <p:cBhvr>
                                        <p:cTn id="15" dur="1000"/>
                                        <p:tgtEl>
                                          <p:spTgt spid="3"/>
                                        </p:tgtEl>
                                        <p:attrNameLst>
                                          <p:attrName>ppt_y</p:attrName>
                                        </p:attrNameLst>
                                      </p:cBhvr>
                                      <p:tavLst>
                                        <p:tav tm="0">
                                          <p:val>
                                            <p:strVal val="ppt_y"/>
                                          </p:val>
                                        </p:tav>
                                        <p:tav tm="100000">
                                          <p:val>
                                            <p:strVal val="ppt_y+.1"/>
                                          </p:val>
                                        </p:tav>
                                      </p:tavLst>
                                    </p:anim>
                                    <p:set>
                                      <p:cBhvr>
                                        <p:cTn id="16" dur="1" fill="hold">
                                          <p:stCondLst>
                                            <p:cond delay="9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grpSp>
        <p:nvGrpSpPr>
          <p:cNvPr id="278" name="Google Shape;278;p31"/>
          <p:cNvGrpSpPr/>
          <p:nvPr/>
        </p:nvGrpSpPr>
        <p:grpSpPr>
          <a:xfrm>
            <a:off x="7232300" y="2250550"/>
            <a:ext cx="2113601" cy="2892949"/>
            <a:chOff x="7232300" y="2250550"/>
            <a:chExt cx="2113601" cy="2892949"/>
          </a:xfrm>
        </p:grpSpPr>
        <p:pic>
          <p:nvPicPr>
            <p:cNvPr id="279" name="Google Shape;279;p31"/>
            <p:cNvPicPr preferRelativeResize="0"/>
            <p:nvPr/>
          </p:nvPicPr>
          <p:blipFill>
            <a:blip r:embed="rId3">
              <a:alphaModFix/>
            </a:blip>
            <a:stretch>
              <a:fillRect/>
            </a:stretch>
          </p:blipFill>
          <p:spPr>
            <a:xfrm>
              <a:off x="7232300" y="3029900"/>
              <a:ext cx="2113598" cy="2113598"/>
            </a:xfrm>
            <a:prstGeom prst="rect">
              <a:avLst/>
            </a:prstGeom>
            <a:noFill/>
            <a:ln>
              <a:noFill/>
            </a:ln>
          </p:spPr>
        </p:pic>
        <p:pic>
          <p:nvPicPr>
            <p:cNvPr id="280" name="Google Shape;280;p31"/>
            <p:cNvPicPr preferRelativeResize="0"/>
            <p:nvPr/>
          </p:nvPicPr>
          <p:blipFill>
            <a:blip r:embed="rId4">
              <a:alphaModFix/>
            </a:blip>
            <a:stretch>
              <a:fillRect/>
            </a:stretch>
          </p:blipFill>
          <p:spPr>
            <a:xfrm rot="9000028">
              <a:off x="8123358" y="2474450"/>
              <a:ext cx="1033412" cy="1033403"/>
            </a:xfrm>
            <a:prstGeom prst="rect">
              <a:avLst/>
            </a:prstGeom>
            <a:noFill/>
            <a:ln>
              <a:noFill/>
            </a:ln>
          </p:spPr>
        </p:pic>
        <p:sp>
          <p:nvSpPr>
            <p:cNvPr id="281" name="Google Shape;281;p31"/>
            <p:cNvSpPr/>
            <p:nvPr/>
          </p:nvSpPr>
          <p:spPr>
            <a:xfrm>
              <a:off x="8150966" y="3029900"/>
              <a:ext cx="794100" cy="794100"/>
            </a:xfrm>
            <a:prstGeom prst="ellipse">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Barlow"/>
                <a:ea typeface="Barlow"/>
                <a:cs typeface="Barlow"/>
                <a:sym typeface="Barlow"/>
              </a:endParaRPr>
            </a:p>
          </p:txBody>
        </p:sp>
        <p:cxnSp>
          <p:nvCxnSpPr>
            <p:cNvPr id="282" name="Google Shape;282;p31"/>
            <p:cNvCxnSpPr/>
            <p:nvPr/>
          </p:nvCxnSpPr>
          <p:spPr>
            <a:xfrm rot="10800000" flipH="1">
              <a:off x="8346400" y="2250550"/>
              <a:ext cx="606300" cy="1808100"/>
            </a:xfrm>
            <a:prstGeom prst="straightConnector1">
              <a:avLst/>
            </a:prstGeom>
            <a:noFill/>
            <a:ln w="9525" cap="flat" cmpd="sng">
              <a:solidFill>
                <a:schemeClr val="accent2"/>
              </a:solidFill>
              <a:prstDash val="solid"/>
              <a:round/>
              <a:headEnd type="none" w="med" len="med"/>
              <a:tailEnd type="none" w="med" len="med"/>
            </a:ln>
          </p:spPr>
        </p:cxnSp>
      </p:grpSp>
      <p:sp>
        <p:nvSpPr>
          <p:cNvPr id="3" name="Picture Placeholder 2">
            <a:extLst>
              <a:ext uri="{FF2B5EF4-FFF2-40B4-BE49-F238E27FC236}">
                <a16:creationId xmlns:a16="http://schemas.microsoft.com/office/drawing/2014/main" id="{F2C2FCFA-23BD-77E4-002F-6D945AEB9864}"/>
              </a:ext>
            </a:extLst>
          </p:cNvPr>
          <p:cNvSpPr>
            <a:spLocks noGrp="1"/>
          </p:cNvSpPr>
          <p:nvPr>
            <p:ph type="pic" idx="2"/>
          </p:nvPr>
        </p:nvSpPr>
        <p:spPr/>
        <p:txBody>
          <a:bodyPr/>
          <a:lstStyle/>
          <a:p>
            <a:endParaRPr lang="en-US"/>
          </a:p>
        </p:txBody>
      </p:sp>
      <p:sp>
        <p:nvSpPr>
          <p:cNvPr id="275" name="Google Shape;275;p31"/>
          <p:cNvSpPr txBox="1">
            <a:spLocks noGrp="1"/>
          </p:cNvSpPr>
          <p:nvPr>
            <p:ph type="subTitle" idx="1"/>
          </p:nvPr>
        </p:nvSpPr>
        <p:spPr>
          <a:xfrm>
            <a:off x="464033" y="1232875"/>
            <a:ext cx="7822751" cy="2892900"/>
          </a:xfrm>
          <a:prstGeom prst="rect">
            <a:avLst/>
          </a:prstGeom>
          <a:ln w="12700">
            <a:solidFill>
              <a:schemeClr val="accent1"/>
            </a:solidFill>
            <a:headEnd type="none" w="med" len="med"/>
            <a:tailEnd type="none" w="med" len="med"/>
          </a:ln>
          <a:effectLst>
            <a:outerShdw blurRad="50800" dist="38100" dir="13500000" algn="b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spcFirstLastPara="1" wrap="square" lIns="91425" tIns="91425" rIns="91425" bIns="91425" anchor="t" anchorCtr="0">
            <a:noAutofit/>
          </a:bodyPr>
          <a:lstStyle/>
          <a:p>
            <a:pPr marL="0" marR="0" algn="just">
              <a:lnSpc>
                <a:spcPct val="150000"/>
              </a:lnSpc>
              <a:buNone/>
            </a:pPr>
            <a:r>
              <a:rPr lang="ro-RO" sz="1600" dirty="0"/>
              <a:t>Teza de abilitare</a:t>
            </a:r>
            <a:r>
              <a:rPr lang="en-US" sz="1600" dirty="0"/>
              <a:t> </a:t>
            </a:r>
            <a:r>
              <a:rPr lang="it-IT" sz="1600" dirty="0"/>
              <a:t>PERFORMANȚA ORGANIZAȚIILOR SPORTIVE – DIMENSIUNI ȘI EVOLUȚIE</a:t>
            </a:r>
            <a:r>
              <a:rPr lang="ro-RO" sz="1600" dirty="0"/>
              <a:t> creionează traseul profesional ce reprezintă elementul esențial al dezvoltării personale ce se bazează pe contribuțiile relevante, originale</a:t>
            </a:r>
            <a:r>
              <a:rPr lang="en-US" sz="1600" dirty="0"/>
              <a:t>,</a:t>
            </a:r>
            <a:r>
              <a:rPr lang="ro-RO" sz="1600" dirty="0"/>
              <a:t> cu aplicabilitate pra</a:t>
            </a:r>
            <a:r>
              <a:rPr lang="en-US" sz="1600" dirty="0"/>
              <a:t>c</a:t>
            </a:r>
            <a:r>
              <a:rPr lang="ro-RO" sz="1600" dirty="0"/>
              <a:t>tică demonstrată, desfășurată în calitatea de cadru didactic universitar</a:t>
            </a:r>
            <a:r>
              <a:rPr lang="en-US" sz="1600" dirty="0"/>
              <a:t>,</a:t>
            </a:r>
            <a:r>
              <a:rPr lang="ro-RO" sz="1600" dirty="0"/>
              <a:t> de membru în diferitele societăți sportive naționale și internaționale</a:t>
            </a:r>
            <a:r>
              <a:rPr lang="en-US" sz="1600" dirty="0"/>
              <a:t> </a:t>
            </a:r>
            <a:r>
              <a:rPr lang="en-US" sz="1600" dirty="0" err="1"/>
              <a:t>și</a:t>
            </a:r>
            <a:r>
              <a:rPr lang="en-US" sz="1600" dirty="0"/>
              <a:t> de </a:t>
            </a:r>
            <a:r>
              <a:rPr lang="en-US" sz="1600" dirty="0" err="1"/>
              <a:t>membru</a:t>
            </a:r>
            <a:r>
              <a:rPr lang="en-US" sz="1600" dirty="0"/>
              <a:t> </a:t>
            </a:r>
            <a:r>
              <a:rPr lang="en-US" sz="1600" dirty="0" err="1"/>
              <a:t>în</a:t>
            </a:r>
            <a:r>
              <a:rPr lang="en-US" sz="1600" dirty="0"/>
              <a:t> </a:t>
            </a:r>
            <a:r>
              <a:rPr lang="en-US" sz="1600" dirty="0" err="1"/>
              <a:t>diferite</a:t>
            </a:r>
            <a:r>
              <a:rPr lang="en-US" sz="1600" dirty="0"/>
              <a:t> </a:t>
            </a:r>
            <a:r>
              <a:rPr lang="en-US" sz="1600" dirty="0" err="1"/>
              <a:t>echipe</a:t>
            </a:r>
            <a:r>
              <a:rPr lang="en-US" sz="1600" dirty="0"/>
              <a:t> de management </a:t>
            </a:r>
            <a:r>
              <a:rPr lang="en-US" sz="1600" dirty="0" err="1"/>
              <a:t>sportiv</a:t>
            </a:r>
            <a:r>
              <a:rPr lang="en-US" sz="1600" dirty="0"/>
              <a:t> </a:t>
            </a:r>
            <a:r>
              <a:rPr lang="en-US" sz="1600" dirty="0" err="1"/>
              <a:t>și</a:t>
            </a:r>
            <a:r>
              <a:rPr lang="en-US" sz="1600" dirty="0"/>
              <a:t> </a:t>
            </a:r>
            <a:r>
              <a:rPr lang="en-US" sz="1600" dirty="0" err="1"/>
              <a:t>universitar</a:t>
            </a:r>
            <a:r>
              <a:rPr lang="en-US" sz="1600" dirty="0"/>
              <a:t>.</a:t>
            </a:r>
            <a:endParaRPr lang="ro-RO" sz="1600" dirty="0"/>
          </a:p>
        </p:txBody>
      </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75">
                                            <p:bg/>
                                          </p:spTgt>
                                        </p:tgtEl>
                                        <p:attrNameLst>
                                          <p:attrName>style.visibility</p:attrName>
                                        </p:attrNameLst>
                                      </p:cBhvr>
                                      <p:to>
                                        <p:strVal val="visible"/>
                                      </p:to>
                                    </p:set>
                                    <p:animEffect transition="in" filter="fade">
                                      <p:cBhvr>
                                        <p:cTn id="7" dur="1000"/>
                                        <p:tgtEl>
                                          <p:spTgt spid="275">
                                            <p:bg/>
                                          </p:spTgt>
                                        </p:tgtEl>
                                      </p:cBhvr>
                                    </p:animEffect>
                                    <p:anim calcmode="lin" valueType="num">
                                      <p:cBhvr>
                                        <p:cTn id="8" dur="1000" fill="hold"/>
                                        <p:tgtEl>
                                          <p:spTgt spid="275">
                                            <p:bg/>
                                          </p:spTgt>
                                        </p:tgtEl>
                                        <p:attrNameLst>
                                          <p:attrName>ppt_x</p:attrName>
                                        </p:attrNameLst>
                                      </p:cBhvr>
                                      <p:tavLst>
                                        <p:tav tm="0">
                                          <p:val>
                                            <p:strVal val="#ppt_x"/>
                                          </p:val>
                                        </p:tav>
                                        <p:tav tm="100000">
                                          <p:val>
                                            <p:strVal val="#ppt_x"/>
                                          </p:val>
                                        </p:tav>
                                      </p:tavLst>
                                    </p:anim>
                                    <p:anim calcmode="lin" valueType="num">
                                      <p:cBhvr>
                                        <p:cTn id="9" dur="1000" fill="hold"/>
                                        <p:tgtEl>
                                          <p:spTgt spid="275">
                                            <p:bg/>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75">
                                            <p:txEl>
                                              <p:pRg st="0" end="0"/>
                                            </p:txEl>
                                          </p:spTgt>
                                        </p:tgtEl>
                                        <p:attrNameLst>
                                          <p:attrName>style.visibility</p:attrName>
                                        </p:attrNameLst>
                                      </p:cBhvr>
                                      <p:to>
                                        <p:strVal val="visible"/>
                                      </p:to>
                                    </p:set>
                                    <p:animEffect transition="in" filter="fade">
                                      <p:cBhvr>
                                        <p:cTn id="14" dur="1000"/>
                                        <p:tgtEl>
                                          <p:spTgt spid="275">
                                            <p:txEl>
                                              <p:pRg st="0" end="0"/>
                                            </p:txEl>
                                          </p:spTgt>
                                        </p:tgtEl>
                                      </p:cBhvr>
                                    </p:animEffect>
                                    <p:anim calcmode="lin" valueType="num">
                                      <p:cBhvr>
                                        <p:cTn id="15" dur="1000" fill="hold"/>
                                        <p:tgtEl>
                                          <p:spTgt spid="275">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27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5" grpId="0" build="p"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7D0F92-15C4-8F88-5B72-A5A68F705BF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B9228C8-CCA4-1C53-B9CA-1509C2048E7F}"/>
              </a:ext>
            </a:extLst>
          </p:cNvPr>
          <p:cNvSpPr>
            <a:spLocks noGrp="1"/>
          </p:cNvSpPr>
          <p:nvPr>
            <p:ph type="title"/>
          </p:nvPr>
        </p:nvSpPr>
        <p:spPr>
          <a:xfrm>
            <a:off x="713250" y="273842"/>
            <a:ext cx="7717500" cy="981643"/>
          </a:xfrm>
        </p:spPr>
        <p:txBody>
          <a:bodyPr/>
          <a:lstStyle/>
          <a:p>
            <a:r>
              <a:rPr lang="en-US" altLang="zh-CN" b="1" dirty="0">
                <a:solidFill>
                  <a:srgbClr val="2C344B"/>
                </a:solidFill>
                <a:effectLst>
                  <a:outerShdw blurRad="38100" dist="38100" dir="2700000" algn="tl">
                    <a:srgbClr val="000000">
                      <a:alpha val="30000"/>
                    </a:srgbClr>
                  </a:outerShdw>
                </a:effectLst>
                <a:cs typeface="+mn-ea"/>
                <a:sym typeface="+mn-lt"/>
              </a:rPr>
              <a:t>04. </a:t>
            </a:r>
            <a:r>
              <a:rPr lang="en-US" altLang="zh-CN" b="1" dirty="0" err="1">
                <a:solidFill>
                  <a:srgbClr val="2C344B"/>
                </a:solidFill>
                <a:effectLst>
                  <a:outerShdw blurRad="38100" dist="38100" dir="2700000" algn="tl">
                    <a:srgbClr val="000000">
                      <a:alpha val="30000"/>
                    </a:srgbClr>
                  </a:outerShdw>
                </a:effectLst>
                <a:cs typeface="+mn-ea"/>
                <a:sym typeface="+mn-lt"/>
              </a:rPr>
              <a:t>Vizibilitatea</a:t>
            </a:r>
            <a:r>
              <a:rPr lang="en-US" altLang="zh-CN" b="1" dirty="0">
                <a:solidFill>
                  <a:srgbClr val="2C344B"/>
                </a:solidFill>
                <a:effectLst>
                  <a:outerShdw blurRad="38100" dist="38100" dir="2700000" algn="tl">
                    <a:srgbClr val="000000">
                      <a:alpha val="30000"/>
                    </a:srgbClr>
                  </a:outerShdw>
                </a:effectLst>
                <a:cs typeface="+mn-ea"/>
                <a:sym typeface="+mn-lt"/>
              </a:rPr>
              <a:t> </a:t>
            </a:r>
            <a:r>
              <a:rPr lang="en-US" altLang="zh-CN" b="1" dirty="0" err="1">
                <a:solidFill>
                  <a:srgbClr val="2C344B"/>
                </a:solidFill>
                <a:effectLst>
                  <a:outerShdw blurRad="38100" dist="38100" dir="2700000" algn="tl">
                    <a:srgbClr val="000000">
                      <a:alpha val="30000"/>
                    </a:srgbClr>
                  </a:outerShdw>
                </a:effectLst>
                <a:cs typeface="+mn-ea"/>
                <a:sym typeface="+mn-lt"/>
              </a:rPr>
              <a:t>și</a:t>
            </a:r>
            <a:r>
              <a:rPr lang="en-US" altLang="zh-CN" b="1" dirty="0">
                <a:solidFill>
                  <a:srgbClr val="2C344B"/>
                </a:solidFill>
                <a:effectLst>
                  <a:outerShdw blurRad="38100" dist="38100" dir="2700000" algn="tl">
                    <a:srgbClr val="000000">
                      <a:alpha val="30000"/>
                    </a:srgbClr>
                  </a:outerShdw>
                </a:effectLst>
                <a:cs typeface="+mn-ea"/>
                <a:sym typeface="+mn-lt"/>
              </a:rPr>
              <a:t> </a:t>
            </a:r>
            <a:r>
              <a:rPr lang="en-US" altLang="zh-CN" b="1" dirty="0" err="1">
                <a:solidFill>
                  <a:srgbClr val="2C344B"/>
                </a:solidFill>
                <a:effectLst>
                  <a:outerShdw blurRad="38100" dist="38100" dir="2700000" algn="tl">
                    <a:srgbClr val="000000">
                      <a:alpha val="30000"/>
                    </a:srgbClr>
                  </a:outerShdw>
                </a:effectLst>
                <a:cs typeface="+mn-ea"/>
                <a:sym typeface="+mn-lt"/>
              </a:rPr>
              <a:t>recunoașterea</a:t>
            </a:r>
            <a:r>
              <a:rPr lang="en-US" altLang="zh-CN" b="1" dirty="0">
                <a:solidFill>
                  <a:srgbClr val="2C344B"/>
                </a:solidFill>
                <a:effectLst>
                  <a:outerShdw blurRad="38100" dist="38100" dir="2700000" algn="tl">
                    <a:srgbClr val="000000">
                      <a:alpha val="30000"/>
                    </a:srgbClr>
                  </a:outerShdw>
                </a:effectLst>
                <a:cs typeface="+mn-ea"/>
                <a:sym typeface="+mn-lt"/>
              </a:rPr>
              <a:t> </a:t>
            </a:r>
            <a:r>
              <a:rPr lang="en-US" altLang="zh-CN" b="1" dirty="0" err="1">
                <a:solidFill>
                  <a:srgbClr val="2C344B"/>
                </a:solidFill>
                <a:effectLst>
                  <a:outerShdw blurRad="38100" dist="38100" dir="2700000" algn="tl">
                    <a:srgbClr val="000000">
                      <a:alpha val="30000"/>
                    </a:srgbClr>
                  </a:outerShdw>
                </a:effectLst>
                <a:cs typeface="+mn-ea"/>
                <a:sym typeface="+mn-lt"/>
              </a:rPr>
              <a:t>profesional</a:t>
            </a:r>
            <a:r>
              <a:rPr lang="ro-RO" altLang="zh-CN" b="1" dirty="0">
                <a:solidFill>
                  <a:srgbClr val="2C344B"/>
                </a:solidFill>
                <a:effectLst>
                  <a:outerShdw blurRad="38100" dist="38100" dir="2700000" algn="tl">
                    <a:srgbClr val="000000">
                      <a:alpha val="30000"/>
                    </a:srgbClr>
                  </a:outerShdw>
                </a:effectLst>
                <a:cs typeface="+mn-ea"/>
                <a:sym typeface="+mn-lt"/>
              </a:rPr>
              <a:t>ă</a:t>
            </a:r>
            <a:endParaRPr lang="en-US" dirty="0"/>
          </a:p>
        </p:txBody>
      </p:sp>
      <p:sp>
        <p:nvSpPr>
          <p:cNvPr id="3" name="Content Placeholder 2">
            <a:extLst>
              <a:ext uri="{FF2B5EF4-FFF2-40B4-BE49-F238E27FC236}">
                <a16:creationId xmlns:a16="http://schemas.microsoft.com/office/drawing/2014/main" id="{9640D03B-0B65-74DF-00F7-981F387B0517}"/>
              </a:ext>
            </a:extLst>
          </p:cNvPr>
          <p:cNvSpPr>
            <a:spLocks noGrp="1"/>
          </p:cNvSpPr>
          <p:nvPr>
            <p:ph idx="1"/>
          </p:nvPr>
        </p:nvSpPr>
        <p:spPr>
          <a:xfrm>
            <a:off x="628650" y="1369219"/>
            <a:ext cx="7886700" cy="3500438"/>
          </a:xfrm>
        </p:spPr>
        <p:txBody>
          <a:bodyPr>
            <a:normAutofit/>
          </a:bodyPr>
          <a:lstStyle/>
          <a:p>
            <a:pPr algn="just">
              <a:buFontTx/>
              <a:buChar char="-"/>
            </a:pPr>
            <a:r>
              <a:rPr lang="ro-RO" sz="1350" i="1" dirty="0">
                <a:latin typeface="UT Sans"/>
                <a:ea typeface="Times New Roman" panose="02020603050405020304" pitchFamily="18" charset="0"/>
              </a:rPr>
              <a:t>Membru</a:t>
            </a:r>
            <a:r>
              <a:rPr lang="ro-RO" sz="1350" dirty="0">
                <a:latin typeface="UT Sans"/>
                <a:ea typeface="Times New Roman" panose="02020603050405020304" pitchFamily="18" charset="0"/>
              </a:rPr>
              <a:t> în echipa grantului de cercetare </a:t>
            </a:r>
            <a:r>
              <a:rPr lang="ro-RO" sz="1350" i="1" dirty="0">
                <a:latin typeface="UT Sans"/>
                <a:ea typeface="Times New Roman" panose="02020603050405020304" pitchFamily="18" charset="0"/>
              </a:rPr>
              <a:t>FSE POSDRU/9/3.1/S/9 Edu-Antreprenor</a:t>
            </a:r>
            <a:r>
              <a:rPr lang="ro-RO" sz="1350" dirty="0">
                <a:latin typeface="UT Sans"/>
                <a:ea typeface="Times New Roman" panose="02020603050405020304" pitchFamily="18" charset="0"/>
              </a:rPr>
              <a:t>, perioada 2008-2011</a:t>
            </a:r>
            <a:endParaRPr lang="en-US" sz="1350" dirty="0">
              <a:latin typeface="UT Sans"/>
              <a:ea typeface="Times New Roman" panose="02020603050405020304" pitchFamily="18" charset="0"/>
            </a:endParaRPr>
          </a:p>
          <a:p>
            <a:pPr algn="just">
              <a:buFontTx/>
              <a:buChar char="-"/>
            </a:pPr>
            <a:r>
              <a:rPr lang="ro-RO" sz="1350" i="1" dirty="0">
                <a:latin typeface="UT Sans"/>
                <a:ea typeface="Times New Roman" panose="02020603050405020304" pitchFamily="18" charset="0"/>
                <a:cs typeface="Times New Roman" panose="02020603050405020304" pitchFamily="18" charset="0"/>
              </a:rPr>
              <a:t>Membru</a:t>
            </a:r>
            <a:r>
              <a:rPr lang="ro-RO" sz="1350" dirty="0">
                <a:latin typeface="UT Sans"/>
                <a:ea typeface="Times New Roman" panose="02020603050405020304" pitchFamily="18" charset="0"/>
                <a:cs typeface="Times New Roman" panose="02020603050405020304" pitchFamily="18" charset="0"/>
              </a:rPr>
              <a:t> în echipa grantului de cercetare </a:t>
            </a:r>
            <a:r>
              <a:rPr lang="ro-RO" sz="1350" i="1" dirty="0">
                <a:latin typeface="UT Sans"/>
                <a:ea typeface="Times New Roman" panose="02020603050405020304" pitchFamily="18" charset="0"/>
                <a:cs typeface="Times New Roman" panose="02020603050405020304" pitchFamily="18" charset="0"/>
              </a:rPr>
              <a:t>Optimizarea procesului de pregătire la echipa de futsal Design Construct</a:t>
            </a:r>
            <a:r>
              <a:rPr lang="ro-RO" sz="1350" dirty="0">
                <a:latin typeface="UT Sans"/>
                <a:ea typeface="Times New Roman" panose="02020603050405020304" pitchFamily="18" charset="0"/>
                <a:cs typeface="Times New Roman" panose="02020603050405020304" pitchFamily="18" charset="0"/>
              </a:rPr>
              <a:t>, perioada 2009-2010</a:t>
            </a:r>
            <a:endParaRPr lang="en-US" sz="1350" dirty="0">
              <a:latin typeface="UT Sans"/>
              <a:ea typeface="Times New Roman" panose="02020603050405020304" pitchFamily="18" charset="0"/>
            </a:endParaRPr>
          </a:p>
          <a:p>
            <a:pPr algn="just">
              <a:buFontTx/>
              <a:buChar char="-"/>
            </a:pPr>
            <a:r>
              <a:rPr lang="ro-RO" sz="1350" i="1" dirty="0">
                <a:latin typeface="UT Sans"/>
                <a:ea typeface="Times New Roman" panose="02020603050405020304" pitchFamily="18" charset="0"/>
              </a:rPr>
              <a:t>Membru </a:t>
            </a:r>
            <a:r>
              <a:rPr lang="ro-RO" sz="1350" dirty="0">
                <a:latin typeface="UT Sans"/>
                <a:ea typeface="Times New Roman" panose="02020603050405020304" pitchFamily="18" charset="0"/>
              </a:rPr>
              <a:t>în echipa grantului de cercetare </a:t>
            </a:r>
            <a:r>
              <a:rPr lang="ro-RO" sz="1350" i="1" dirty="0">
                <a:latin typeface="UT Sans"/>
                <a:ea typeface="Times New Roman" panose="02020603050405020304" pitchFamily="18" charset="0"/>
              </a:rPr>
              <a:t>Eficientizarea procesului de pregătire specifică sportivă la echipa de baschet feminin a clubului ACS Ralph</a:t>
            </a:r>
            <a:r>
              <a:rPr lang="ro-RO" sz="1350" dirty="0">
                <a:latin typeface="UT Sans"/>
                <a:ea typeface="Times New Roman" panose="02020603050405020304" pitchFamily="18" charset="0"/>
              </a:rPr>
              <a:t>, perioada 2021-2023</a:t>
            </a:r>
            <a:endParaRPr lang="en-US" sz="1350" dirty="0">
              <a:latin typeface="UT Sans"/>
              <a:ea typeface="Times New Roman" panose="02020603050405020304" pitchFamily="18" charset="0"/>
            </a:endParaRPr>
          </a:p>
          <a:p>
            <a:pPr algn="just">
              <a:buFontTx/>
              <a:buChar char="-"/>
            </a:pPr>
            <a:r>
              <a:rPr lang="ro-RO" sz="1350" i="1" dirty="0">
                <a:latin typeface="UT Sans"/>
                <a:ea typeface="Times New Roman" panose="02020603050405020304" pitchFamily="18" charset="0"/>
                <a:cs typeface="Times New Roman" panose="02020603050405020304" pitchFamily="18" charset="0"/>
              </a:rPr>
              <a:t>Manager de proiect</a:t>
            </a:r>
            <a:r>
              <a:rPr lang="ro-RO" sz="1350" dirty="0">
                <a:latin typeface="UT Sans"/>
                <a:ea typeface="Times New Roman" panose="02020603050405020304" pitchFamily="18" charset="0"/>
                <a:cs typeface="Times New Roman" panose="02020603050405020304" pitchFamily="18" charset="0"/>
              </a:rPr>
              <a:t>, </a:t>
            </a:r>
            <a:r>
              <a:rPr lang="ro-RO" sz="1350" i="1" dirty="0">
                <a:latin typeface="UT Sans"/>
                <a:ea typeface="Times New Roman" panose="02020603050405020304" pitchFamily="18" charset="0"/>
                <a:cs typeface="Times New Roman" panose="02020603050405020304" pitchFamily="18" charset="0"/>
              </a:rPr>
              <a:t>POCA 659/2/1/151486 „Building a Strong Civil Society”, </a:t>
            </a:r>
            <a:r>
              <a:rPr lang="ro-RO" sz="1350" dirty="0">
                <a:latin typeface="UT Sans"/>
                <a:ea typeface="Times New Roman" panose="02020603050405020304" pitchFamily="18" charset="0"/>
                <a:cs typeface="Times New Roman" panose="02020603050405020304" pitchFamily="18" charset="0"/>
              </a:rPr>
              <a:t>cod SIPOCA 948, contract de finanțare nr. 847/11.08.2022, beneficiar Asociația Engage in Education</a:t>
            </a:r>
            <a:r>
              <a:rPr lang="en-US" sz="1350" dirty="0">
                <a:latin typeface="UT Sans"/>
                <a:ea typeface="Times New Roman" panose="02020603050405020304" pitchFamily="18" charset="0"/>
                <a:cs typeface="Times New Roman" panose="02020603050405020304" pitchFamily="18" charset="0"/>
              </a:rPr>
              <a:t>, </a:t>
            </a:r>
            <a:r>
              <a:rPr lang="ro-RO" sz="1350" dirty="0">
                <a:latin typeface="UT Sans"/>
                <a:ea typeface="Times New Roman" panose="02020603050405020304" pitchFamily="18" charset="0"/>
                <a:cs typeface="Times New Roman" panose="02020603050405020304" pitchFamily="18" charset="0"/>
              </a:rPr>
              <a:t>bugetul pentru implementarea activităților administrat de către Asociația Engage in Education – 283.661,77 lei</a:t>
            </a:r>
            <a:r>
              <a:rPr lang="en-US" sz="1350" dirty="0">
                <a:latin typeface="UT Sans"/>
                <a:ea typeface="Times New Roman" panose="02020603050405020304" pitchFamily="18" charset="0"/>
                <a:cs typeface="Times New Roman" panose="02020603050405020304" pitchFamily="18" charset="0"/>
              </a:rPr>
              <a:t>, </a:t>
            </a:r>
            <a:r>
              <a:rPr lang="ro-RO" sz="1350" dirty="0">
                <a:latin typeface="UT Sans"/>
                <a:ea typeface="Times New Roman" panose="02020603050405020304" pitchFamily="18" charset="0"/>
              </a:rPr>
              <a:t>perioada 202</a:t>
            </a:r>
            <a:r>
              <a:rPr lang="en-US" sz="1350" dirty="0">
                <a:latin typeface="UT Sans"/>
                <a:ea typeface="Times New Roman" panose="02020603050405020304" pitchFamily="18" charset="0"/>
              </a:rPr>
              <a:t>2</a:t>
            </a:r>
            <a:r>
              <a:rPr lang="ro-RO" sz="1350" dirty="0">
                <a:latin typeface="UT Sans"/>
                <a:ea typeface="Times New Roman" panose="02020603050405020304" pitchFamily="18" charset="0"/>
              </a:rPr>
              <a:t>-2023</a:t>
            </a:r>
            <a:endParaRPr lang="en-US" sz="1350" dirty="0">
              <a:latin typeface="UT Sans"/>
              <a:ea typeface="Times New Roman" panose="02020603050405020304" pitchFamily="18" charset="0"/>
            </a:endParaRPr>
          </a:p>
          <a:p>
            <a:pPr algn="just">
              <a:buFontTx/>
              <a:buChar char="-"/>
            </a:pPr>
            <a:r>
              <a:rPr lang="ro-RO" sz="1350" i="1" dirty="0">
                <a:latin typeface="UT Sans"/>
                <a:ea typeface="Times New Roman" panose="02020603050405020304" pitchFamily="18" charset="0"/>
              </a:rPr>
              <a:t>Manager de proiect – </a:t>
            </a:r>
            <a:r>
              <a:rPr lang="ro-RO" sz="1350" dirty="0">
                <a:latin typeface="UT Sans"/>
                <a:ea typeface="Times New Roman" panose="02020603050405020304" pitchFamily="18" charset="0"/>
              </a:rPr>
              <a:t>ERASMUS SPORT, Nr. proiect: 2024-1-RO01-KA220-ADU-000246235, Titlu proiect: HEAD: Helping Educate </a:t>
            </a:r>
            <a:r>
              <a:rPr lang="en-US" sz="1350" dirty="0">
                <a:latin typeface="UT Sans"/>
                <a:ea typeface="Times New Roman" panose="02020603050405020304" pitchFamily="18" charset="0"/>
              </a:rPr>
              <a:t>C</a:t>
            </a:r>
            <a:r>
              <a:rPr lang="ro-RO" sz="1350" dirty="0">
                <a:latin typeface="UT Sans"/>
                <a:ea typeface="Times New Roman" panose="02020603050405020304" pitchFamily="18" charset="0"/>
              </a:rPr>
              <a:t>ommunities About </a:t>
            </a:r>
            <a:r>
              <a:rPr lang="en-US" sz="1350" dirty="0">
                <a:latin typeface="UT Sans"/>
                <a:ea typeface="Times New Roman" panose="02020603050405020304" pitchFamily="18" charset="0"/>
              </a:rPr>
              <a:t>H</a:t>
            </a:r>
            <a:r>
              <a:rPr lang="ro-RO" sz="1350" dirty="0">
                <a:latin typeface="UT Sans"/>
                <a:ea typeface="Times New Roman" panose="02020603050405020304" pitchFamily="18" charset="0"/>
              </a:rPr>
              <a:t>eadache Dysfunctions”, Acțiunea cheie 2 – Parteneriate pentru cooperare pe domeniul educatia adultilor – Parteneriate de cooperare (KA220-ADU), benefeciar: S.C. Kineto Didactica S.R.L. din Brașov, OID: E10354764, </a:t>
            </a:r>
            <a:r>
              <a:rPr lang="en-US" sz="1350" dirty="0">
                <a:latin typeface="UT Sans"/>
                <a:ea typeface="Times New Roman" panose="02020603050405020304" pitchFamily="18" charset="0"/>
              </a:rPr>
              <a:t>b</a:t>
            </a:r>
            <a:r>
              <a:rPr lang="ro-RO" sz="1350" dirty="0">
                <a:latin typeface="UT Sans"/>
                <a:ea typeface="Times New Roman" panose="02020603050405020304" pitchFamily="18" charset="0"/>
              </a:rPr>
              <a:t>ugetul aprobat al proiectului este de 120.000 EURO</a:t>
            </a:r>
            <a:r>
              <a:rPr lang="en-US" sz="1350" dirty="0">
                <a:latin typeface="UT Sans"/>
                <a:ea typeface="Times New Roman" panose="02020603050405020304" pitchFamily="18" charset="0"/>
              </a:rPr>
              <a:t>, </a:t>
            </a:r>
            <a:r>
              <a:rPr lang="ro-RO" sz="1350" dirty="0">
                <a:latin typeface="UT Sans"/>
                <a:ea typeface="Times New Roman" panose="02020603050405020304" pitchFamily="18" charset="0"/>
              </a:rPr>
              <a:t>perioada 202</a:t>
            </a:r>
            <a:r>
              <a:rPr lang="en-US" sz="1350" dirty="0">
                <a:latin typeface="UT Sans"/>
                <a:ea typeface="Times New Roman" panose="02020603050405020304" pitchFamily="18" charset="0"/>
              </a:rPr>
              <a:t>4</a:t>
            </a:r>
            <a:r>
              <a:rPr lang="ro-RO" sz="1350" dirty="0">
                <a:latin typeface="UT Sans"/>
                <a:ea typeface="Times New Roman" panose="02020603050405020304" pitchFamily="18" charset="0"/>
              </a:rPr>
              <a:t>-202</a:t>
            </a:r>
            <a:r>
              <a:rPr lang="en-US" sz="1350" dirty="0">
                <a:latin typeface="UT Sans"/>
                <a:ea typeface="Times New Roman" panose="02020603050405020304" pitchFamily="18" charset="0"/>
              </a:rPr>
              <a:t>5</a:t>
            </a:r>
            <a:endParaRPr lang="en-US" sz="1350" dirty="0">
              <a:latin typeface="Times New Roman" panose="02020603050405020304" pitchFamily="18" charset="0"/>
              <a:ea typeface="Times New Roman" panose="02020603050405020304" pitchFamily="18" charset="0"/>
            </a:endParaRPr>
          </a:p>
          <a:p>
            <a:pPr algn="just">
              <a:buFontTx/>
              <a:buChar char="-"/>
            </a:pPr>
            <a:endParaRPr lang="en-US" sz="1350" dirty="0">
              <a:latin typeface="UT Sans"/>
              <a:ea typeface="Times New Roman" panose="02020603050405020304" pitchFamily="18" charset="0"/>
            </a:endParaRPr>
          </a:p>
          <a:p>
            <a:pPr algn="just">
              <a:buFontTx/>
              <a:buChar char="-"/>
            </a:pPr>
            <a:endParaRPr lang="en-US" sz="1350" dirty="0">
              <a:latin typeface="Times New Roman" panose="02020603050405020304" pitchFamily="18" charset="0"/>
              <a:ea typeface="Times New Roman" panose="02020603050405020304" pitchFamily="18" charset="0"/>
            </a:endParaRPr>
          </a:p>
          <a:p>
            <a:pPr algn="just">
              <a:buFontTx/>
              <a:buChar char="-"/>
            </a:pPr>
            <a:endParaRPr lang="en-US" sz="1350" dirty="0">
              <a:latin typeface="Times New Roman" panose="02020603050405020304" pitchFamily="18" charset="0"/>
              <a:ea typeface="Times New Roman" panose="02020603050405020304" pitchFamily="18" charset="0"/>
            </a:endParaRPr>
          </a:p>
          <a:p>
            <a:pPr marL="0" indent="0" algn="just">
              <a:buNone/>
            </a:pPr>
            <a:endParaRPr lang="en-US" dirty="0"/>
          </a:p>
        </p:txBody>
      </p:sp>
    </p:spTree>
    <p:extLst>
      <p:ext uri="{BB962C8B-B14F-4D97-AF65-F5344CB8AC3E}">
        <p14:creationId xmlns:p14="http://schemas.microsoft.com/office/powerpoint/2010/main" val="15228703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32C524-229E-52E5-DCAE-C21F134A66C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476C21C-0BCC-350E-AF4D-446576F81270}"/>
              </a:ext>
            </a:extLst>
          </p:cNvPr>
          <p:cNvSpPr>
            <a:spLocks noGrp="1"/>
          </p:cNvSpPr>
          <p:nvPr>
            <p:ph type="title"/>
          </p:nvPr>
        </p:nvSpPr>
        <p:spPr>
          <a:xfrm>
            <a:off x="299577" y="428703"/>
            <a:ext cx="8756741" cy="994172"/>
          </a:xfrm>
        </p:spPr>
        <p:txBody>
          <a:bodyPr/>
          <a:lstStyle/>
          <a:p>
            <a:r>
              <a:rPr lang="en-US" altLang="zh-CN" b="1" dirty="0">
                <a:solidFill>
                  <a:srgbClr val="2C344B"/>
                </a:solidFill>
                <a:effectLst>
                  <a:outerShdw blurRad="38100" dist="38100" dir="2700000" algn="tl">
                    <a:srgbClr val="000000">
                      <a:alpha val="30000"/>
                    </a:srgbClr>
                  </a:outerShdw>
                </a:effectLst>
                <a:cs typeface="+mn-ea"/>
                <a:sym typeface="+mn-lt"/>
              </a:rPr>
              <a:t>04. </a:t>
            </a:r>
            <a:r>
              <a:rPr lang="en-US" altLang="zh-CN" b="1" dirty="0" err="1">
                <a:solidFill>
                  <a:srgbClr val="2C344B"/>
                </a:solidFill>
                <a:effectLst>
                  <a:outerShdw blurRad="38100" dist="38100" dir="2700000" algn="tl">
                    <a:srgbClr val="000000">
                      <a:alpha val="30000"/>
                    </a:srgbClr>
                  </a:outerShdw>
                </a:effectLst>
                <a:cs typeface="+mn-ea"/>
                <a:sym typeface="+mn-lt"/>
              </a:rPr>
              <a:t>Vizibilitatea</a:t>
            </a:r>
            <a:r>
              <a:rPr lang="en-US" altLang="zh-CN" b="1" dirty="0">
                <a:solidFill>
                  <a:srgbClr val="2C344B"/>
                </a:solidFill>
                <a:effectLst>
                  <a:outerShdw blurRad="38100" dist="38100" dir="2700000" algn="tl">
                    <a:srgbClr val="000000">
                      <a:alpha val="30000"/>
                    </a:srgbClr>
                  </a:outerShdw>
                </a:effectLst>
                <a:cs typeface="+mn-ea"/>
                <a:sym typeface="+mn-lt"/>
              </a:rPr>
              <a:t> </a:t>
            </a:r>
            <a:r>
              <a:rPr lang="en-US" altLang="zh-CN" b="1" dirty="0" err="1">
                <a:solidFill>
                  <a:srgbClr val="2C344B"/>
                </a:solidFill>
                <a:effectLst>
                  <a:outerShdw blurRad="38100" dist="38100" dir="2700000" algn="tl">
                    <a:srgbClr val="000000">
                      <a:alpha val="30000"/>
                    </a:srgbClr>
                  </a:outerShdw>
                </a:effectLst>
                <a:cs typeface="+mn-ea"/>
                <a:sym typeface="+mn-lt"/>
              </a:rPr>
              <a:t>și</a:t>
            </a:r>
            <a:r>
              <a:rPr lang="en-US" altLang="zh-CN" b="1" dirty="0">
                <a:solidFill>
                  <a:srgbClr val="2C344B"/>
                </a:solidFill>
                <a:effectLst>
                  <a:outerShdw blurRad="38100" dist="38100" dir="2700000" algn="tl">
                    <a:srgbClr val="000000">
                      <a:alpha val="30000"/>
                    </a:srgbClr>
                  </a:outerShdw>
                </a:effectLst>
                <a:cs typeface="+mn-ea"/>
                <a:sym typeface="+mn-lt"/>
              </a:rPr>
              <a:t> </a:t>
            </a:r>
            <a:r>
              <a:rPr lang="en-US" altLang="zh-CN" b="1" dirty="0" err="1">
                <a:solidFill>
                  <a:srgbClr val="2C344B"/>
                </a:solidFill>
                <a:effectLst>
                  <a:outerShdw blurRad="38100" dist="38100" dir="2700000" algn="tl">
                    <a:srgbClr val="000000">
                      <a:alpha val="30000"/>
                    </a:srgbClr>
                  </a:outerShdw>
                </a:effectLst>
                <a:cs typeface="+mn-ea"/>
                <a:sym typeface="+mn-lt"/>
              </a:rPr>
              <a:t>recunoașterea</a:t>
            </a:r>
            <a:r>
              <a:rPr lang="en-US" altLang="zh-CN" b="1" dirty="0">
                <a:solidFill>
                  <a:srgbClr val="2C344B"/>
                </a:solidFill>
                <a:effectLst>
                  <a:outerShdw blurRad="38100" dist="38100" dir="2700000" algn="tl">
                    <a:srgbClr val="000000">
                      <a:alpha val="30000"/>
                    </a:srgbClr>
                  </a:outerShdw>
                </a:effectLst>
                <a:cs typeface="+mn-ea"/>
                <a:sym typeface="+mn-lt"/>
              </a:rPr>
              <a:t> </a:t>
            </a:r>
            <a:r>
              <a:rPr lang="en-US" altLang="zh-CN" b="1" dirty="0" err="1">
                <a:solidFill>
                  <a:srgbClr val="2C344B"/>
                </a:solidFill>
                <a:effectLst>
                  <a:outerShdw blurRad="38100" dist="38100" dir="2700000" algn="tl">
                    <a:srgbClr val="000000">
                      <a:alpha val="30000"/>
                    </a:srgbClr>
                  </a:outerShdw>
                </a:effectLst>
                <a:cs typeface="+mn-ea"/>
                <a:sym typeface="+mn-lt"/>
              </a:rPr>
              <a:t>profesional</a:t>
            </a:r>
            <a:r>
              <a:rPr lang="ro-RO" altLang="zh-CN" b="1" dirty="0">
                <a:solidFill>
                  <a:srgbClr val="2C344B"/>
                </a:solidFill>
                <a:effectLst>
                  <a:outerShdw blurRad="38100" dist="38100" dir="2700000" algn="tl">
                    <a:srgbClr val="000000">
                      <a:alpha val="30000"/>
                    </a:srgbClr>
                  </a:outerShdw>
                </a:effectLst>
                <a:cs typeface="+mn-ea"/>
                <a:sym typeface="+mn-lt"/>
              </a:rPr>
              <a:t>ă</a:t>
            </a:r>
            <a:endParaRPr lang="en-US" dirty="0"/>
          </a:p>
        </p:txBody>
      </p:sp>
      <p:sp>
        <p:nvSpPr>
          <p:cNvPr id="3" name="Content Placeholder 2">
            <a:extLst>
              <a:ext uri="{FF2B5EF4-FFF2-40B4-BE49-F238E27FC236}">
                <a16:creationId xmlns:a16="http://schemas.microsoft.com/office/drawing/2014/main" id="{64EB7AE8-C8FC-04CF-E43E-2D2BE7A23E73}"/>
              </a:ext>
            </a:extLst>
          </p:cNvPr>
          <p:cNvSpPr>
            <a:spLocks noGrp="1"/>
          </p:cNvSpPr>
          <p:nvPr>
            <p:ph idx="1"/>
          </p:nvPr>
        </p:nvSpPr>
        <p:spPr>
          <a:xfrm>
            <a:off x="481166" y="2105586"/>
            <a:ext cx="7886700" cy="1932038"/>
          </a:xfrm>
        </p:spPr>
        <p:txBody>
          <a:bodyPr/>
          <a:lstStyle/>
          <a:p>
            <a:pPr marL="0" indent="0" algn="ctr">
              <a:buNone/>
            </a:pPr>
            <a:r>
              <a:rPr lang="en-US" sz="2400" dirty="0" err="1"/>
              <a:t>H_Index</a:t>
            </a:r>
            <a:endParaRPr lang="en-US" sz="2400" dirty="0"/>
          </a:p>
          <a:p>
            <a:pPr marL="0" indent="0" algn="ctr">
              <a:buNone/>
            </a:pPr>
            <a:endParaRPr lang="en-US" sz="2400" dirty="0"/>
          </a:p>
          <a:p>
            <a:pPr marL="0" indent="0" algn="ctr">
              <a:buNone/>
            </a:pPr>
            <a:r>
              <a:rPr lang="en-US" sz="2400" dirty="0"/>
              <a:t>IH – Google Scholar = 10</a:t>
            </a:r>
          </a:p>
          <a:p>
            <a:pPr marL="0" indent="0" algn="ctr">
              <a:buNone/>
            </a:pPr>
            <a:r>
              <a:rPr lang="en-US" sz="2400" dirty="0"/>
              <a:t>IH – Scopus = 6</a:t>
            </a:r>
          </a:p>
          <a:p>
            <a:pPr marL="0" indent="0" algn="ctr">
              <a:buNone/>
            </a:pPr>
            <a:r>
              <a:rPr lang="en-US" sz="2400" dirty="0"/>
              <a:t>IH – WOS = 5</a:t>
            </a:r>
          </a:p>
        </p:txBody>
      </p:sp>
      <p:cxnSp>
        <p:nvCxnSpPr>
          <p:cNvPr id="4" name="Google Shape;468;p42">
            <a:extLst>
              <a:ext uri="{FF2B5EF4-FFF2-40B4-BE49-F238E27FC236}">
                <a16:creationId xmlns:a16="http://schemas.microsoft.com/office/drawing/2014/main" id="{48AFEBDD-A457-3CDF-9D15-017838F1FD93}"/>
              </a:ext>
            </a:extLst>
          </p:cNvPr>
          <p:cNvCxnSpPr>
            <a:cxnSpLocks/>
          </p:cNvCxnSpPr>
          <p:nvPr/>
        </p:nvCxnSpPr>
        <p:spPr>
          <a:xfrm>
            <a:off x="-775698" y="1531707"/>
            <a:ext cx="10400427" cy="0"/>
          </a:xfrm>
          <a:prstGeom prst="straightConnector1">
            <a:avLst/>
          </a:prstGeom>
          <a:noFill/>
          <a:ln w="9525" cap="flat" cmpd="sng">
            <a:solidFill>
              <a:schemeClr val="accent2"/>
            </a:solidFill>
            <a:prstDash val="solid"/>
            <a:round/>
            <a:headEnd type="none" w="med" len="med"/>
            <a:tailEnd type="none" w="med" len="med"/>
          </a:ln>
        </p:spPr>
      </p:cxnSp>
    </p:spTree>
    <p:extLst>
      <p:ext uri="{BB962C8B-B14F-4D97-AF65-F5344CB8AC3E}">
        <p14:creationId xmlns:p14="http://schemas.microsoft.com/office/powerpoint/2010/main" val="7453669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xit" presetSubtype="0" fill="hold" grpId="1" nodeType="clickEffect">
                                  <p:stCondLst>
                                    <p:cond delay="0"/>
                                  </p:stCondLst>
                                  <p:childTnLst>
                                    <p:animEffect transition="out" filter="fade">
                                      <p:cBhvr>
                                        <p:cTn id="34" dur="1000"/>
                                        <p:tgtEl>
                                          <p:spTgt spid="3">
                                            <p:txEl>
                                              <p:pRg st="0" end="0"/>
                                            </p:txEl>
                                          </p:spTgt>
                                        </p:tgtEl>
                                      </p:cBhvr>
                                    </p:animEffect>
                                    <p:anim calcmode="lin" valueType="num">
                                      <p:cBhvr>
                                        <p:cTn id="35" dur="1000"/>
                                        <p:tgtEl>
                                          <p:spTgt spid="3">
                                            <p:txEl>
                                              <p:pRg st="0" end="0"/>
                                            </p:txEl>
                                          </p:spTgt>
                                        </p:tgtEl>
                                        <p:attrNameLst>
                                          <p:attrName>ppt_x</p:attrName>
                                        </p:attrNameLst>
                                      </p:cBhvr>
                                      <p:tavLst>
                                        <p:tav tm="0">
                                          <p:val>
                                            <p:strVal val="ppt_x"/>
                                          </p:val>
                                        </p:tav>
                                        <p:tav tm="100000">
                                          <p:val>
                                            <p:strVal val="ppt_x"/>
                                          </p:val>
                                        </p:tav>
                                      </p:tavLst>
                                    </p:anim>
                                    <p:anim calcmode="lin" valueType="num">
                                      <p:cBhvr>
                                        <p:cTn id="36" dur="1000"/>
                                        <p:tgtEl>
                                          <p:spTgt spid="3">
                                            <p:txEl>
                                              <p:pRg st="0" end="0"/>
                                            </p:txEl>
                                          </p:spTgt>
                                        </p:tgtEl>
                                        <p:attrNameLst>
                                          <p:attrName>ppt_y</p:attrName>
                                        </p:attrNameLst>
                                      </p:cBhvr>
                                      <p:tavLst>
                                        <p:tav tm="0">
                                          <p:val>
                                            <p:strVal val="ppt_y"/>
                                          </p:val>
                                        </p:tav>
                                        <p:tav tm="100000">
                                          <p:val>
                                            <p:strVal val="ppt_y-.1"/>
                                          </p:val>
                                        </p:tav>
                                      </p:tavLst>
                                    </p:anim>
                                    <p:set>
                                      <p:cBhvr>
                                        <p:cTn id="37" dur="1" fill="hold">
                                          <p:stCondLst>
                                            <p:cond delay="999"/>
                                          </p:stCondLst>
                                        </p:cTn>
                                        <p:tgtEl>
                                          <p:spTgt spid="3">
                                            <p:txEl>
                                              <p:pRg st="0" end="0"/>
                                            </p:txEl>
                                          </p:spTgt>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47" presetClass="exit" presetSubtype="0" fill="hold" grpId="1" nodeType="clickEffect">
                                  <p:stCondLst>
                                    <p:cond delay="0"/>
                                  </p:stCondLst>
                                  <p:childTnLst>
                                    <p:animEffect transition="out" filter="fade">
                                      <p:cBhvr>
                                        <p:cTn id="41" dur="1000"/>
                                        <p:tgtEl>
                                          <p:spTgt spid="3">
                                            <p:txEl>
                                              <p:pRg st="2" end="2"/>
                                            </p:txEl>
                                          </p:spTgt>
                                        </p:tgtEl>
                                      </p:cBhvr>
                                    </p:animEffect>
                                    <p:anim calcmode="lin" valueType="num">
                                      <p:cBhvr>
                                        <p:cTn id="42" dur="1000"/>
                                        <p:tgtEl>
                                          <p:spTgt spid="3">
                                            <p:txEl>
                                              <p:pRg st="2" end="2"/>
                                            </p:txEl>
                                          </p:spTgt>
                                        </p:tgtEl>
                                        <p:attrNameLst>
                                          <p:attrName>ppt_x</p:attrName>
                                        </p:attrNameLst>
                                      </p:cBhvr>
                                      <p:tavLst>
                                        <p:tav tm="0">
                                          <p:val>
                                            <p:strVal val="ppt_x"/>
                                          </p:val>
                                        </p:tav>
                                        <p:tav tm="100000">
                                          <p:val>
                                            <p:strVal val="ppt_x"/>
                                          </p:val>
                                        </p:tav>
                                      </p:tavLst>
                                    </p:anim>
                                    <p:anim calcmode="lin" valueType="num">
                                      <p:cBhvr>
                                        <p:cTn id="43" dur="1000"/>
                                        <p:tgtEl>
                                          <p:spTgt spid="3">
                                            <p:txEl>
                                              <p:pRg st="2" end="2"/>
                                            </p:txEl>
                                          </p:spTgt>
                                        </p:tgtEl>
                                        <p:attrNameLst>
                                          <p:attrName>ppt_y</p:attrName>
                                        </p:attrNameLst>
                                      </p:cBhvr>
                                      <p:tavLst>
                                        <p:tav tm="0">
                                          <p:val>
                                            <p:strVal val="ppt_y"/>
                                          </p:val>
                                        </p:tav>
                                        <p:tav tm="100000">
                                          <p:val>
                                            <p:strVal val="ppt_y-.1"/>
                                          </p:val>
                                        </p:tav>
                                      </p:tavLst>
                                    </p:anim>
                                    <p:set>
                                      <p:cBhvr>
                                        <p:cTn id="44" dur="1" fill="hold">
                                          <p:stCondLst>
                                            <p:cond delay="999"/>
                                          </p:stCondLst>
                                        </p:cTn>
                                        <p:tgtEl>
                                          <p:spTgt spid="3">
                                            <p:txEl>
                                              <p:pRg st="2" end="2"/>
                                            </p:txEl>
                                          </p:spTgt>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47" presetClass="exit" presetSubtype="0" fill="hold" grpId="1" nodeType="clickEffect">
                                  <p:stCondLst>
                                    <p:cond delay="0"/>
                                  </p:stCondLst>
                                  <p:childTnLst>
                                    <p:animEffect transition="out" filter="fade">
                                      <p:cBhvr>
                                        <p:cTn id="48" dur="1000"/>
                                        <p:tgtEl>
                                          <p:spTgt spid="3">
                                            <p:txEl>
                                              <p:pRg st="3" end="3"/>
                                            </p:txEl>
                                          </p:spTgt>
                                        </p:tgtEl>
                                      </p:cBhvr>
                                    </p:animEffect>
                                    <p:anim calcmode="lin" valueType="num">
                                      <p:cBhvr>
                                        <p:cTn id="49" dur="1000"/>
                                        <p:tgtEl>
                                          <p:spTgt spid="3">
                                            <p:txEl>
                                              <p:pRg st="3" end="3"/>
                                            </p:txEl>
                                          </p:spTgt>
                                        </p:tgtEl>
                                        <p:attrNameLst>
                                          <p:attrName>ppt_x</p:attrName>
                                        </p:attrNameLst>
                                      </p:cBhvr>
                                      <p:tavLst>
                                        <p:tav tm="0">
                                          <p:val>
                                            <p:strVal val="ppt_x"/>
                                          </p:val>
                                        </p:tav>
                                        <p:tav tm="100000">
                                          <p:val>
                                            <p:strVal val="ppt_x"/>
                                          </p:val>
                                        </p:tav>
                                      </p:tavLst>
                                    </p:anim>
                                    <p:anim calcmode="lin" valueType="num">
                                      <p:cBhvr>
                                        <p:cTn id="50" dur="1000"/>
                                        <p:tgtEl>
                                          <p:spTgt spid="3">
                                            <p:txEl>
                                              <p:pRg st="3" end="3"/>
                                            </p:txEl>
                                          </p:spTgt>
                                        </p:tgtEl>
                                        <p:attrNameLst>
                                          <p:attrName>ppt_y</p:attrName>
                                        </p:attrNameLst>
                                      </p:cBhvr>
                                      <p:tavLst>
                                        <p:tav tm="0">
                                          <p:val>
                                            <p:strVal val="ppt_y"/>
                                          </p:val>
                                        </p:tav>
                                        <p:tav tm="100000">
                                          <p:val>
                                            <p:strVal val="ppt_y-.1"/>
                                          </p:val>
                                        </p:tav>
                                      </p:tavLst>
                                    </p:anim>
                                    <p:set>
                                      <p:cBhvr>
                                        <p:cTn id="51" dur="1" fill="hold">
                                          <p:stCondLst>
                                            <p:cond delay="999"/>
                                          </p:stCondLst>
                                        </p:cTn>
                                        <p:tgtEl>
                                          <p:spTgt spid="3">
                                            <p:txEl>
                                              <p:pRg st="3" end="3"/>
                                            </p:txEl>
                                          </p:spTgt>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47" presetClass="exit" presetSubtype="0" fill="hold" grpId="1" nodeType="clickEffect">
                                  <p:stCondLst>
                                    <p:cond delay="0"/>
                                  </p:stCondLst>
                                  <p:childTnLst>
                                    <p:animEffect transition="out" filter="fade">
                                      <p:cBhvr>
                                        <p:cTn id="55" dur="1000"/>
                                        <p:tgtEl>
                                          <p:spTgt spid="3">
                                            <p:txEl>
                                              <p:pRg st="4" end="4"/>
                                            </p:txEl>
                                          </p:spTgt>
                                        </p:tgtEl>
                                      </p:cBhvr>
                                    </p:animEffect>
                                    <p:anim calcmode="lin" valueType="num">
                                      <p:cBhvr>
                                        <p:cTn id="56" dur="1000"/>
                                        <p:tgtEl>
                                          <p:spTgt spid="3">
                                            <p:txEl>
                                              <p:pRg st="4" end="4"/>
                                            </p:txEl>
                                          </p:spTgt>
                                        </p:tgtEl>
                                        <p:attrNameLst>
                                          <p:attrName>ppt_x</p:attrName>
                                        </p:attrNameLst>
                                      </p:cBhvr>
                                      <p:tavLst>
                                        <p:tav tm="0">
                                          <p:val>
                                            <p:strVal val="ppt_x"/>
                                          </p:val>
                                        </p:tav>
                                        <p:tav tm="100000">
                                          <p:val>
                                            <p:strVal val="ppt_x"/>
                                          </p:val>
                                        </p:tav>
                                      </p:tavLst>
                                    </p:anim>
                                    <p:anim calcmode="lin" valueType="num">
                                      <p:cBhvr>
                                        <p:cTn id="57" dur="1000"/>
                                        <p:tgtEl>
                                          <p:spTgt spid="3">
                                            <p:txEl>
                                              <p:pRg st="4" end="4"/>
                                            </p:txEl>
                                          </p:spTgt>
                                        </p:tgtEl>
                                        <p:attrNameLst>
                                          <p:attrName>ppt_y</p:attrName>
                                        </p:attrNameLst>
                                      </p:cBhvr>
                                      <p:tavLst>
                                        <p:tav tm="0">
                                          <p:val>
                                            <p:strVal val="ppt_y"/>
                                          </p:val>
                                        </p:tav>
                                        <p:tav tm="100000">
                                          <p:val>
                                            <p:strVal val="ppt_y-.1"/>
                                          </p:val>
                                        </p:tav>
                                      </p:tavLst>
                                    </p:anim>
                                    <p:set>
                                      <p:cBhvr>
                                        <p:cTn id="58" dur="1" fill="hold">
                                          <p:stCondLst>
                                            <p:cond delay="999"/>
                                          </p:stCondLst>
                                        </p:cTn>
                                        <p:tgtEl>
                                          <p:spTgt spid="3">
                                            <p:txEl>
                                              <p:pRg st="4" end="4"/>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86B884-119E-47BC-D27D-068DDBD9F9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B26746D-A835-CAFE-E98B-72E89B364259}"/>
              </a:ext>
            </a:extLst>
          </p:cNvPr>
          <p:cNvSpPr>
            <a:spLocks noGrp="1"/>
          </p:cNvSpPr>
          <p:nvPr>
            <p:ph type="title"/>
          </p:nvPr>
        </p:nvSpPr>
        <p:spPr>
          <a:xfrm>
            <a:off x="299577" y="428703"/>
            <a:ext cx="8249879" cy="994172"/>
          </a:xfrm>
        </p:spPr>
        <p:txBody>
          <a:bodyPr/>
          <a:lstStyle/>
          <a:p>
            <a:r>
              <a:rPr lang="en-US" altLang="zh-CN" b="1" dirty="0">
                <a:solidFill>
                  <a:srgbClr val="2C344B"/>
                </a:solidFill>
                <a:effectLst>
                  <a:outerShdw blurRad="38100" dist="38100" dir="2700000" algn="tl">
                    <a:srgbClr val="000000">
                      <a:alpha val="30000"/>
                    </a:srgbClr>
                  </a:outerShdw>
                </a:effectLst>
                <a:cs typeface="+mn-ea"/>
                <a:sym typeface="+mn-lt"/>
              </a:rPr>
              <a:t>04. </a:t>
            </a:r>
            <a:r>
              <a:rPr lang="en-US" altLang="zh-CN" b="1" dirty="0" err="1">
                <a:solidFill>
                  <a:srgbClr val="2C344B"/>
                </a:solidFill>
                <a:effectLst>
                  <a:outerShdw blurRad="38100" dist="38100" dir="2700000" algn="tl">
                    <a:srgbClr val="000000">
                      <a:alpha val="30000"/>
                    </a:srgbClr>
                  </a:outerShdw>
                </a:effectLst>
                <a:cs typeface="+mn-ea"/>
                <a:sym typeface="+mn-lt"/>
              </a:rPr>
              <a:t>Vizibilitatea</a:t>
            </a:r>
            <a:r>
              <a:rPr lang="en-US" altLang="zh-CN" b="1" dirty="0">
                <a:solidFill>
                  <a:srgbClr val="2C344B"/>
                </a:solidFill>
                <a:effectLst>
                  <a:outerShdw blurRad="38100" dist="38100" dir="2700000" algn="tl">
                    <a:srgbClr val="000000">
                      <a:alpha val="30000"/>
                    </a:srgbClr>
                  </a:outerShdw>
                </a:effectLst>
                <a:cs typeface="+mn-ea"/>
                <a:sym typeface="+mn-lt"/>
              </a:rPr>
              <a:t> </a:t>
            </a:r>
            <a:r>
              <a:rPr lang="en-US" altLang="zh-CN" b="1" dirty="0" err="1">
                <a:solidFill>
                  <a:srgbClr val="2C344B"/>
                </a:solidFill>
                <a:effectLst>
                  <a:outerShdw blurRad="38100" dist="38100" dir="2700000" algn="tl">
                    <a:srgbClr val="000000">
                      <a:alpha val="30000"/>
                    </a:srgbClr>
                  </a:outerShdw>
                </a:effectLst>
                <a:cs typeface="+mn-ea"/>
                <a:sym typeface="+mn-lt"/>
              </a:rPr>
              <a:t>și</a:t>
            </a:r>
            <a:r>
              <a:rPr lang="en-US" altLang="zh-CN" b="1" dirty="0">
                <a:solidFill>
                  <a:srgbClr val="2C344B"/>
                </a:solidFill>
                <a:effectLst>
                  <a:outerShdw blurRad="38100" dist="38100" dir="2700000" algn="tl">
                    <a:srgbClr val="000000">
                      <a:alpha val="30000"/>
                    </a:srgbClr>
                  </a:outerShdw>
                </a:effectLst>
                <a:cs typeface="+mn-ea"/>
                <a:sym typeface="+mn-lt"/>
              </a:rPr>
              <a:t> </a:t>
            </a:r>
            <a:r>
              <a:rPr lang="en-US" altLang="zh-CN" b="1" dirty="0" err="1">
                <a:solidFill>
                  <a:srgbClr val="2C344B"/>
                </a:solidFill>
                <a:effectLst>
                  <a:outerShdw blurRad="38100" dist="38100" dir="2700000" algn="tl">
                    <a:srgbClr val="000000">
                      <a:alpha val="30000"/>
                    </a:srgbClr>
                  </a:outerShdw>
                </a:effectLst>
                <a:cs typeface="+mn-ea"/>
                <a:sym typeface="+mn-lt"/>
              </a:rPr>
              <a:t>recunoașterea</a:t>
            </a:r>
            <a:r>
              <a:rPr lang="en-US" altLang="zh-CN" b="1" dirty="0">
                <a:solidFill>
                  <a:srgbClr val="2C344B"/>
                </a:solidFill>
                <a:effectLst>
                  <a:outerShdw blurRad="38100" dist="38100" dir="2700000" algn="tl">
                    <a:srgbClr val="000000">
                      <a:alpha val="30000"/>
                    </a:srgbClr>
                  </a:outerShdw>
                </a:effectLst>
                <a:cs typeface="+mn-ea"/>
                <a:sym typeface="+mn-lt"/>
              </a:rPr>
              <a:t> </a:t>
            </a:r>
            <a:r>
              <a:rPr lang="en-US" altLang="zh-CN" b="1" dirty="0" err="1">
                <a:solidFill>
                  <a:srgbClr val="2C344B"/>
                </a:solidFill>
                <a:effectLst>
                  <a:outerShdw blurRad="38100" dist="38100" dir="2700000" algn="tl">
                    <a:srgbClr val="000000">
                      <a:alpha val="30000"/>
                    </a:srgbClr>
                  </a:outerShdw>
                </a:effectLst>
                <a:cs typeface="+mn-ea"/>
                <a:sym typeface="+mn-lt"/>
              </a:rPr>
              <a:t>profesional</a:t>
            </a:r>
            <a:r>
              <a:rPr lang="ro-RO" altLang="zh-CN" b="1" dirty="0">
                <a:solidFill>
                  <a:srgbClr val="2C344B"/>
                </a:solidFill>
                <a:effectLst>
                  <a:outerShdw blurRad="38100" dist="38100" dir="2700000" algn="tl">
                    <a:srgbClr val="000000">
                      <a:alpha val="30000"/>
                    </a:srgbClr>
                  </a:outerShdw>
                </a:effectLst>
                <a:cs typeface="+mn-ea"/>
                <a:sym typeface="+mn-lt"/>
              </a:rPr>
              <a:t>ă</a:t>
            </a:r>
            <a:endParaRPr lang="en-US" dirty="0"/>
          </a:p>
        </p:txBody>
      </p:sp>
      <p:sp>
        <p:nvSpPr>
          <p:cNvPr id="3" name="Content Placeholder 2">
            <a:extLst>
              <a:ext uri="{FF2B5EF4-FFF2-40B4-BE49-F238E27FC236}">
                <a16:creationId xmlns:a16="http://schemas.microsoft.com/office/drawing/2014/main" id="{56A4BAAC-AD8B-4357-859E-43FFD60EACB2}"/>
              </a:ext>
            </a:extLst>
          </p:cNvPr>
          <p:cNvSpPr>
            <a:spLocks noGrp="1"/>
          </p:cNvSpPr>
          <p:nvPr>
            <p:ph idx="1"/>
          </p:nvPr>
        </p:nvSpPr>
        <p:spPr>
          <a:xfrm>
            <a:off x="481166" y="1772494"/>
            <a:ext cx="7886700" cy="2942303"/>
          </a:xfrm>
        </p:spPr>
        <p:txBody>
          <a:bodyPr/>
          <a:lstStyle/>
          <a:p>
            <a:pPr marL="0" indent="0" algn="ctr">
              <a:buNone/>
            </a:pPr>
            <a:r>
              <a:rPr lang="en-US" sz="2000" dirty="0" err="1"/>
              <a:t>Citări</a:t>
            </a:r>
            <a:r>
              <a:rPr lang="en-US" sz="2000" dirty="0"/>
              <a:t> WOS la data de 18.05.2025: </a:t>
            </a:r>
            <a:r>
              <a:rPr lang="en-US" sz="2000" b="1" dirty="0"/>
              <a:t>64</a:t>
            </a:r>
          </a:p>
          <a:p>
            <a:pPr marL="0" indent="0" algn="ctr">
              <a:buNone/>
            </a:pPr>
            <a:r>
              <a:rPr lang="en-US" sz="2000" dirty="0">
                <a:hlinkClick r:id="rId2"/>
              </a:rPr>
              <a:t>https://www.webofscience.com/wos/woscc/citation-report/140709e1-653d-46d8-8ded-090cecca4110-879f8eb0?page=1</a:t>
            </a:r>
            <a:r>
              <a:rPr lang="en-US" sz="2000" dirty="0"/>
              <a:t> </a:t>
            </a:r>
          </a:p>
          <a:p>
            <a:pPr marL="0" indent="0" algn="ctr">
              <a:buNone/>
            </a:pPr>
            <a:endParaRPr lang="en-US" sz="2000" dirty="0"/>
          </a:p>
          <a:p>
            <a:pPr marL="0" indent="0" algn="ctr">
              <a:buNone/>
            </a:pPr>
            <a:r>
              <a:rPr lang="en-US" sz="2000" dirty="0" err="1"/>
              <a:t>Citări</a:t>
            </a:r>
            <a:r>
              <a:rPr lang="en-US" sz="2000" dirty="0"/>
              <a:t> Google Scholar la data de 18.05.2025: </a:t>
            </a:r>
            <a:r>
              <a:rPr lang="en-US" sz="2000" b="1" dirty="0"/>
              <a:t>252</a:t>
            </a:r>
          </a:p>
          <a:p>
            <a:pPr marL="0" indent="0" algn="ctr">
              <a:buNone/>
            </a:pPr>
            <a:r>
              <a:rPr lang="en-US" sz="2000" dirty="0">
                <a:hlinkClick r:id="rId3"/>
              </a:rPr>
              <a:t>https://scholar.google.ro/citations?user=8vMh7eUAAAAJ&amp;hl=ro</a:t>
            </a:r>
            <a:r>
              <a:rPr lang="en-US" sz="2000" dirty="0"/>
              <a:t> </a:t>
            </a:r>
          </a:p>
        </p:txBody>
      </p:sp>
      <p:cxnSp>
        <p:nvCxnSpPr>
          <p:cNvPr id="4" name="Google Shape;468;p42">
            <a:extLst>
              <a:ext uri="{FF2B5EF4-FFF2-40B4-BE49-F238E27FC236}">
                <a16:creationId xmlns:a16="http://schemas.microsoft.com/office/drawing/2014/main" id="{8C3DE605-A013-5B28-A97F-5421F0AFF475}"/>
              </a:ext>
            </a:extLst>
          </p:cNvPr>
          <p:cNvCxnSpPr>
            <a:cxnSpLocks/>
          </p:cNvCxnSpPr>
          <p:nvPr/>
        </p:nvCxnSpPr>
        <p:spPr>
          <a:xfrm>
            <a:off x="-775698" y="1531707"/>
            <a:ext cx="10400427" cy="0"/>
          </a:xfrm>
          <a:prstGeom prst="straightConnector1">
            <a:avLst/>
          </a:prstGeom>
          <a:noFill/>
          <a:ln w="9525" cap="flat" cmpd="sng">
            <a:solidFill>
              <a:schemeClr val="accent2"/>
            </a:solidFill>
            <a:prstDash val="solid"/>
            <a:round/>
            <a:headEnd type="none" w="med" len="med"/>
            <a:tailEnd type="none" w="med" len="med"/>
          </a:ln>
        </p:spPr>
      </p:cxnSp>
    </p:spTree>
    <p:extLst>
      <p:ext uri="{BB962C8B-B14F-4D97-AF65-F5344CB8AC3E}">
        <p14:creationId xmlns:p14="http://schemas.microsoft.com/office/powerpoint/2010/main" val="28662599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F154C2-5D10-FE1A-4D53-BA0A701B0C2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F5F9E9E-ECD1-CE04-0EDE-664C969C2167}"/>
              </a:ext>
            </a:extLst>
          </p:cNvPr>
          <p:cNvSpPr>
            <a:spLocks noGrp="1"/>
          </p:cNvSpPr>
          <p:nvPr>
            <p:ph type="title"/>
          </p:nvPr>
        </p:nvSpPr>
        <p:spPr>
          <a:xfrm>
            <a:off x="299577" y="428703"/>
            <a:ext cx="8249879" cy="994172"/>
          </a:xfrm>
        </p:spPr>
        <p:txBody>
          <a:bodyPr/>
          <a:lstStyle/>
          <a:p>
            <a:r>
              <a:rPr lang="en-US" altLang="zh-CN" b="1" dirty="0">
                <a:solidFill>
                  <a:srgbClr val="2C344B"/>
                </a:solidFill>
                <a:effectLst>
                  <a:outerShdw blurRad="38100" dist="38100" dir="2700000" algn="tl">
                    <a:srgbClr val="000000">
                      <a:alpha val="30000"/>
                    </a:srgbClr>
                  </a:outerShdw>
                </a:effectLst>
                <a:cs typeface="+mn-ea"/>
                <a:sym typeface="+mn-lt"/>
              </a:rPr>
              <a:t>04. </a:t>
            </a:r>
            <a:r>
              <a:rPr lang="en-US" altLang="zh-CN" b="1" dirty="0" err="1">
                <a:solidFill>
                  <a:srgbClr val="2C344B"/>
                </a:solidFill>
                <a:effectLst>
                  <a:outerShdw blurRad="38100" dist="38100" dir="2700000" algn="tl">
                    <a:srgbClr val="000000">
                      <a:alpha val="30000"/>
                    </a:srgbClr>
                  </a:outerShdw>
                </a:effectLst>
                <a:cs typeface="+mn-ea"/>
                <a:sym typeface="+mn-lt"/>
              </a:rPr>
              <a:t>Vizibilitatea</a:t>
            </a:r>
            <a:r>
              <a:rPr lang="en-US" altLang="zh-CN" b="1" dirty="0">
                <a:solidFill>
                  <a:srgbClr val="2C344B"/>
                </a:solidFill>
                <a:effectLst>
                  <a:outerShdw blurRad="38100" dist="38100" dir="2700000" algn="tl">
                    <a:srgbClr val="000000">
                      <a:alpha val="30000"/>
                    </a:srgbClr>
                  </a:outerShdw>
                </a:effectLst>
                <a:cs typeface="+mn-ea"/>
                <a:sym typeface="+mn-lt"/>
              </a:rPr>
              <a:t> </a:t>
            </a:r>
            <a:r>
              <a:rPr lang="en-US" altLang="zh-CN" b="1" dirty="0" err="1">
                <a:solidFill>
                  <a:srgbClr val="2C344B"/>
                </a:solidFill>
                <a:effectLst>
                  <a:outerShdw blurRad="38100" dist="38100" dir="2700000" algn="tl">
                    <a:srgbClr val="000000">
                      <a:alpha val="30000"/>
                    </a:srgbClr>
                  </a:outerShdw>
                </a:effectLst>
                <a:cs typeface="+mn-ea"/>
                <a:sym typeface="+mn-lt"/>
              </a:rPr>
              <a:t>și</a:t>
            </a:r>
            <a:r>
              <a:rPr lang="en-US" altLang="zh-CN" b="1" dirty="0">
                <a:solidFill>
                  <a:srgbClr val="2C344B"/>
                </a:solidFill>
                <a:effectLst>
                  <a:outerShdw blurRad="38100" dist="38100" dir="2700000" algn="tl">
                    <a:srgbClr val="000000">
                      <a:alpha val="30000"/>
                    </a:srgbClr>
                  </a:outerShdw>
                </a:effectLst>
                <a:cs typeface="+mn-ea"/>
                <a:sym typeface="+mn-lt"/>
              </a:rPr>
              <a:t> </a:t>
            </a:r>
            <a:r>
              <a:rPr lang="en-US" altLang="zh-CN" b="1" dirty="0" err="1">
                <a:solidFill>
                  <a:srgbClr val="2C344B"/>
                </a:solidFill>
                <a:effectLst>
                  <a:outerShdw blurRad="38100" dist="38100" dir="2700000" algn="tl">
                    <a:srgbClr val="000000">
                      <a:alpha val="30000"/>
                    </a:srgbClr>
                  </a:outerShdw>
                </a:effectLst>
                <a:cs typeface="+mn-ea"/>
                <a:sym typeface="+mn-lt"/>
              </a:rPr>
              <a:t>recunoașterea</a:t>
            </a:r>
            <a:r>
              <a:rPr lang="en-US" altLang="zh-CN" b="1" dirty="0">
                <a:solidFill>
                  <a:srgbClr val="2C344B"/>
                </a:solidFill>
                <a:effectLst>
                  <a:outerShdw blurRad="38100" dist="38100" dir="2700000" algn="tl">
                    <a:srgbClr val="000000">
                      <a:alpha val="30000"/>
                    </a:srgbClr>
                  </a:outerShdw>
                </a:effectLst>
                <a:cs typeface="+mn-ea"/>
                <a:sym typeface="+mn-lt"/>
              </a:rPr>
              <a:t> </a:t>
            </a:r>
            <a:r>
              <a:rPr lang="en-US" altLang="zh-CN" b="1" dirty="0" err="1">
                <a:solidFill>
                  <a:srgbClr val="2C344B"/>
                </a:solidFill>
                <a:effectLst>
                  <a:outerShdw blurRad="38100" dist="38100" dir="2700000" algn="tl">
                    <a:srgbClr val="000000">
                      <a:alpha val="30000"/>
                    </a:srgbClr>
                  </a:outerShdw>
                </a:effectLst>
                <a:cs typeface="+mn-ea"/>
                <a:sym typeface="+mn-lt"/>
              </a:rPr>
              <a:t>profesional</a:t>
            </a:r>
            <a:r>
              <a:rPr lang="ro-RO" altLang="zh-CN" b="1" dirty="0">
                <a:solidFill>
                  <a:srgbClr val="2C344B"/>
                </a:solidFill>
                <a:effectLst>
                  <a:outerShdw blurRad="38100" dist="38100" dir="2700000" algn="tl">
                    <a:srgbClr val="000000">
                      <a:alpha val="30000"/>
                    </a:srgbClr>
                  </a:outerShdw>
                </a:effectLst>
                <a:cs typeface="+mn-ea"/>
                <a:sym typeface="+mn-lt"/>
              </a:rPr>
              <a:t>ă</a:t>
            </a:r>
            <a:endParaRPr lang="en-US" dirty="0"/>
          </a:p>
        </p:txBody>
      </p:sp>
      <p:sp>
        <p:nvSpPr>
          <p:cNvPr id="3" name="Content Placeholder 2">
            <a:extLst>
              <a:ext uri="{FF2B5EF4-FFF2-40B4-BE49-F238E27FC236}">
                <a16:creationId xmlns:a16="http://schemas.microsoft.com/office/drawing/2014/main" id="{10300D52-9184-7668-B616-B9CA6BE236D6}"/>
              </a:ext>
            </a:extLst>
          </p:cNvPr>
          <p:cNvSpPr>
            <a:spLocks noGrp="1"/>
          </p:cNvSpPr>
          <p:nvPr>
            <p:ph idx="1"/>
          </p:nvPr>
        </p:nvSpPr>
        <p:spPr>
          <a:xfrm>
            <a:off x="481166" y="2087242"/>
            <a:ext cx="7886700" cy="3266768"/>
          </a:xfrm>
        </p:spPr>
        <p:txBody>
          <a:bodyPr/>
          <a:lstStyle/>
          <a:p>
            <a:pPr marL="257175" indent="-257175" algn="just">
              <a:buFont typeface="Symbol" panose="05050102010706020507" pitchFamily="18" charset="2"/>
              <a:buChar char=""/>
              <a:tabLst>
                <a:tab pos="405289" algn="l"/>
              </a:tabLst>
            </a:pPr>
            <a:r>
              <a:rPr lang="en-US" sz="1400" spc="-23" dirty="0" err="1">
                <a:solidFill>
                  <a:schemeClr val="tx1"/>
                </a:solidFill>
                <a:latin typeface="Barlow" panose="00000500000000000000" pitchFamily="2" charset="0"/>
                <a:cs typeface="Times New Roman" panose="02020603050405020304" pitchFamily="18" charset="0"/>
              </a:rPr>
              <a:t>Președinte</a:t>
            </a:r>
            <a:r>
              <a:rPr lang="en-US" sz="1400" spc="-23" dirty="0">
                <a:solidFill>
                  <a:schemeClr val="tx1"/>
                </a:solidFill>
                <a:latin typeface="Barlow" panose="00000500000000000000" pitchFamily="2" charset="0"/>
                <a:cs typeface="Times New Roman" panose="02020603050405020304" pitchFamily="18" charset="0"/>
              </a:rPr>
              <a:t> al </a:t>
            </a:r>
            <a:r>
              <a:rPr lang="en-US" sz="1400" spc="-23" dirty="0" err="1">
                <a:solidFill>
                  <a:schemeClr val="tx1"/>
                </a:solidFill>
                <a:latin typeface="Barlow" panose="00000500000000000000" pitchFamily="2" charset="0"/>
                <a:cs typeface="Times New Roman" panose="02020603050405020304" pitchFamily="18" charset="0"/>
              </a:rPr>
              <a:t>Conferinței</a:t>
            </a:r>
            <a:r>
              <a:rPr lang="en-US" sz="1400" spc="-23" dirty="0">
                <a:solidFill>
                  <a:schemeClr val="tx1"/>
                </a:solidFill>
                <a:latin typeface="Barlow" panose="00000500000000000000" pitchFamily="2" charset="0"/>
                <a:cs typeface="Times New Roman" panose="02020603050405020304" pitchFamily="18" charset="0"/>
              </a:rPr>
              <a:t> </a:t>
            </a:r>
            <a:r>
              <a:rPr lang="en-US" sz="1400" spc="-23" dirty="0" err="1">
                <a:solidFill>
                  <a:schemeClr val="tx1"/>
                </a:solidFill>
                <a:latin typeface="Barlow" panose="00000500000000000000" pitchFamily="2" charset="0"/>
                <a:cs typeface="Times New Roman" panose="02020603050405020304" pitchFamily="18" charset="0"/>
              </a:rPr>
              <a:t>Internaționale</a:t>
            </a:r>
            <a:r>
              <a:rPr lang="en-US" sz="1400" spc="-23" dirty="0">
                <a:solidFill>
                  <a:schemeClr val="tx1"/>
                </a:solidFill>
                <a:latin typeface="Barlow" panose="00000500000000000000" pitchFamily="2" charset="0"/>
                <a:cs typeface="Times New Roman" panose="02020603050405020304" pitchFamily="18" charset="0"/>
              </a:rPr>
              <a:t> </a:t>
            </a:r>
            <a:r>
              <a:rPr lang="ro-RO" sz="1400" spc="-23" dirty="0">
                <a:solidFill>
                  <a:schemeClr val="tx1"/>
                </a:solidFill>
                <a:latin typeface="Barlow" panose="00000500000000000000" pitchFamily="2" charset="0"/>
                <a:cs typeface="Times New Roman" panose="02020603050405020304" pitchFamily="18" charset="0"/>
              </a:rPr>
              <a:t>YOUTH IN THE PERSPECTIVE OF THE OLYMPIC MOVEMENT</a:t>
            </a:r>
            <a:r>
              <a:rPr lang="en-US" sz="1400" spc="-23" dirty="0">
                <a:solidFill>
                  <a:schemeClr val="tx1"/>
                </a:solidFill>
                <a:latin typeface="Barlow" panose="00000500000000000000" pitchFamily="2" charset="0"/>
                <a:cs typeface="Times New Roman" panose="02020603050405020304" pitchFamily="18" charset="0"/>
              </a:rPr>
              <a:t>, </a:t>
            </a:r>
            <a:r>
              <a:rPr lang="en-US" sz="1400" spc="-23" dirty="0" err="1">
                <a:solidFill>
                  <a:schemeClr val="tx1"/>
                </a:solidFill>
                <a:latin typeface="Barlow" panose="00000500000000000000" pitchFamily="2" charset="0"/>
                <a:cs typeface="Times New Roman" panose="02020603050405020304" pitchFamily="18" charset="0"/>
              </a:rPr>
              <a:t>organizată</a:t>
            </a:r>
            <a:r>
              <a:rPr lang="en-US" sz="1400" spc="-23" dirty="0">
                <a:solidFill>
                  <a:schemeClr val="tx1"/>
                </a:solidFill>
                <a:latin typeface="Barlow" panose="00000500000000000000" pitchFamily="2" charset="0"/>
                <a:cs typeface="Times New Roman" panose="02020603050405020304" pitchFamily="18" charset="0"/>
              </a:rPr>
              <a:t> de </a:t>
            </a:r>
            <a:r>
              <a:rPr lang="en-US" sz="1400" spc="-23" dirty="0" err="1">
                <a:solidFill>
                  <a:schemeClr val="tx1"/>
                </a:solidFill>
                <a:latin typeface="Barlow" panose="00000500000000000000" pitchFamily="2" charset="0"/>
                <a:cs typeface="Times New Roman" panose="02020603050405020304" pitchFamily="18" charset="0"/>
              </a:rPr>
              <a:t>Facultatea</a:t>
            </a:r>
            <a:r>
              <a:rPr lang="en-US" sz="1400" spc="-23" dirty="0">
                <a:solidFill>
                  <a:schemeClr val="tx1"/>
                </a:solidFill>
                <a:latin typeface="Barlow" panose="00000500000000000000" pitchFamily="2" charset="0"/>
                <a:cs typeface="Times New Roman" panose="02020603050405020304" pitchFamily="18" charset="0"/>
              </a:rPr>
              <a:t> de </a:t>
            </a:r>
            <a:r>
              <a:rPr lang="en-US" sz="1400" spc="-23" dirty="0" err="1">
                <a:solidFill>
                  <a:schemeClr val="tx1"/>
                </a:solidFill>
                <a:latin typeface="Barlow" panose="00000500000000000000" pitchFamily="2" charset="0"/>
                <a:cs typeface="Times New Roman" panose="02020603050405020304" pitchFamily="18" charset="0"/>
              </a:rPr>
              <a:t>Educație</a:t>
            </a:r>
            <a:r>
              <a:rPr lang="en-US" sz="1400" spc="-23" dirty="0">
                <a:solidFill>
                  <a:schemeClr val="tx1"/>
                </a:solidFill>
                <a:latin typeface="Barlow" panose="00000500000000000000" pitchFamily="2" charset="0"/>
                <a:cs typeface="Times New Roman" panose="02020603050405020304" pitchFamily="18" charset="0"/>
              </a:rPr>
              <a:t> </a:t>
            </a:r>
            <a:r>
              <a:rPr lang="en-US" sz="1400" spc="-23" dirty="0" err="1">
                <a:solidFill>
                  <a:schemeClr val="tx1"/>
                </a:solidFill>
                <a:latin typeface="Barlow" panose="00000500000000000000" pitchFamily="2" charset="0"/>
                <a:cs typeface="Times New Roman" panose="02020603050405020304" pitchFamily="18" charset="0"/>
              </a:rPr>
              <a:t>fizică</a:t>
            </a:r>
            <a:r>
              <a:rPr lang="en-US" sz="1400" spc="-23" dirty="0">
                <a:solidFill>
                  <a:schemeClr val="tx1"/>
                </a:solidFill>
                <a:latin typeface="Barlow" panose="00000500000000000000" pitchFamily="2" charset="0"/>
                <a:cs typeface="Times New Roman" panose="02020603050405020304" pitchFamily="18" charset="0"/>
              </a:rPr>
              <a:t> </a:t>
            </a:r>
            <a:r>
              <a:rPr lang="en-US" sz="1400" spc="-23" dirty="0" err="1">
                <a:solidFill>
                  <a:schemeClr val="tx1"/>
                </a:solidFill>
                <a:latin typeface="Barlow" panose="00000500000000000000" pitchFamily="2" charset="0"/>
                <a:cs typeface="Times New Roman" panose="02020603050405020304" pitchFamily="18" charset="0"/>
              </a:rPr>
              <a:t>și</a:t>
            </a:r>
            <a:r>
              <a:rPr lang="en-US" sz="1400" spc="-23" dirty="0">
                <a:solidFill>
                  <a:schemeClr val="tx1"/>
                </a:solidFill>
                <a:latin typeface="Barlow" panose="00000500000000000000" pitchFamily="2" charset="0"/>
                <a:cs typeface="Times New Roman" panose="02020603050405020304" pitchFamily="18" charset="0"/>
              </a:rPr>
              <a:t> </a:t>
            </a:r>
            <a:r>
              <a:rPr lang="en-US" sz="1400" spc="-23" dirty="0" err="1">
                <a:solidFill>
                  <a:schemeClr val="tx1"/>
                </a:solidFill>
                <a:latin typeface="Barlow" panose="00000500000000000000" pitchFamily="2" charset="0"/>
                <a:cs typeface="Times New Roman" panose="02020603050405020304" pitchFamily="18" charset="0"/>
              </a:rPr>
              <a:t>sporturi</a:t>
            </a:r>
            <a:r>
              <a:rPr lang="en-US" sz="1400" spc="-23" dirty="0">
                <a:solidFill>
                  <a:schemeClr val="tx1"/>
                </a:solidFill>
                <a:latin typeface="Barlow" panose="00000500000000000000" pitchFamily="2" charset="0"/>
                <a:cs typeface="Times New Roman" panose="02020603050405020304" pitchFamily="18" charset="0"/>
              </a:rPr>
              <a:t> montane, </a:t>
            </a:r>
            <a:r>
              <a:rPr lang="ro-RO" sz="1400" spc="-23" dirty="0">
                <a:solidFill>
                  <a:schemeClr val="tx1"/>
                </a:solidFill>
                <a:latin typeface="Barlow" panose="00000500000000000000" pitchFamily="2" charset="0"/>
                <a:cs typeface="Times New Roman" panose="02020603050405020304" pitchFamily="18" charset="0"/>
              </a:rPr>
              <a:t>edițiile 2016-2025</a:t>
            </a:r>
            <a:endParaRPr lang="en-US" sz="1400" spc="-23" dirty="0">
              <a:solidFill>
                <a:schemeClr val="tx1"/>
              </a:solidFill>
              <a:latin typeface="Barlow" panose="00000500000000000000" pitchFamily="2" charset="0"/>
              <a:cs typeface="Times New Roman" panose="02020603050405020304" pitchFamily="18" charset="0"/>
            </a:endParaRPr>
          </a:p>
          <a:p>
            <a:pPr marL="257175" indent="-257175" algn="just">
              <a:buFont typeface="Symbol" panose="05050102010706020507" pitchFamily="18" charset="2"/>
              <a:buChar char=""/>
              <a:tabLst>
                <a:tab pos="405289" algn="l"/>
              </a:tabLst>
            </a:pPr>
            <a:r>
              <a:rPr lang="en-US" sz="1400" spc="-23" dirty="0">
                <a:solidFill>
                  <a:schemeClr val="tx1"/>
                </a:solidFill>
                <a:latin typeface="Barlow" panose="00000500000000000000" pitchFamily="2" charset="0"/>
                <a:cs typeface="Times New Roman" panose="02020603050405020304" pitchFamily="18" charset="0"/>
              </a:rPr>
              <a:t>E</a:t>
            </a:r>
            <a:r>
              <a:rPr lang="ro-RO" sz="1400" spc="-23" dirty="0">
                <a:solidFill>
                  <a:schemeClr val="tx1"/>
                </a:solidFill>
                <a:latin typeface="Barlow" panose="00000500000000000000" pitchFamily="2" charset="0"/>
                <a:cs typeface="Times New Roman" panose="02020603050405020304" pitchFamily="18" charset="0"/>
              </a:rPr>
              <a:t>ditor la Bulletin of the Transilvania University of Brașov, Series IX: Sciences of Human Kinetics (ISSN 2344–2026). Revista este indexată EBSCO, ERIHPLUS, ProQuest, DOAJ.</a:t>
            </a:r>
            <a:endParaRPr lang="en-US" sz="1400" spc="-23" dirty="0">
              <a:solidFill>
                <a:schemeClr val="tx1"/>
              </a:solidFill>
              <a:latin typeface="Barlow" panose="00000500000000000000" pitchFamily="2" charset="0"/>
              <a:cs typeface="Times New Roman" panose="02020603050405020304" pitchFamily="18" charset="0"/>
            </a:endParaRPr>
          </a:p>
          <a:p>
            <a:pPr marL="257175" indent="-257175" algn="just">
              <a:buFont typeface="Symbol" panose="05050102010706020507" pitchFamily="18" charset="2"/>
              <a:buChar char=""/>
              <a:tabLst>
                <a:tab pos="405289" algn="l"/>
              </a:tabLst>
            </a:pPr>
            <a:r>
              <a:rPr lang="ro-RO" sz="1400" spc="-23" dirty="0">
                <a:solidFill>
                  <a:schemeClr val="tx1"/>
                </a:solidFill>
                <a:latin typeface="Barlow" panose="00000500000000000000" pitchFamily="2" charset="0"/>
                <a:ea typeface="Calibri" panose="020F0502020204030204" pitchFamily="34" charset="0"/>
                <a:cs typeface="Times New Roman" panose="02020603050405020304" pitchFamily="18" charset="0"/>
              </a:rPr>
              <a:t>Membru în comitetul ştiinţific al Sesiunii Ştiinţifice Naționale Studențești „</a:t>
            </a:r>
            <a:r>
              <a:rPr lang="ro-RO" sz="1400" i="1" spc="-23" dirty="0">
                <a:solidFill>
                  <a:schemeClr val="tx1"/>
                </a:solidFill>
                <a:latin typeface="Barlow" panose="00000500000000000000" pitchFamily="2" charset="0"/>
                <a:ea typeface="Calibri" panose="020F0502020204030204" pitchFamily="34" charset="0"/>
                <a:cs typeface="Times New Roman" panose="02020603050405020304" pitchFamily="18" charset="0"/>
              </a:rPr>
              <a:t>Cercetări interdisciplinare în formarea viitorilor specialişti în domeniul Ştiinţa Sportului şi Educaţiei Fizice</a:t>
            </a:r>
            <a:r>
              <a:rPr lang="ro-RO" sz="1400" spc="-23" dirty="0">
                <a:solidFill>
                  <a:schemeClr val="tx1"/>
                </a:solidFill>
                <a:latin typeface="Barlow" panose="00000500000000000000" pitchFamily="2" charset="0"/>
                <a:ea typeface="Calibri" panose="020F0502020204030204" pitchFamily="34" charset="0"/>
                <a:cs typeface="Times New Roman" panose="02020603050405020304" pitchFamily="18" charset="0"/>
              </a:rPr>
              <a:t>”,</a:t>
            </a:r>
            <a:r>
              <a:rPr lang="ro-RO" sz="1400" dirty="0">
                <a:solidFill>
                  <a:schemeClr val="tx1"/>
                </a:solidFill>
                <a:latin typeface="Barlow" panose="00000500000000000000" pitchFamily="2" charset="0"/>
                <a:ea typeface="Calibri" panose="020F0502020204030204" pitchFamily="34" charset="0"/>
                <a:cs typeface="Times New Roman" panose="02020603050405020304" pitchFamily="18" charset="0"/>
              </a:rPr>
              <a:t> </a:t>
            </a:r>
            <a:r>
              <a:rPr lang="ro-RO" sz="1400" spc="-23" dirty="0">
                <a:solidFill>
                  <a:schemeClr val="tx1"/>
                </a:solidFill>
                <a:latin typeface="Barlow" panose="00000500000000000000" pitchFamily="2" charset="0"/>
                <a:ea typeface="Calibri" panose="020F0502020204030204" pitchFamily="34" charset="0"/>
                <a:cs typeface="Times New Roman" panose="02020603050405020304" pitchFamily="18" charset="0"/>
              </a:rPr>
              <a:t>Ediţia a XV-a – on-line, 2020, Bacău - Romania.</a:t>
            </a:r>
            <a:endParaRPr lang="en-US" sz="1400" dirty="0">
              <a:solidFill>
                <a:schemeClr val="tx1"/>
              </a:solidFill>
              <a:latin typeface="Barlow" panose="00000500000000000000" pitchFamily="2" charset="0"/>
              <a:ea typeface="Calibri" panose="020F0502020204030204" pitchFamily="34" charset="0"/>
              <a:cs typeface="Times New Roman" panose="02020603050405020304" pitchFamily="18" charset="0"/>
            </a:endParaRPr>
          </a:p>
          <a:p>
            <a:pPr marL="257175" indent="-257175" algn="just">
              <a:buFont typeface="Symbol" panose="05050102010706020507" pitchFamily="18" charset="2"/>
              <a:buChar char=""/>
              <a:tabLst>
                <a:tab pos="405289" algn="l"/>
              </a:tabLst>
            </a:pPr>
            <a:r>
              <a:rPr lang="ro-RO" sz="1400" spc="-23" dirty="0">
                <a:solidFill>
                  <a:schemeClr val="tx1"/>
                </a:solidFill>
                <a:latin typeface="Barlow" panose="00000500000000000000" pitchFamily="2" charset="0"/>
                <a:ea typeface="Calibri" panose="020F0502020204030204" pitchFamily="34" charset="0"/>
                <a:cs typeface="Times New Roman" panose="02020603050405020304" pitchFamily="18" charset="0"/>
              </a:rPr>
              <a:t>Membru </a:t>
            </a:r>
            <a:r>
              <a:rPr lang="en-US" sz="1400" spc="-23" dirty="0" err="1">
                <a:solidFill>
                  <a:schemeClr val="tx1"/>
                </a:solidFill>
                <a:latin typeface="Barlow" panose="00000500000000000000" pitchFamily="2" charset="0"/>
                <a:ea typeface="Calibri" panose="020F0502020204030204" pitchFamily="34" charset="0"/>
                <a:cs typeface="Times New Roman" panose="02020603050405020304" pitchFamily="18" charset="0"/>
              </a:rPr>
              <a:t>în</a:t>
            </a:r>
            <a:r>
              <a:rPr lang="en-US" sz="1400" spc="-23" dirty="0">
                <a:solidFill>
                  <a:schemeClr val="tx1"/>
                </a:solidFill>
                <a:latin typeface="Barlow" panose="00000500000000000000" pitchFamily="2" charset="0"/>
                <a:ea typeface="Calibri" panose="020F0502020204030204" pitchFamily="34" charset="0"/>
                <a:cs typeface="Times New Roman" panose="02020603050405020304" pitchFamily="18" charset="0"/>
              </a:rPr>
              <a:t> </a:t>
            </a:r>
            <a:r>
              <a:rPr lang="en-US" sz="1400" spc="-23" dirty="0" err="1">
                <a:solidFill>
                  <a:schemeClr val="tx1"/>
                </a:solidFill>
                <a:latin typeface="Barlow" panose="00000500000000000000" pitchFamily="2" charset="0"/>
                <a:ea typeface="Calibri" panose="020F0502020204030204" pitchFamily="34" charset="0"/>
                <a:cs typeface="Times New Roman" panose="02020603050405020304" pitchFamily="18" charset="0"/>
              </a:rPr>
              <a:t>comitetul</a:t>
            </a:r>
            <a:r>
              <a:rPr lang="en-US" sz="1400" spc="-23" dirty="0">
                <a:solidFill>
                  <a:schemeClr val="tx1"/>
                </a:solidFill>
                <a:latin typeface="Barlow" panose="00000500000000000000" pitchFamily="2" charset="0"/>
                <a:ea typeface="Calibri" panose="020F0502020204030204" pitchFamily="34" charset="0"/>
                <a:cs typeface="Times New Roman" panose="02020603050405020304" pitchFamily="18" charset="0"/>
              </a:rPr>
              <a:t> </a:t>
            </a:r>
            <a:r>
              <a:rPr lang="en-US" sz="1400" spc="-23" dirty="0" err="1">
                <a:solidFill>
                  <a:schemeClr val="tx1"/>
                </a:solidFill>
                <a:latin typeface="Barlow" panose="00000500000000000000" pitchFamily="2" charset="0"/>
                <a:ea typeface="Calibri" panose="020F0502020204030204" pitchFamily="34" charset="0"/>
                <a:cs typeface="Times New Roman" panose="02020603050405020304" pitchFamily="18" charset="0"/>
              </a:rPr>
              <a:t>științific</a:t>
            </a:r>
            <a:r>
              <a:rPr lang="en-US" sz="1400" spc="-23" dirty="0">
                <a:solidFill>
                  <a:schemeClr val="tx1"/>
                </a:solidFill>
                <a:latin typeface="Barlow" panose="00000500000000000000" pitchFamily="2" charset="0"/>
                <a:ea typeface="Calibri" panose="020F0502020204030204" pitchFamily="34" charset="0"/>
                <a:cs typeface="Times New Roman" panose="02020603050405020304" pitchFamily="18" charset="0"/>
              </a:rPr>
              <a:t> al </a:t>
            </a:r>
            <a:r>
              <a:rPr lang="en-US" sz="1400" spc="-23" dirty="0" err="1">
                <a:solidFill>
                  <a:schemeClr val="tx1"/>
                </a:solidFill>
                <a:latin typeface="Barlow" panose="00000500000000000000" pitchFamily="2" charset="0"/>
                <a:ea typeface="Calibri" panose="020F0502020204030204" pitchFamily="34" charset="0"/>
                <a:cs typeface="Times New Roman" panose="02020603050405020304" pitchFamily="18" charset="0"/>
              </a:rPr>
              <a:t>revistei</a:t>
            </a:r>
            <a:r>
              <a:rPr lang="en-US" sz="1400" spc="-23" dirty="0">
                <a:solidFill>
                  <a:schemeClr val="tx1"/>
                </a:solidFill>
                <a:latin typeface="Barlow" panose="00000500000000000000" pitchFamily="2" charset="0"/>
                <a:ea typeface="Calibri" panose="020F0502020204030204" pitchFamily="34" charset="0"/>
                <a:cs typeface="Times New Roman" panose="02020603050405020304" pitchFamily="18" charset="0"/>
              </a:rPr>
              <a:t> </a:t>
            </a:r>
            <a:r>
              <a:rPr lang="en-US" sz="1400" spc="-23" dirty="0" err="1">
                <a:solidFill>
                  <a:schemeClr val="tx1"/>
                </a:solidFill>
                <a:latin typeface="Barlow" panose="00000500000000000000" pitchFamily="2" charset="0"/>
                <a:ea typeface="Calibri" panose="020F0502020204030204" pitchFamily="34" charset="0"/>
                <a:cs typeface="Times New Roman" panose="02020603050405020304" pitchFamily="18" charset="0"/>
              </a:rPr>
              <a:t>Gymnazium</a:t>
            </a:r>
            <a:endParaRPr lang="en-US" sz="1400" dirty="0">
              <a:solidFill>
                <a:schemeClr val="tx1"/>
              </a:solidFill>
              <a:latin typeface="Barlow" panose="00000500000000000000" pitchFamily="2" charset="0"/>
              <a:ea typeface="Calibri" panose="020F0502020204030204" pitchFamily="34" charset="0"/>
              <a:cs typeface="Times New Roman" panose="02020603050405020304" pitchFamily="18" charset="0"/>
            </a:endParaRPr>
          </a:p>
          <a:p>
            <a:pPr marL="257175" indent="-257175" algn="just">
              <a:buFont typeface="Symbol" panose="05050102010706020507" pitchFamily="18" charset="2"/>
              <a:buChar char=""/>
              <a:tabLst>
                <a:tab pos="405289" algn="l"/>
              </a:tabLst>
            </a:pPr>
            <a:r>
              <a:rPr lang="ro-RO" sz="1400" spc="-23" dirty="0">
                <a:solidFill>
                  <a:schemeClr val="tx1"/>
                </a:solidFill>
                <a:latin typeface="Barlow" panose="00000500000000000000" pitchFamily="2" charset="0"/>
                <a:ea typeface="Calibri" panose="020F0502020204030204" pitchFamily="34" charset="0"/>
                <a:cs typeface="Times New Roman" panose="02020603050405020304" pitchFamily="18" charset="0"/>
              </a:rPr>
              <a:t>Membru în comitetul editorial al revistei </a:t>
            </a:r>
            <a:r>
              <a:rPr lang="ro-RO" sz="1400" dirty="0">
                <a:solidFill>
                  <a:schemeClr val="tx1"/>
                </a:solidFill>
                <a:latin typeface="Barlow" panose="00000500000000000000" pitchFamily="2" charset="0"/>
                <a:ea typeface="Calibri" panose="020F0502020204030204" pitchFamily="34" charset="0"/>
                <a:cs typeface="Times New Roman" panose="02020603050405020304" pitchFamily="18" charset="0"/>
              </a:rPr>
              <a:t>American Journal of Sports Science</a:t>
            </a:r>
            <a:endParaRPr lang="en-US" sz="1400" dirty="0">
              <a:solidFill>
                <a:schemeClr val="tx1"/>
              </a:solidFill>
              <a:latin typeface="Barlow" panose="00000500000000000000" pitchFamily="2" charset="0"/>
              <a:ea typeface="Calibri" panose="020F0502020204030204" pitchFamily="34" charset="0"/>
              <a:cs typeface="Times New Roman" panose="02020603050405020304" pitchFamily="18" charset="0"/>
            </a:endParaRPr>
          </a:p>
          <a:p>
            <a:pPr marL="257175" indent="-257175" algn="just">
              <a:buFont typeface="Symbol" panose="05050102010706020507" pitchFamily="18" charset="2"/>
              <a:buChar char=""/>
              <a:tabLst>
                <a:tab pos="405289" algn="l"/>
              </a:tabLst>
            </a:pPr>
            <a:r>
              <a:rPr lang="ro-RO" sz="1400" spc="-23" dirty="0">
                <a:solidFill>
                  <a:schemeClr val="tx1"/>
                </a:solidFill>
                <a:latin typeface="Barlow" panose="00000500000000000000" pitchFamily="2" charset="0"/>
                <a:ea typeface="Calibri" panose="020F0502020204030204" pitchFamily="34" charset="0"/>
                <a:cs typeface="Times New Roman" panose="02020603050405020304" pitchFamily="18" charset="0"/>
              </a:rPr>
              <a:t>Referent științific, Revista Baltic Sport Science, Submission for publication in Volume 12 (2020)</a:t>
            </a:r>
            <a:endParaRPr lang="en-US" sz="1400" dirty="0">
              <a:solidFill>
                <a:schemeClr val="tx1"/>
              </a:solidFill>
              <a:latin typeface="Barlow" panose="00000500000000000000" pitchFamily="2" charset="0"/>
              <a:ea typeface="Calibri" panose="020F0502020204030204" pitchFamily="34" charset="0"/>
              <a:cs typeface="Times New Roman" panose="02020603050405020304" pitchFamily="18" charset="0"/>
            </a:endParaRPr>
          </a:p>
          <a:p>
            <a:pPr marL="257175" indent="-257175" algn="just">
              <a:buFont typeface="Symbol" panose="05050102010706020507" pitchFamily="18" charset="2"/>
              <a:buChar char=""/>
              <a:tabLst>
                <a:tab pos="405289" algn="l"/>
              </a:tabLst>
            </a:pPr>
            <a:endParaRPr lang="en-US" sz="1400" dirty="0">
              <a:solidFill>
                <a:schemeClr val="tx1"/>
              </a:solidFill>
              <a:latin typeface="Barlow" panose="00000500000000000000" pitchFamily="2" charset="0"/>
              <a:ea typeface="Times New Roman" panose="02020603050405020304" pitchFamily="18" charset="0"/>
            </a:endParaRPr>
          </a:p>
          <a:p>
            <a:pPr marL="0" indent="0" algn="ctr">
              <a:buNone/>
            </a:pPr>
            <a:endParaRPr lang="en-US" sz="1400" dirty="0">
              <a:solidFill>
                <a:schemeClr val="tx1"/>
              </a:solidFill>
              <a:latin typeface="Barlow" panose="00000500000000000000" pitchFamily="2" charset="0"/>
            </a:endParaRPr>
          </a:p>
        </p:txBody>
      </p:sp>
      <p:cxnSp>
        <p:nvCxnSpPr>
          <p:cNvPr id="4" name="Google Shape;468;p42">
            <a:extLst>
              <a:ext uri="{FF2B5EF4-FFF2-40B4-BE49-F238E27FC236}">
                <a16:creationId xmlns:a16="http://schemas.microsoft.com/office/drawing/2014/main" id="{F51BCD7B-6D64-E3EA-A514-EFAAB404FAED}"/>
              </a:ext>
            </a:extLst>
          </p:cNvPr>
          <p:cNvCxnSpPr>
            <a:cxnSpLocks/>
          </p:cNvCxnSpPr>
          <p:nvPr/>
        </p:nvCxnSpPr>
        <p:spPr>
          <a:xfrm>
            <a:off x="-775698" y="1531707"/>
            <a:ext cx="10400427" cy="0"/>
          </a:xfrm>
          <a:prstGeom prst="straightConnector1">
            <a:avLst/>
          </a:prstGeom>
          <a:noFill/>
          <a:ln w="9525" cap="flat" cmpd="sng">
            <a:solidFill>
              <a:schemeClr val="accent2"/>
            </a:solidFill>
            <a:prstDash val="solid"/>
            <a:round/>
            <a:headEnd type="none" w="med" len="med"/>
            <a:tailEnd type="none" w="med" len="med"/>
          </a:ln>
        </p:spPr>
      </p:cxnSp>
    </p:spTree>
    <p:extLst>
      <p:ext uri="{BB962C8B-B14F-4D97-AF65-F5344CB8AC3E}">
        <p14:creationId xmlns:p14="http://schemas.microsoft.com/office/powerpoint/2010/main" val="14924670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D31C64-50D0-A21F-0BC7-8CF93C24882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0A4AAD2-FB67-9ABD-DF1E-67E7879F29B9}"/>
              </a:ext>
            </a:extLst>
          </p:cNvPr>
          <p:cNvSpPr>
            <a:spLocks noGrp="1"/>
          </p:cNvSpPr>
          <p:nvPr>
            <p:ph type="title"/>
          </p:nvPr>
        </p:nvSpPr>
        <p:spPr>
          <a:xfrm>
            <a:off x="299577" y="428703"/>
            <a:ext cx="8249879" cy="994172"/>
          </a:xfrm>
        </p:spPr>
        <p:txBody>
          <a:bodyPr/>
          <a:lstStyle/>
          <a:p>
            <a:r>
              <a:rPr lang="en-US" altLang="zh-CN" b="1" dirty="0">
                <a:solidFill>
                  <a:srgbClr val="2C344B"/>
                </a:solidFill>
                <a:effectLst>
                  <a:outerShdw blurRad="38100" dist="38100" dir="2700000" algn="tl">
                    <a:srgbClr val="000000">
                      <a:alpha val="30000"/>
                    </a:srgbClr>
                  </a:outerShdw>
                </a:effectLst>
                <a:cs typeface="+mn-ea"/>
                <a:sym typeface="+mn-lt"/>
              </a:rPr>
              <a:t>04. </a:t>
            </a:r>
            <a:r>
              <a:rPr lang="en-US" altLang="zh-CN" b="1" dirty="0" err="1">
                <a:solidFill>
                  <a:srgbClr val="2C344B"/>
                </a:solidFill>
                <a:effectLst>
                  <a:outerShdw blurRad="38100" dist="38100" dir="2700000" algn="tl">
                    <a:srgbClr val="000000">
                      <a:alpha val="30000"/>
                    </a:srgbClr>
                  </a:outerShdw>
                </a:effectLst>
                <a:cs typeface="+mn-ea"/>
                <a:sym typeface="+mn-lt"/>
              </a:rPr>
              <a:t>Vizibilitatea</a:t>
            </a:r>
            <a:r>
              <a:rPr lang="en-US" altLang="zh-CN" b="1" dirty="0">
                <a:solidFill>
                  <a:srgbClr val="2C344B"/>
                </a:solidFill>
                <a:effectLst>
                  <a:outerShdw blurRad="38100" dist="38100" dir="2700000" algn="tl">
                    <a:srgbClr val="000000">
                      <a:alpha val="30000"/>
                    </a:srgbClr>
                  </a:outerShdw>
                </a:effectLst>
                <a:cs typeface="+mn-ea"/>
                <a:sym typeface="+mn-lt"/>
              </a:rPr>
              <a:t> </a:t>
            </a:r>
            <a:r>
              <a:rPr lang="en-US" altLang="zh-CN" b="1" dirty="0" err="1">
                <a:solidFill>
                  <a:srgbClr val="2C344B"/>
                </a:solidFill>
                <a:effectLst>
                  <a:outerShdw blurRad="38100" dist="38100" dir="2700000" algn="tl">
                    <a:srgbClr val="000000">
                      <a:alpha val="30000"/>
                    </a:srgbClr>
                  </a:outerShdw>
                </a:effectLst>
                <a:cs typeface="+mn-ea"/>
                <a:sym typeface="+mn-lt"/>
              </a:rPr>
              <a:t>și</a:t>
            </a:r>
            <a:r>
              <a:rPr lang="en-US" altLang="zh-CN" b="1" dirty="0">
                <a:solidFill>
                  <a:srgbClr val="2C344B"/>
                </a:solidFill>
                <a:effectLst>
                  <a:outerShdw blurRad="38100" dist="38100" dir="2700000" algn="tl">
                    <a:srgbClr val="000000">
                      <a:alpha val="30000"/>
                    </a:srgbClr>
                  </a:outerShdw>
                </a:effectLst>
                <a:cs typeface="+mn-ea"/>
                <a:sym typeface="+mn-lt"/>
              </a:rPr>
              <a:t> </a:t>
            </a:r>
            <a:r>
              <a:rPr lang="en-US" altLang="zh-CN" b="1" dirty="0" err="1">
                <a:solidFill>
                  <a:srgbClr val="2C344B"/>
                </a:solidFill>
                <a:effectLst>
                  <a:outerShdw blurRad="38100" dist="38100" dir="2700000" algn="tl">
                    <a:srgbClr val="000000">
                      <a:alpha val="30000"/>
                    </a:srgbClr>
                  </a:outerShdw>
                </a:effectLst>
                <a:cs typeface="+mn-ea"/>
                <a:sym typeface="+mn-lt"/>
              </a:rPr>
              <a:t>recunoașterea</a:t>
            </a:r>
            <a:r>
              <a:rPr lang="en-US" altLang="zh-CN" b="1" dirty="0">
                <a:solidFill>
                  <a:srgbClr val="2C344B"/>
                </a:solidFill>
                <a:effectLst>
                  <a:outerShdw blurRad="38100" dist="38100" dir="2700000" algn="tl">
                    <a:srgbClr val="000000">
                      <a:alpha val="30000"/>
                    </a:srgbClr>
                  </a:outerShdw>
                </a:effectLst>
                <a:cs typeface="+mn-ea"/>
                <a:sym typeface="+mn-lt"/>
              </a:rPr>
              <a:t> </a:t>
            </a:r>
            <a:r>
              <a:rPr lang="en-US" altLang="zh-CN" b="1" dirty="0" err="1">
                <a:solidFill>
                  <a:srgbClr val="2C344B"/>
                </a:solidFill>
                <a:effectLst>
                  <a:outerShdw blurRad="38100" dist="38100" dir="2700000" algn="tl">
                    <a:srgbClr val="000000">
                      <a:alpha val="30000"/>
                    </a:srgbClr>
                  </a:outerShdw>
                </a:effectLst>
                <a:cs typeface="+mn-ea"/>
                <a:sym typeface="+mn-lt"/>
              </a:rPr>
              <a:t>profesional</a:t>
            </a:r>
            <a:r>
              <a:rPr lang="ro-RO" altLang="zh-CN" b="1" dirty="0">
                <a:solidFill>
                  <a:srgbClr val="2C344B"/>
                </a:solidFill>
                <a:effectLst>
                  <a:outerShdw blurRad="38100" dist="38100" dir="2700000" algn="tl">
                    <a:srgbClr val="000000">
                      <a:alpha val="30000"/>
                    </a:srgbClr>
                  </a:outerShdw>
                </a:effectLst>
                <a:cs typeface="+mn-ea"/>
                <a:sym typeface="+mn-lt"/>
              </a:rPr>
              <a:t>ă</a:t>
            </a:r>
            <a:endParaRPr lang="en-US" dirty="0"/>
          </a:p>
        </p:txBody>
      </p:sp>
      <p:sp>
        <p:nvSpPr>
          <p:cNvPr id="3" name="Content Placeholder 2">
            <a:extLst>
              <a:ext uri="{FF2B5EF4-FFF2-40B4-BE49-F238E27FC236}">
                <a16:creationId xmlns:a16="http://schemas.microsoft.com/office/drawing/2014/main" id="{253A0708-C570-D158-60EF-F8164011FCC0}"/>
              </a:ext>
            </a:extLst>
          </p:cNvPr>
          <p:cNvSpPr>
            <a:spLocks noGrp="1"/>
          </p:cNvSpPr>
          <p:nvPr>
            <p:ph idx="1"/>
          </p:nvPr>
        </p:nvSpPr>
        <p:spPr>
          <a:xfrm>
            <a:off x="481165" y="1872871"/>
            <a:ext cx="7886700" cy="2667865"/>
          </a:xfrm>
        </p:spPr>
        <p:txBody>
          <a:bodyPr/>
          <a:lstStyle/>
          <a:p>
            <a:pPr marL="0" indent="0" algn="just">
              <a:buNone/>
              <a:tabLst>
                <a:tab pos="405289" algn="l"/>
              </a:tabLst>
            </a:pPr>
            <a:r>
              <a:rPr lang="ro-RO" sz="1800" dirty="0">
                <a:latin typeface="Barlow" panose="00000500000000000000" pitchFamily="2" charset="0"/>
                <a:ea typeface="Times New Roman" panose="02020603050405020304" pitchFamily="18" charset="0"/>
              </a:rPr>
              <a:t>	Iniţierea şi coordonarea programului de master: Performanță sportivă și management în sport, Facultatea de Educa</a:t>
            </a:r>
            <a:r>
              <a:rPr lang="en-US" sz="1800" dirty="0">
                <a:latin typeface="Barlow" panose="00000500000000000000" pitchFamily="2" charset="0"/>
                <a:ea typeface="Times New Roman" panose="02020603050405020304" pitchFamily="18" charset="0"/>
              </a:rPr>
              <a:t>ț</a:t>
            </a:r>
            <a:r>
              <a:rPr lang="ro-RO" sz="1800" dirty="0">
                <a:latin typeface="Barlow" panose="00000500000000000000" pitchFamily="2" charset="0"/>
                <a:ea typeface="Times New Roman" panose="02020603050405020304" pitchFamily="18" charset="0"/>
              </a:rPr>
              <a:t>ie fizic</a:t>
            </a:r>
            <a:r>
              <a:rPr lang="en-US" sz="1800" dirty="0">
                <a:latin typeface="Barlow" panose="00000500000000000000" pitchFamily="2" charset="0"/>
                <a:ea typeface="Times New Roman" panose="02020603050405020304" pitchFamily="18" charset="0"/>
              </a:rPr>
              <a:t>ă</a:t>
            </a:r>
            <a:r>
              <a:rPr lang="ro-RO" sz="1800" dirty="0">
                <a:latin typeface="Barlow" panose="00000500000000000000" pitchFamily="2" charset="0"/>
                <a:ea typeface="Times New Roman" panose="02020603050405020304" pitchFamily="18" charset="0"/>
              </a:rPr>
              <a:t> </a:t>
            </a:r>
            <a:r>
              <a:rPr lang="en-US" sz="1800" dirty="0">
                <a:latin typeface="Barlow" panose="00000500000000000000" pitchFamily="2" charset="0"/>
                <a:ea typeface="Times New Roman" panose="02020603050405020304" pitchFamily="18" charset="0"/>
              </a:rPr>
              <a:t>ș</a:t>
            </a:r>
            <a:r>
              <a:rPr lang="ro-RO" sz="1800" dirty="0">
                <a:latin typeface="Barlow" panose="00000500000000000000" pitchFamily="2" charset="0"/>
                <a:ea typeface="Times New Roman" panose="02020603050405020304" pitchFamily="18" charset="0"/>
              </a:rPr>
              <a:t>i sporturi montane</a:t>
            </a:r>
            <a:r>
              <a:rPr lang="en-US" sz="1800" dirty="0">
                <a:latin typeface="Barlow" panose="00000500000000000000" pitchFamily="2" charset="0"/>
                <a:ea typeface="Times New Roman" panose="02020603050405020304" pitchFamily="18" charset="0"/>
              </a:rPr>
              <a:t>,</a:t>
            </a:r>
            <a:r>
              <a:rPr lang="ro-RO" sz="1800" dirty="0">
                <a:latin typeface="Barlow" panose="00000500000000000000" pitchFamily="2" charset="0"/>
                <a:ea typeface="Times New Roman" panose="02020603050405020304" pitchFamily="18" charset="0"/>
              </a:rPr>
              <a:t> perioada: 2008-2012, 2024-prezent</a:t>
            </a:r>
          </a:p>
          <a:p>
            <a:pPr marL="257175" indent="-257175" algn="just">
              <a:buFont typeface="Symbol" panose="05050102010706020507" pitchFamily="18" charset="2"/>
              <a:buChar char=""/>
              <a:tabLst>
                <a:tab pos="405289" algn="l"/>
              </a:tabLst>
            </a:pPr>
            <a:endParaRPr lang="en-US" sz="1800" dirty="0">
              <a:latin typeface="Barlow" panose="00000500000000000000" pitchFamily="2" charset="0"/>
              <a:ea typeface="Times New Roman" panose="02020603050405020304" pitchFamily="18" charset="0"/>
            </a:endParaRPr>
          </a:p>
          <a:p>
            <a:pPr marL="0" indent="0" algn="just">
              <a:buNone/>
              <a:tabLst>
                <a:tab pos="405289" algn="l"/>
              </a:tabLst>
            </a:pPr>
            <a:r>
              <a:rPr lang="ro-RO" sz="1800" dirty="0">
                <a:latin typeface="Barlow" panose="00000500000000000000" pitchFamily="2" charset="0"/>
                <a:ea typeface="Calibri" panose="020F0502020204030204" pitchFamily="34" charset="0"/>
              </a:rPr>
              <a:t>	Coordonator program de studii masterale Diagnoză și prognoză psihomotrică, Facultatea de Educație fizică și sporturi montane, perioada: 20</a:t>
            </a:r>
            <a:r>
              <a:rPr lang="en-US" sz="1800" dirty="0">
                <a:latin typeface="Barlow" panose="00000500000000000000" pitchFamily="2" charset="0"/>
                <a:ea typeface="Calibri" panose="020F0502020204030204" pitchFamily="34" charset="0"/>
              </a:rPr>
              <a:t>2</a:t>
            </a:r>
            <a:r>
              <a:rPr lang="ro-RO" sz="1800" dirty="0">
                <a:latin typeface="Barlow" panose="00000500000000000000" pitchFamily="2" charset="0"/>
                <a:ea typeface="Calibri" panose="020F0502020204030204" pitchFamily="34" charset="0"/>
              </a:rPr>
              <a:t>0-2024</a:t>
            </a:r>
          </a:p>
          <a:p>
            <a:pPr marL="257175" indent="-257175" algn="just">
              <a:buFont typeface="Symbol" panose="05050102010706020507" pitchFamily="18" charset="2"/>
              <a:buChar char=""/>
              <a:tabLst>
                <a:tab pos="405289" algn="l"/>
              </a:tabLst>
            </a:pPr>
            <a:endParaRPr lang="en-US" sz="1800" dirty="0">
              <a:latin typeface="Barlow" panose="00000500000000000000" pitchFamily="2" charset="0"/>
              <a:ea typeface="Calibri" panose="020F0502020204030204" pitchFamily="34" charset="0"/>
            </a:endParaRPr>
          </a:p>
          <a:p>
            <a:pPr marL="0" indent="0" algn="just">
              <a:buNone/>
              <a:tabLst>
                <a:tab pos="405289" algn="l"/>
              </a:tabLst>
            </a:pPr>
            <a:r>
              <a:rPr lang="ro-RO" sz="1800" dirty="0">
                <a:latin typeface="Barlow" panose="00000500000000000000" pitchFamily="2" charset="0"/>
                <a:ea typeface="Times New Roman" panose="02020603050405020304" pitchFamily="18" charset="0"/>
              </a:rPr>
              <a:t>	</a:t>
            </a:r>
            <a:r>
              <a:rPr lang="en-US" sz="1800" dirty="0" err="1">
                <a:latin typeface="Barlow" panose="00000500000000000000" pitchFamily="2" charset="0"/>
                <a:ea typeface="Times New Roman" panose="02020603050405020304" pitchFamily="18" charset="0"/>
              </a:rPr>
              <a:t>Membru</a:t>
            </a:r>
            <a:r>
              <a:rPr lang="en-US" sz="1800" dirty="0">
                <a:latin typeface="Barlow" panose="00000500000000000000" pitchFamily="2" charset="0"/>
                <a:ea typeface="Times New Roman" panose="02020603050405020304" pitchFamily="18" charset="0"/>
              </a:rPr>
              <a:t> </a:t>
            </a:r>
            <a:r>
              <a:rPr lang="en-US" sz="1800" dirty="0" err="1">
                <a:latin typeface="Barlow" panose="00000500000000000000" pitchFamily="2" charset="0"/>
                <a:ea typeface="Times New Roman" panose="02020603050405020304" pitchFamily="18" charset="0"/>
              </a:rPr>
              <a:t>în</a:t>
            </a:r>
            <a:r>
              <a:rPr lang="en-US" sz="1800" dirty="0">
                <a:latin typeface="Barlow" panose="00000500000000000000" pitchFamily="2" charset="0"/>
                <a:ea typeface="Times New Roman" panose="02020603050405020304" pitchFamily="18" charset="0"/>
              </a:rPr>
              <a:t> </a:t>
            </a:r>
            <a:r>
              <a:rPr lang="en-US" sz="1800" dirty="0" err="1">
                <a:latin typeface="Barlow" panose="00000500000000000000" pitchFamily="2" charset="0"/>
                <a:ea typeface="Times New Roman" panose="02020603050405020304" pitchFamily="18" charset="0"/>
              </a:rPr>
              <a:t>mai</a:t>
            </a:r>
            <a:r>
              <a:rPr lang="en-US" sz="1800" dirty="0">
                <a:latin typeface="Barlow" panose="00000500000000000000" pitchFamily="2" charset="0"/>
                <a:ea typeface="Times New Roman" panose="02020603050405020304" pitchFamily="18" charset="0"/>
              </a:rPr>
              <a:t> </a:t>
            </a:r>
            <a:r>
              <a:rPr lang="en-US" sz="1800" dirty="0" err="1">
                <a:latin typeface="Barlow" panose="00000500000000000000" pitchFamily="2" charset="0"/>
                <a:ea typeface="Times New Roman" panose="02020603050405020304" pitchFamily="18" charset="0"/>
              </a:rPr>
              <a:t>multe</a:t>
            </a:r>
            <a:r>
              <a:rPr lang="en-US" sz="1800" dirty="0">
                <a:latin typeface="Barlow" panose="00000500000000000000" pitchFamily="2" charset="0"/>
                <a:ea typeface="Times New Roman" panose="02020603050405020304" pitchFamily="18" charset="0"/>
              </a:rPr>
              <a:t> </a:t>
            </a:r>
            <a:r>
              <a:rPr lang="en-US" sz="1800" dirty="0" err="1">
                <a:latin typeface="Barlow" panose="00000500000000000000" pitchFamily="2" charset="0"/>
                <a:ea typeface="Times New Roman" panose="02020603050405020304" pitchFamily="18" charset="0"/>
              </a:rPr>
              <a:t>comisii</a:t>
            </a:r>
            <a:r>
              <a:rPr lang="en-US" sz="1800" dirty="0">
                <a:latin typeface="Barlow" panose="00000500000000000000" pitchFamily="2" charset="0"/>
                <a:ea typeface="Times New Roman" panose="02020603050405020304" pitchFamily="18" charset="0"/>
              </a:rPr>
              <a:t> de </a:t>
            </a:r>
            <a:r>
              <a:rPr lang="en-US" sz="1800" dirty="0" err="1">
                <a:latin typeface="Barlow" panose="00000500000000000000" pitchFamily="2" charset="0"/>
                <a:ea typeface="Times New Roman" panose="02020603050405020304" pitchFamily="18" charset="0"/>
              </a:rPr>
              <a:t>îndrumare</a:t>
            </a:r>
            <a:r>
              <a:rPr lang="en-US" sz="1800" dirty="0">
                <a:latin typeface="Barlow" panose="00000500000000000000" pitchFamily="2" charset="0"/>
                <a:ea typeface="Times New Roman" panose="02020603050405020304" pitchFamily="18" charset="0"/>
              </a:rPr>
              <a:t> a </a:t>
            </a:r>
            <a:r>
              <a:rPr lang="en-US" sz="1800" dirty="0" err="1">
                <a:latin typeface="Barlow" panose="00000500000000000000" pitchFamily="2" charset="0"/>
                <a:ea typeface="Times New Roman" panose="02020603050405020304" pitchFamily="18" charset="0"/>
              </a:rPr>
              <a:t>doctoranzilor</a:t>
            </a:r>
            <a:r>
              <a:rPr lang="en-US" sz="1800" dirty="0">
                <a:latin typeface="Barlow" panose="00000500000000000000" pitchFamily="2" charset="0"/>
                <a:ea typeface="Times New Roman" panose="02020603050405020304" pitchFamily="18" charset="0"/>
              </a:rPr>
              <a:t> de la </a:t>
            </a:r>
            <a:r>
              <a:rPr lang="en-US" sz="1800" dirty="0" err="1">
                <a:latin typeface="Barlow" panose="00000500000000000000" pitchFamily="2" charset="0"/>
                <a:ea typeface="Times New Roman" panose="02020603050405020304" pitchFamily="18" charset="0"/>
              </a:rPr>
              <a:t>Universitatea</a:t>
            </a:r>
            <a:r>
              <a:rPr lang="en-US" sz="1800" dirty="0">
                <a:latin typeface="Barlow" panose="00000500000000000000" pitchFamily="2" charset="0"/>
                <a:ea typeface="Times New Roman" panose="02020603050405020304" pitchFamily="18" charset="0"/>
              </a:rPr>
              <a:t> </a:t>
            </a:r>
            <a:r>
              <a:rPr lang="en-US" sz="1800" dirty="0" err="1">
                <a:latin typeface="Barlow" panose="00000500000000000000" pitchFamily="2" charset="0"/>
                <a:ea typeface="Times New Roman" panose="02020603050405020304" pitchFamily="18" charset="0"/>
              </a:rPr>
              <a:t>Transilvania</a:t>
            </a:r>
            <a:r>
              <a:rPr lang="en-US" sz="1800" dirty="0">
                <a:latin typeface="Barlow" panose="00000500000000000000" pitchFamily="2" charset="0"/>
                <a:ea typeface="Times New Roman" panose="02020603050405020304" pitchFamily="18" charset="0"/>
              </a:rPr>
              <a:t> din </a:t>
            </a:r>
            <a:r>
              <a:rPr lang="en-US" sz="1800" dirty="0" err="1">
                <a:latin typeface="Barlow" panose="00000500000000000000" pitchFamily="2" charset="0"/>
                <a:ea typeface="Times New Roman" panose="02020603050405020304" pitchFamily="18" charset="0"/>
              </a:rPr>
              <a:t>Brașov</a:t>
            </a:r>
            <a:endParaRPr lang="en-US" sz="1800" dirty="0">
              <a:latin typeface="Barlow" panose="00000500000000000000" pitchFamily="2" charset="0"/>
              <a:ea typeface="Times New Roman" panose="02020603050405020304" pitchFamily="18" charset="0"/>
            </a:endParaRPr>
          </a:p>
          <a:p>
            <a:pPr marL="257175" indent="-257175" algn="just">
              <a:buFont typeface="Symbol" panose="05050102010706020507" pitchFamily="18" charset="2"/>
              <a:buChar char=""/>
              <a:tabLst>
                <a:tab pos="405289" algn="l"/>
              </a:tabLst>
            </a:pPr>
            <a:endParaRPr lang="en-US" sz="1800" dirty="0">
              <a:latin typeface="Barlow" panose="00000500000000000000" pitchFamily="2" charset="0"/>
              <a:ea typeface="Calibri" panose="020F0502020204030204" pitchFamily="34" charset="0"/>
              <a:cs typeface="Times New Roman" panose="02020603050405020304" pitchFamily="18" charset="0"/>
            </a:endParaRPr>
          </a:p>
          <a:p>
            <a:pPr marL="257175" indent="-257175" algn="just">
              <a:buFont typeface="Symbol" panose="05050102010706020507" pitchFamily="18" charset="2"/>
              <a:buChar char=""/>
              <a:tabLst>
                <a:tab pos="405289" algn="l"/>
              </a:tabLst>
            </a:pPr>
            <a:endParaRPr lang="en-US" sz="1800" dirty="0">
              <a:solidFill>
                <a:srgbClr val="000000"/>
              </a:solidFill>
              <a:latin typeface="Barlow" panose="00000500000000000000" pitchFamily="2" charset="0"/>
              <a:ea typeface="Times New Roman" panose="02020603050405020304" pitchFamily="18" charset="0"/>
            </a:endParaRPr>
          </a:p>
          <a:p>
            <a:pPr marL="0" indent="0" algn="ctr">
              <a:buNone/>
            </a:pPr>
            <a:endParaRPr lang="en-US" sz="1800" dirty="0">
              <a:latin typeface="Barlow" panose="00000500000000000000" pitchFamily="2" charset="0"/>
            </a:endParaRPr>
          </a:p>
        </p:txBody>
      </p:sp>
      <p:cxnSp>
        <p:nvCxnSpPr>
          <p:cNvPr id="4" name="Google Shape;468;p42">
            <a:extLst>
              <a:ext uri="{FF2B5EF4-FFF2-40B4-BE49-F238E27FC236}">
                <a16:creationId xmlns:a16="http://schemas.microsoft.com/office/drawing/2014/main" id="{45AE2909-BA7D-1AEE-4E6E-48A12238FFB6}"/>
              </a:ext>
            </a:extLst>
          </p:cNvPr>
          <p:cNvCxnSpPr>
            <a:cxnSpLocks/>
          </p:cNvCxnSpPr>
          <p:nvPr/>
        </p:nvCxnSpPr>
        <p:spPr>
          <a:xfrm>
            <a:off x="-775698" y="1531707"/>
            <a:ext cx="10400427" cy="0"/>
          </a:xfrm>
          <a:prstGeom prst="straightConnector1">
            <a:avLst/>
          </a:prstGeom>
          <a:noFill/>
          <a:ln w="9525" cap="flat" cmpd="sng">
            <a:solidFill>
              <a:schemeClr val="accent2"/>
            </a:solidFill>
            <a:prstDash val="solid"/>
            <a:round/>
            <a:headEnd type="none" w="med" len="med"/>
            <a:tailEnd type="none" w="med" len="med"/>
          </a:ln>
        </p:spPr>
      </p:cxnSp>
      <p:pic>
        <p:nvPicPr>
          <p:cNvPr id="6" name="Picture 5">
            <a:extLst>
              <a:ext uri="{FF2B5EF4-FFF2-40B4-BE49-F238E27FC236}">
                <a16:creationId xmlns:a16="http://schemas.microsoft.com/office/drawing/2014/main" id="{A564F01B-F6F0-1CC6-A29B-C6EA1C709027}"/>
              </a:ext>
            </a:extLst>
          </p:cNvPr>
          <p:cNvPicPr>
            <a:picLocks noChangeAspect="1"/>
          </p:cNvPicPr>
          <p:nvPr/>
        </p:nvPicPr>
        <p:blipFill>
          <a:blip r:embed="rId2">
            <a:duotone>
              <a:prstClr val="black"/>
              <a:schemeClr val="tx2">
                <a:tint val="45000"/>
                <a:satMod val="400000"/>
              </a:schemeClr>
            </a:duotone>
          </a:blip>
          <a:stretch>
            <a:fillRect/>
          </a:stretch>
        </p:blipFill>
        <p:spPr>
          <a:xfrm>
            <a:off x="481165" y="1872871"/>
            <a:ext cx="441457" cy="441457"/>
          </a:xfrm>
          <a:prstGeom prst="rect">
            <a:avLst/>
          </a:prstGeom>
        </p:spPr>
      </p:pic>
      <p:pic>
        <p:nvPicPr>
          <p:cNvPr id="7" name="Picture 6">
            <a:extLst>
              <a:ext uri="{FF2B5EF4-FFF2-40B4-BE49-F238E27FC236}">
                <a16:creationId xmlns:a16="http://schemas.microsoft.com/office/drawing/2014/main" id="{FFB4CA15-780E-7D9F-FDE1-06B437773242}"/>
              </a:ext>
            </a:extLst>
          </p:cNvPr>
          <p:cNvPicPr>
            <a:picLocks noChangeAspect="1"/>
          </p:cNvPicPr>
          <p:nvPr/>
        </p:nvPicPr>
        <p:blipFill>
          <a:blip r:embed="rId2">
            <a:duotone>
              <a:prstClr val="black"/>
              <a:schemeClr val="tx2">
                <a:tint val="45000"/>
                <a:satMod val="400000"/>
              </a:schemeClr>
            </a:duotone>
          </a:blip>
          <a:stretch>
            <a:fillRect/>
          </a:stretch>
        </p:blipFill>
        <p:spPr>
          <a:xfrm>
            <a:off x="481163" y="2986074"/>
            <a:ext cx="441457" cy="441457"/>
          </a:xfrm>
          <a:prstGeom prst="rect">
            <a:avLst/>
          </a:prstGeom>
        </p:spPr>
      </p:pic>
      <p:pic>
        <p:nvPicPr>
          <p:cNvPr id="8" name="Picture 7">
            <a:extLst>
              <a:ext uri="{FF2B5EF4-FFF2-40B4-BE49-F238E27FC236}">
                <a16:creationId xmlns:a16="http://schemas.microsoft.com/office/drawing/2014/main" id="{71C8D9BA-C043-FCD5-5A16-8014895BDC53}"/>
              </a:ext>
            </a:extLst>
          </p:cNvPr>
          <p:cNvPicPr>
            <a:picLocks noChangeAspect="1"/>
          </p:cNvPicPr>
          <p:nvPr/>
        </p:nvPicPr>
        <p:blipFill>
          <a:blip r:embed="rId2">
            <a:duotone>
              <a:prstClr val="black"/>
              <a:schemeClr val="tx2">
                <a:tint val="45000"/>
                <a:satMod val="400000"/>
              </a:schemeClr>
            </a:duotone>
          </a:blip>
          <a:stretch>
            <a:fillRect/>
          </a:stretch>
        </p:blipFill>
        <p:spPr>
          <a:xfrm>
            <a:off x="479669" y="4099277"/>
            <a:ext cx="441457" cy="441457"/>
          </a:xfrm>
          <a:prstGeom prst="rect">
            <a:avLst/>
          </a:prstGeom>
        </p:spPr>
      </p:pic>
    </p:spTree>
    <p:extLst>
      <p:ext uri="{BB962C8B-B14F-4D97-AF65-F5344CB8AC3E}">
        <p14:creationId xmlns:p14="http://schemas.microsoft.com/office/powerpoint/2010/main" val="29594032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BD9A62-FEF6-A923-C8F5-C4017C21D17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884A729-2AF1-D3EC-E788-6480696510BE}"/>
              </a:ext>
            </a:extLst>
          </p:cNvPr>
          <p:cNvSpPr>
            <a:spLocks noGrp="1"/>
          </p:cNvSpPr>
          <p:nvPr>
            <p:ph type="title"/>
          </p:nvPr>
        </p:nvSpPr>
        <p:spPr>
          <a:xfrm>
            <a:off x="299577" y="428703"/>
            <a:ext cx="8249879" cy="994172"/>
          </a:xfrm>
        </p:spPr>
        <p:txBody>
          <a:bodyPr/>
          <a:lstStyle/>
          <a:p>
            <a:r>
              <a:rPr lang="en-US" altLang="zh-CN" b="1" dirty="0">
                <a:solidFill>
                  <a:srgbClr val="2C344B"/>
                </a:solidFill>
                <a:effectLst>
                  <a:outerShdw blurRad="38100" dist="38100" dir="2700000" algn="tl">
                    <a:srgbClr val="000000">
                      <a:alpha val="30000"/>
                    </a:srgbClr>
                  </a:outerShdw>
                </a:effectLst>
                <a:cs typeface="+mn-ea"/>
                <a:sym typeface="+mn-lt"/>
              </a:rPr>
              <a:t>04. </a:t>
            </a:r>
            <a:r>
              <a:rPr lang="en-US" altLang="zh-CN" b="1" dirty="0" err="1">
                <a:solidFill>
                  <a:srgbClr val="2C344B"/>
                </a:solidFill>
                <a:effectLst>
                  <a:outerShdw blurRad="38100" dist="38100" dir="2700000" algn="tl">
                    <a:srgbClr val="000000">
                      <a:alpha val="30000"/>
                    </a:srgbClr>
                  </a:outerShdw>
                </a:effectLst>
                <a:cs typeface="+mn-ea"/>
                <a:sym typeface="+mn-lt"/>
              </a:rPr>
              <a:t>Vizibilitatea</a:t>
            </a:r>
            <a:r>
              <a:rPr lang="en-US" altLang="zh-CN" b="1" dirty="0">
                <a:solidFill>
                  <a:srgbClr val="2C344B"/>
                </a:solidFill>
                <a:effectLst>
                  <a:outerShdw blurRad="38100" dist="38100" dir="2700000" algn="tl">
                    <a:srgbClr val="000000">
                      <a:alpha val="30000"/>
                    </a:srgbClr>
                  </a:outerShdw>
                </a:effectLst>
                <a:cs typeface="+mn-ea"/>
                <a:sym typeface="+mn-lt"/>
              </a:rPr>
              <a:t> </a:t>
            </a:r>
            <a:r>
              <a:rPr lang="en-US" altLang="zh-CN" b="1" dirty="0" err="1">
                <a:solidFill>
                  <a:srgbClr val="2C344B"/>
                </a:solidFill>
                <a:effectLst>
                  <a:outerShdw blurRad="38100" dist="38100" dir="2700000" algn="tl">
                    <a:srgbClr val="000000">
                      <a:alpha val="30000"/>
                    </a:srgbClr>
                  </a:outerShdw>
                </a:effectLst>
                <a:cs typeface="+mn-ea"/>
                <a:sym typeface="+mn-lt"/>
              </a:rPr>
              <a:t>și</a:t>
            </a:r>
            <a:r>
              <a:rPr lang="en-US" altLang="zh-CN" b="1" dirty="0">
                <a:solidFill>
                  <a:srgbClr val="2C344B"/>
                </a:solidFill>
                <a:effectLst>
                  <a:outerShdw blurRad="38100" dist="38100" dir="2700000" algn="tl">
                    <a:srgbClr val="000000">
                      <a:alpha val="30000"/>
                    </a:srgbClr>
                  </a:outerShdw>
                </a:effectLst>
                <a:cs typeface="+mn-ea"/>
                <a:sym typeface="+mn-lt"/>
              </a:rPr>
              <a:t> </a:t>
            </a:r>
            <a:r>
              <a:rPr lang="en-US" altLang="zh-CN" b="1" dirty="0" err="1">
                <a:solidFill>
                  <a:srgbClr val="2C344B"/>
                </a:solidFill>
                <a:effectLst>
                  <a:outerShdw blurRad="38100" dist="38100" dir="2700000" algn="tl">
                    <a:srgbClr val="000000">
                      <a:alpha val="30000"/>
                    </a:srgbClr>
                  </a:outerShdw>
                </a:effectLst>
                <a:cs typeface="+mn-ea"/>
                <a:sym typeface="+mn-lt"/>
              </a:rPr>
              <a:t>recunoașterea</a:t>
            </a:r>
            <a:r>
              <a:rPr lang="en-US" altLang="zh-CN" b="1" dirty="0">
                <a:solidFill>
                  <a:srgbClr val="2C344B"/>
                </a:solidFill>
                <a:effectLst>
                  <a:outerShdw blurRad="38100" dist="38100" dir="2700000" algn="tl">
                    <a:srgbClr val="000000">
                      <a:alpha val="30000"/>
                    </a:srgbClr>
                  </a:outerShdw>
                </a:effectLst>
                <a:cs typeface="+mn-ea"/>
                <a:sym typeface="+mn-lt"/>
              </a:rPr>
              <a:t> </a:t>
            </a:r>
            <a:r>
              <a:rPr lang="en-US" altLang="zh-CN" b="1" dirty="0" err="1">
                <a:solidFill>
                  <a:srgbClr val="2C344B"/>
                </a:solidFill>
                <a:effectLst>
                  <a:outerShdw blurRad="38100" dist="38100" dir="2700000" algn="tl">
                    <a:srgbClr val="000000">
                      <a:alpha val="30000"/>
                    </a:srgbClr>
                  </a:outerShdw>
                </a:effectLst>
                <a:cs typeface="+mn-ea"/>
                <a:sym typeface="+mn-lt"/>
              </a:rPr>
              <a:t>profesional</a:t>
            </a:r>
            <a:r>
              <a:rPr lang="ro-RO" altLang="zh-CN" b="1" dirty="0">
                <a:solidFill>
                  <a:srgbClr val="2C344B"/>
                </a:solidFill>
                <a:effectLst>
                  <a:outerShdw blurRad="38100" dist="38100" dir="2700000" algn="tl">
                    <a:srgbClr val="000000">
                      <a:alpha val="30000"/>
                    </a:srgbClr>
                  </a:outerShdw>
                </a:effectLst>
                <a:cs typeface="+mn-ea"/>
                <a:sym typeface="+mn-lt"/>
              </a:rPr>
              <a:t>ă</a:t>
            </a:r>
            <a:endParaRPr lang="en-US" dirty="0"/>
          </a:p>
        </p:txBody>
      </p:sp>
      <p:graphicFrame>
        <p:nvGraphicFramePr>
          <p:cNvPr id="5" name="Content Placeholder 4">
            <a:extLst>
              <a:ext uri="{FF2B5EF4-FFF2-40B4-BE49-F238E27FC236}">
                <a16:creationId xmlns:a16="http://schemas.microsoft.com/office/drawing/2014/main" id="{2C7EF47D-23D4-F529-9962-46A2BDE7D6A8}"/>
              </a:ext>
            </a:extLst>
          </p:cNvPr>
          <p:cNvGraphicFramePr>
            <a:graphicFrameLocks noGrp="1"/>
          </p:cNvGraphicFramePr>
          <p:nvPr>
            <p:ph idx="1"/>
            <p:extLst>
              <p:ext uri="{D42A27DB-BD31-4B8C-83A1-F6EECF244321}">
                <p14:modId xmlns:p14="http://schemas.microsoft.com/office/powerpoint/2010/main" val="1010536527"/>
              </p:ext>
            </p:extLst>
          </p:nvPr>
        </p:nvGraphicFramePr>
        <p:xfrm>
          <a:off x="319655" y="1640540"/>
          <a:ext cx="8504690" cy="33779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4" name="Google Shape;468;p42">
            <a:extLst>
              <a:ext uri="{FF2B5EF4-FFF2-40B4-BE49-F238E27FC236}">
                <a16:creationId xmlns:a16="http://schemas.microsoft.com/office/drawing/2014/main" id="{C7D0474C-6B09-05ED-EC46-FA91B11CF2D7}"/>
              </a:ext>
            </a:extLst>
          </p:cNvPr>
          <p:cNvCxnSpPr>
            <a:cxnSpLocks/>
          </p:cNvCxnSpPr>
          <p:nvPr/>
        </p:nvCxnSpPr>
        <p:spPr>
          <a:xfrm>
            <a:off x="-775698" y="1531707"/>
            <a:ext cx="10400427" cy="0"/>
          </a:xfrm>
          <a:prstGeom prst="straightConnector1">
            <a:avLst/>
          </a:prstGeom>
          <a:noFill/>
          <a:ln w="9525" cap="flat" cmpd="sng">
            <a:solidFill>
              <a:schemeClr val="accent2"/>
            </a:solidFill>
            <a:prstDash val="solid"/>
            <a:round/>
            <a:headEnd type="none" w="med" len="med"/>
            <a:tailEnd type="none" w="med" len="med"/>
          </a:ln>
        </p:spPr>
      </p:cxnSp>
    </p:spTree>
    <p:extLst>
      <p:ext uri="{BB962C8B-B14F-4D97-AF65-F5344CB8AC3E}">
        <p14:creationId xmlns:p14="http://schemas.microsoft.com/office/powerpoint/2010/main" val="24885440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graphicEl>
                                              <a:dgm id="{299EEA1D-4E34-4102-AEBC-805719BEF5C8}"/>
                                            </p:graphicEl>
                                          </p:spTgt>
                                        </p:tgtEl>
                                        <p:attrNameLst>
                                          <p:attrName>style.visibility</p:attrName>
                                        </p:attrNameLst>
                                      </p:cBhvr>
                                      <p:to>
                                        <p:strVal val="visible"/>
                                      </p:to>
                                    </p:set>
                                    <p:animEffect transition="in" filter="fade">
                                      <p:cBhvr>
                                        <p:cTn id="7" dur="1000"/>
                                        <p:tgtEl>
                                          <p:spTgt spid="5">
                                            <p:graphicEl>
                                              <a:dgm id="{299EEA1D-4E34-4102-AEBC-805719BEF5C8}"/>
                                            </p:graphicEl>
                                          </p:spTgt>
                                        </p:tgtEl>
                                      </p:cBhvr>
                                    </p:animEffect>
                                    <p:anim calcmode="lin" valueType="num">
                                      <p:cBhvr>
                                        <p:cTn id="8" dur="1000" fill="hold"/>
                                        <p:tgtEl>
                                          <p:spTgt spid="5">
                                            <p:graphicEl>
                                              <a:dgm id="{299EEA1D-4E34-4102-AEBC-805719BEF5C8}"/>
                                            </p:graphicEl>
                                          </p:spTgt>
                                        </p:tgtEl>
                                        <p:attrNameLst>
                                          <p:attrName>ppt_x</p:attrName>
                                        </p:attrNameLst>
                                      </p:cBhvr>
                                      <p:tavLst>
                                        <p:tav tm="0">
                                          <p:val>
                                            <p:strVal val="#ppt_x"/>
                                          </p:val>
                                        </p:tav>
                                        <p:tav tm="100000">
                                          <p:val>
                                            <p:strVal val="#ppt_x"/>
                                          </p:val>
                                        </p:tav>
                                      </p:tavLst>
                                    </p:anim>
                                    <p:anim calcmode="lin" valueType="num">
                                      <p:cBhvr>
                                        <p:cTn id="9" dur="1000" fill="hold"/>
                                        <p:tgtEl>
                                          <p:spTgt spid="5">
                                            <p:graphicEl>
                                              <a:dgm id="{299EEA1D-4E34-4102-AEBC-805719BEF5C8}"/>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graphicEl>
                                              <a:dgm id="{534F7CFF-2723-4263-9B34-9FDDFAC25329}"/>
                                            </p:graphicEl>
                                          </p:spTgt>
                                        </p:tgtEl>
                                        <p:attrNameLst>
                                          <p:attrName>style.visibility</p:attrName>
                                        </p:attrNameLst>
                                      </p:cBhvr>
                                      <p:to>
                                        <p:strVal val="visible"/>
                                      </p:to>
                                    </p:set>
                                    <p:animEffect transition="in" filter="fade">
                                      <p:cBhvr>
                                        <p:cTn id="14" dur="1000"/>
                                        <p:tgtEl>
                                          <p:spTgt spid="5">
                                            <p:graphicEl>
                                              <a:dgm id="{534F7CFF-2723-4263-9B34-9FDDFAC25329}"/>
                                            </p:graphicEl>
                                          </p:spTgt>
                                        </p:tgtEl>
                                      </p:cBhvr>
                                    </p:animEffect>
                                    <p:anim calcmode="lin" valueType="num">
                                      <p:cBhvr>
                                        <p:cTn id="15" dur="1000" fill="hold"/>
                                        <p:tgtEl>
                                          <p:spTgt spid="5">
                                            <p:graphicEl>
                                              <a:dgm id="{534F7CFF-2723-4263-9B34-9FDDFAC25329}"/>
                                            </p:graphicEl>
                                          </p:spTgt>
                                        </p:tgtEl>
                                        <p:attrNameLst>
                                          <p:attrName>ppt_x</p:attrName>
                                        </p:attrNameLst>
                                      </p:cBhvr>
                                      <p:tavLst>
                                        <p:tav tm="0">
                                          <p:val>
                                            <p:strVal val="#ppt_x"/>
                                          </p:val>
                                        </p:tav>
                                        <p:tav tm="100000">
                                          <p:val>
                                            <p:strVal val="#ppt_x"/>
                                          </p:val>
                                        </p:tav>
                                      </p:tavLst>
                                    </p:anim>
                                    <p:anim calcmode="lin" valueType="num">
                                      <p:cBhvr>
                                        <p:cTn id="16" dur="1000" fill="hold"/>
                                        <p:tgtEl>
                                          <p:spTgt spid="5">
                                            <p:graphicEl>
                                              <a:dgm id="{534F7CFF-2723-4263-9B34-9FDDFAC25329}"/>
                                            </p:graphic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5">
                                            <p:graphicEl>
                                              <a:dgm id="{32BCE8A2-6FF7-4A05-B57A-6A61CB2B4E7A}"/>
                                            </p:graphicEl>
                                          </p:spTgt>
                                        </p:tgtEl>
                                        <p:attrNameLst>
                                          <p:attrName>style.visibility</p:attrName>
                                        </p:attrNameLst>
                                      </p:cBhvr>
                                      <p:to>
                                        <p:strVal val="visible"/>
                                      </p:to>
                                    </p:set>
                                    <p:animEffect transition="in" filter="fade">
                                      <p:cBhvr>
                                        <p:cTn id="19" dur="1000"/>
                                        <p:tgtEl>
                                          <p:spTgt spid="5">
                                            <p:graphicEl>
                                              <a:dgm id="{32BCE8A2-6FF7-4A05-B57A-6A61CB2B4E7A}"/>
                                            </p:graphicEl>
                                          </p:spTgt>
                                        </p:tgtEl>
                                      </p:cBhvr>
                                    </p:animEffect>
                                    <p:anim calcmode="lin" valueType="num">
                                      <p:cBhvr>
                                        <p:cTn id="20" dur="1000" fill="hold"/>
                                        <p:tgtEl>
                                          <p:spTgt spid="5">
                                            <p:graphicEl>
                                              <a:dgm id="{32BCE8A2-6FF7-4A05-B57A-6A61CB2B4E7A}"/>
                                            </p:graphicEl>
                                          </p:spTgt>
                                        </p:tgtEl>
                                        <p:attrNameLst>
                                          <p:attrName>ppt_x</p:attrName>
                                        </p:attrNameLst>
                                      </p:cBhvr>
                                      <p:tavLst>
                                        <p:tav tm="0">
                                          <p:val>
                                            <p:strVal val="#ppt_x"/>
                                          </p:val>
                                        </p:tav>
                                        <p:tav tm="100000">
                                          <p:val>
                                            <p:strVal val="#ppt_x"/>
                                          </p:val>
                                        </p:tav>
                                      </p:tavLst>
                                    </p:anim>
                                    <p:anim calcmode="lin" valueType="num">
                                      <p:cBhvr>
                                        <p:cTn id="21" dur="1000" fill="hold"/>
                                        <p:tgtEl>
                                          <p:spTgt spid="5">
                                            <p:graphicEl>
                                              <a:dgm id="{32BCE8A2-6FF7-4A05-B57A-6A61CB2B4E7A}"/>
                                            </p:graphic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5">
                                            <p:graphicEl>
                                              <a:dgm id="{8BFBE8BB-091D-4B78-A1BB-800B0E243422}"/>
                                            </p:graphicEl>
                                          </p:spTgt>
                                        </p:tgtEl>
                                        <p:attrNameLst>
                                          <p:attrName>style.visibility</p:attrName>
                                        </p:attrNameLst>
                                      </p:cBhvr>
                                      <p:to>
                                        <p:strVal val="visible"/>
                                      </p:to>
                                    </p:set>
                                    <p:animEffect transition="in" filter="fade">
                                      <p:cBhvr>
                                        <p:cTn id="26" dur="1000"/>
                                        <p:tgtEl>
                                          <p:spTgt spid="5">
                                            <p:graphicEl>
                                              <a:dgm id="{8BFBE8BB-091D-4B78-A1BB-800B0E243422}"/>
                                            </p:graphicEl>
                                          </p:spTgt>
                                        </p:tgtEl>
                                      </p:cBhvr>
                                    </p:animEffect>
                                    <p:anim calcmode="lin" valueType="num">
                                      <p:cBhvr>
                                        <p:cTn id="27" dur="1000" fill="hold"/>
                                        <p:tgtEl>
                                          <p:spTgt spid="5">
                                            <p:graphicEl>
                                              <a:dgm id="{8BFBE8BB-091D-4B78-A1BB-800B0E243422}"/>
                                            </p:graphicEl>
                                          </p:spTgt>
                                        </p:tgtEl>
                                        <p:attrNameLst>
                                          <p:attrName>ppt_x</p:attrName>
                                        </p:attrNameLst>
                                      </p:cBhvr>
                                      <p:tavLst>
                                        <p:tav tm="0">
                                          <p:val>
                                            <p:strVal val="#ppt_x"/>
                                          </p:val>
                                        </p:tav>
                                        <p:tav tm="100000">
                                          <p:val>
                                            <p:strVal val="#ppt_x"/>
                                          </p:val>
                                        </p:tav>
                                      </p:tavLst>
                                    </p:anim>
                                    <p:anim calcmode="lin" valueType="num">
                                      <p:cBhvr>
                                        <p:cTn id="28" dur="1000" fill="hold"/>
                                        <p:tgtEl>
                                          <p:spTgt spid="5">
                                            <p:graphicEl>
                                              <a:dgm id="{8BFBE8BB-091D-4B78-A1BB-800B0E243422}"/>
                                            </p:graphicEl>
                                          </p:spTgt>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5">
                                            <p:graphicEl>
                                              <a:dgm id="{A167C0D5-FFAD-4187-A0B0-B9B70D390C52}"/>
                                            </p:graphicEl>
                                          </p:spTgt>
                                        </p:tgtEl>
                                        <p:attrNameLst>
                                          <p:attrName>style.visibility</p:attrName>
                                        </p:attrNameLst>
                                      </p:cBhvr>
                                      <p:to>
                                        <p:strVal val="visible"/>
                                      </p:to>
                                    </p:set>
                                    <p:animEffect transition="in" filter="fade">
                                      <p:cBhvr>
                                        <p:cTn id="31" dur="1000"/>
                                        <p:tgtEl>
                                          <p:spTgt spid="5">
                                            <p:graphicEl>
                                              <a:dgm id="{A167C0D5-FFAD-4187-A0B0-B9B70D390C52}"/>
                                            </p:graphicEl>
                                          </p:spTgt>
                                        </p:tgtEl>
                                      </p:cBhvr>
                                    </p:animEffect>
                                    <p:anim calcmode="lin" valueType="num">
                                      <p:cBhvr>
                                        <p:cTn id="32" dur="1000" fill="hold"/>
                                        <p:tgtEl>
                                          <p:spTgt spid="5">
                                            <p:graphicEl>
                                              <a:dgm id="{A167C0D5-FFAD-4187-A0B0-B9B70D390C52}"/>
                                            </p:graphicEl>
                                          </p:spTgt>
                                        </p:tgtEl>
                                        <p:attrNameLst>
                                          <p:attrName>ppt_x</p:attrName>
                                        </p:attrNameLst>
                                      </p:cBhvr>
                                      <p:tavLst>
                                        <p:tav tm="0">
                                          <p:val>
                                            <p:strVal val="#ppt_x"/>
                                          </p:val>
                                        </p:tav>
                                        <p:tav tm="100000">
                                          <p:val>
                                            <p:strVal val="#ppt_x"/>
                                          </p:val>
                                        </p:tav>
                                      </p:tavLst>
                                    </p:anim>
                                    <p:anim calcmode="lin" valueType="num">
                                      <p:cBhvr>
                                        <p:cTn id="33" dur="1000" fill="hold"/>
                                        <p:tgtEl>
                                          <p:spTgt spid="5">
                                            <p:graphicEl>
                                              <a:dgm id="{A167C0D5-FFAD-4187-A0B0-B9B70D390C52}"/>
                                            </p:graphic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5">
                                            <p:graphicEl>
                                              <a:dgm id="{A1202B5E-AAA8-43F5-9540-0D68ADA88F8C}"/>
                                            </p:graphicEl>
                                          </p:spTgt>
                                        </p:tgtEl>
                                        <p:attrNameLst>
                                          <p:attrName>style.visibility</p:attrName>
                                        </p:attrNameLst>
                                      </p:cBhvr>
                                      <p:to>
                                        <p:strVal val="visible"/>
                                      </p:to>
                                    </p:set>
                                    <p:animEffect transition="in" filter="fade">
                                      <p:cBhvr>
                                        <p:cTn id="38" dur="1000"/>
                                        <p:tgtEl>
                                          <p:spTgt spid="5">
                                            <p:graphicEl>
                                              <a:dgm id="{A1202B5E-AAA8-43F5-9540-0D68ADA88F8C}"/>
                                            </p:graphicEl>
                                          </p:spTgt>
                                        </p:tgtEl>
                                      </p:cBhvr>
                                    </p:animEffect>
                                    <p:anim calcmode="lin" valueType="num">
                                      <p:cBhvr>
                                        <p:cTn id="39" dur="1000" fill="hold"/>
                                        <p:tgtEl>
                                          <p:spTgt spid="5">
                                            <p:graphicEl>
                                              <a:dgm id="{A1202B5E-AAA8-43F5-9540-0D68ADA88F8C}"/>
                                            </p:graphicEl>
                                          </p:spTgt>
                                        </p:tgtEl>
                                        <p:attrNameLst>
                                          <p:attrName>ppt_x</p:attrName>
                                        </p:attrNameLst>
                                      </p:cBhvr>
                                      <p:tavLst>
                                        <p:tav tm="0">
                                          <p:val>
                                            <p:strVal val="#ppt_x"/>
                                          </p:val>
                                        </p:tav>
                                        <p:tav tm="100000">
                                          <p:val>
                                            <p:strVal val="#ppt_x"/>
                                          </p:val>
                                        </p:tav>
                                      </p:tavLst>
                                    </p:anim>
                                    <p:anim calcmode="lin" valueType="num">
                                      <p:cBhvr>
                                        <p:cTn id="40" dur="1000" fill="hold"/>
                                        <p:tgtEl>
                                          <p:spTgt spid="5">
                                            <p:graphicEl>
                                              <a:dgm id="{A1202B5E-AAA8-43F5-9540-0D68ADA88F8C}"/>
                                            </p:graphicEl>
                                          </p:spTgt>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5">
                                            <p:graphicEl>
                                              <a:dgm id="{08AB41F1-ECC5-4027-B171-8D6CD68BFDA3}"/>
                                            </p:graphicEl>
                                          </p:spTgt>
                                        </p:tgtEl>
                                        <p:attrNameLst>
                                          <p:attrName>style.visibility</p:attrName>
                                        </p:attrNameLst>
                                      </p:cBhvr>
                                      <p:to>
                                        <p:strVal val="visible"/>
                                      </p:to>
                                    </p:set>
                                    <p:animEffect transition="in" filter="fade">
                                      <p:cBhvr>
                                        <p:cTn id="43" dur="1000"/>
                                        <p:tgtEl>
                                          <p:spTgt spid="5">
                                            <p:graphicEl>
                                              <a:dgm id="{08AB41F1-ECC5-4027-B171-8D6CD68BFDA3}"/>
                                            </p:graphicEl>
                                          </p:spTgt>
                                        </p:tgtEl>
                                      </p:cBhvr>
                                    </p:animEffect>
                                    <p:anim calcmode="lin" valueType="num">
                                      <p:cBhvr>
                                        <p:cTn id="44" dur="1000" fill="hold"/>
                                        <p:tgtEl>
                                          <p:spTgt spid="5">
                                            <p:graphicEl>
                                              <a:dgm id="{08AB41F1-ECC5-4027-B171-8D6CD68BFDA3}"/>
                                            </p:graphicEl>
                                          </p:spTgt>
                                        </p:tgtEl>
                                        <p:attrNameLst>
                                          <p:attrName>ppt_x</p:attrName>
                                        </p:attrNameLst>
                                      </p:cBhvr>
                                      <p:tavLst>
                                        <p:tav tm="0">
                                          <p:val>
                                            <p:strVal val="#ppt_x"/>
                                          </p:val>
                                        </p:tav>
                                        <p:tav tm="100000">
                                          <p:val>
                                            <p:strVal val="#ppt_x"/>
                                          </p:val>
                                        </p:tav>
                                      </p:tavLst>
                                    </p:anim>
                                    <p:anim calcmode="lin" valueType="num">
                                      <p:cBhvr>
                                        <p:cTn id="45" dur="1000" fill="hold"/>
                                        <p:tgtEl>
                                          <p:spTgt spid="5">
                                            <p:graphicEl>
                                              <a:dgm id="{08AB41F1-ECC5-4027-B171-8D6CD68BFDA3}"/>
                                            </p:graphic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5">
                                            <p:graphicEl>
                                              <a:dgm id="{7873C08C-A9C5-42FF-900E-F60E55088A90}"/>
                                            </p:graphicEl>
                                          </p:spTgt>
                                        </p:tgtEl>
                                        <p:attrNameLst>
                                          <p:attrName>style.visibility</p:attrName>
                                        </p:attrNameLst>
                                      </p:cBhvr>
                                      <p:to>
                                        <p:strVal val="visible"/>
                                      </p:to>
                                    </p:set>
                                    <p:animEffect transition="in" filter="fade">
                                      <p:cBhvr>
                                        <p:cTn id="50" dur="1000"/>
                                        <p:tgtEl>
                                          <p:spTgt spid="5">
                                            <p:graphicEl>
                                              <a:dgm id="{7873C08C-A9C5-42FF-900E-F60E55088A90}"/>
                                            </p:graphicEl>
                                          </p:spTgt>
                                        </p:tgtEl>
                                      </p:cBhvr>
                                    </p:animEffect>
                                    <p:anim calcmode="lin" valueType="num">
                                      <p:cBhvr>
                                        <p:cTn id="51" dur="1000" fill="hold"/>
                                        <p:tgtEl>
                                          <p:spTgt spid="5">
                                            <p:graphicEl>
                                              <a:dgm id="{7873C08C-A9C5-42FF-900E-F60E55088A90}"/>
                                            </p:graphicEl>
                                          </p:spTgt>
                                        </p:tgtEl>
                                        <p:attrNameLst>
                                          <p:attrName>ppt_x</p:attrName>
                                        </p:attrNameLst>
                                      </p:cBhvr>
                                      <p:tavLst>
                                        <p:tav tm="0">
                                          <p:val>
                                            <p:strVal val="#ppt_x"/>
                                          </p:val>
                                        </p:tav>
                                        <p:tav tm="100000">
                                          <p:val>
                                            <p:strVal val="#ppt_x"/>
                                          </p:val>
                                        </p:tav>
                                      </p:tavLst>
                                    </p:anim>
                                    <p:anim calcmode="lin" valueType="num">
                                      <p:cBhvr>
                                        <p:cTn id="52" dur="1000" fill="hold"/>
                                        <p:tgtEl>
                                          <p:spTgt spid="5">
                                            <p:graphicEl>
                                              <a:dgm id="{7873C08C-A9C5-42FF-900E-F60E55088A90}"/>
                                            </p:graphicEl>
                                          </p:spTgt>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5">
                                            <p:graphicEl>
                                              <a:dgm id="{3396C9A9-D80B-4983-8316-6A69A4DCA4EF}"/>
                                            </p:graphicEl>
                                          </p:spTgt>
                                        </p:tgtEl>
                                        <p:attrNameLst>
                                          <p:attrName>style.visibility</p:attrName>
                                        </p:attrNameLst>
                                      </p:cBhvr>
                                      <p:to>
                                        <p:strVal val="visible"/>
                                      </p:to>
                                    </p:set>
                                    <p:animEffect transition="in" filter="fade">
                                      <p:cBhvr>
                                        <p:cTn id="55" dur="1000"/>
                                        <p:tgtEl>
                                          <p:spTgt spid="5">
                                            <p:graphicEl>
                                              <a:dgm id="{3396C9A9-D80B-4983-8316-6A69A4DCA4EF}"/>
                                            </p:graphicEl>
                                          </p:spTgt>
                                        </p:tgtEl>
                                      </p:cBhvr>
                                    </p:animEffect>
                                    <p:anim calcmode="lin" valueType="num">
                                      <p:cBhvr>
                                        <p:cTn id="56" dur="1000" fill="hold"/>
                                        <p:tgtEl>
                                          <p:spTgt spid="5">
                                            <p:graphicEl>
                                              <a:dgm id="{3396C9A9-D80B-4983-8316-6A69A4DCA4EF}"/>
                                            </p:graphicEl>
                                          </p:spTgt>
                                        </p:tgtEl>
                                        <p:attrNameLst>
                                          <p:attrName>ppt_x</p:attrName>
                                        </p:attrNameLst>
                                      </p:cBhvr>
                                      <p:tavLst>
                                        <p:tav tm="0">
                                          <p:val>
                                            <p:strVal val="#ppt_x"/>
                                          </p:val>
                                        </p:tav>
                                        <p:tav tm="100000">
                                          <p:val>
                                            <p:strVal val="#ppt_x"/>
                                          </p:val>
                                        </p:tav>
                                      </p:tavLst>
                                    </p:anim>
                                    <p:anim calcmode="lin" valueType="num">
                                      <p:cBhvr>
                                        <p:cTn id="57" dur="1000" fill="hold"/>
                                        <p:tgtEl>
                                          <p:spTgt spid="5">
                                            <p:graphicEl>
                                              <a:dgm id="{3396C9A9-D80B-4983-8316-6A69A4DCA4EF}"/>
                                            </p:graphicEl>
                                          </p:spTgt>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5">
                                            <p:graphicEl>
                                              <a:dgm id="{BA232F31-3418-4F45-B96E-2B8E12A6C758}"/>
                                            </p:graphicEl>
                                          </p:spTgt>
                                        </p:tgtEl>
                                        <p:attrNameLst>
                                          <p:attrName>style.visibility</p:attrName>
                                        </p:attrNameLst>
                                      </p:cBhvr>
                                      <p:to>
                                        <p:strVal val="visible"/>
                                      </p:to>
                                    </p:set>
                                    <p:animEffect transition="in" filter="fade">
                                      <p:cBhvr>
                                        <p:cTn id="62" dur="1000"/>
                                        <p:tgtEl>
                                          <p:spTgt spid="5">
                                            <p:graphicEl>
                                              <a:dgm id="{BA232F31-3418-4F45-B96E-2B8E12A6C758}"/>
                                            </p:graphicEl>
                                          </p:spTgt>
                                        </p:tgtEl>
                                      </p:cBhvr>
                                    </p:animEffect>
                                    <p:anim calcmode="lin" valueType="num">
                                      <p:cBhvr>
                                        <p:cTn id="63" dur="1000" fill="hold"/>
                                        <p:tgtEl>
                                          <p:spTgt spid="5">
                                            <p:graphicEl>
                                              <a:dgm id="{BA232F31-3418-4F45-B96E-2B8E12A6C758}"/>
                                            </p:graphicEl>
                                          </p:spTgt>
                                        </p:tgtEl>
                                        <p:attrNameLst>
                                          <p:attrName>ppt_x</p:attrName>
                                        </p:attrNameLst>
                                      </p:cBhvr>
                                      <p:tavLst>
                                        <p:tav tm="0">
                                          <p:val>
                                            <p:strVal val="#ppt_x"/>
                                          </p:val>
                                        </p:tav>
                                        <p:tav tm="100000">
                                          <p:val>
                                            <p:strVal val="#ppt_x"/>
                                          </p:val>
                                        </p:tav>
                                      </p:tavLst>
                                    </p:anim>
                                    <p:anim calcmode="lin" valueType="num">
                                      <p:cBhvr>
                                        <p:cTn id="64" dur="1000" fill="hold"/>
                                        <p:tgtEl>
                                          <p:spTgt spid="5">
                                            <p:graphicEl>
                                              <a:dgm id="{BA232F31-3418-4F45-B96E-2B8E12A6C758}"/>
                                            </p:graphicEl>
                                          </p:spTgt>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5">
                                            <p:graphicEl>
                                              <a:dgm id="{D3D2277C-E850-4426-8E03-588333F571F9}"/>
                                            </p:graphicEl>
                                          </p:spTgt>
                                        </p:tgtEl>
                                        <p:attrNameLst>
                                          <p:attrName>style.visibility</p:attrName>
                                        </p:attrNameLst>
                                      </p:cBhvr>
                                      <p:to>
                                        <p:strVal val="visible"/>
                                      </p:to>
                                    </p:set>
                                    <p:animEffect transition="in" filter="fade">
                                      <p:cBhvr>
                                        <p:cTn id="67" dur="1000"/>
                                        <p:tgtEl>
                                          <p:spTgt spid="5">
                                            <p:graphicEl>
                                              <a:dgm id="{D3D2277C-E850-4426-8E03-588333F571F9}"/>
                                            </p:graphicEl>
                                          </p:spTgt>
                                        </p:tgtEl>
                                      </p:cBhvr>
                                    </p:animEffect>
                                    <p:anim calcmode="lin" valueType="num">
                                      <p:cBhvr>
                                        <p:cTn id="68" dur="1000" fill="hold"/>
                                        <p:tgtEl>
                                          <p:spTgt spid="5">
                                            <p:graphicEl>
                                              <a:dgm id="{D3D2277C-E850-4426-8E03-588333F571F9}"/>
                                            </p:graphicEl>
                                          </p:spTgt>
                                        </p:tgtEl>
                                        <p:attrNameLst>
                                          <p:attrName>ppt_x</p:attrName>
                                        </p:attrNameLst>
                                      </p:cBhvr>
                                      <p:tavLst>
                                        <p:tav tm="0">
                                          <p:val>
                                            <p:strVal val="#ppt_x"/>
                                          </p:val>
                                        </p:tav>
                                        <p:tav tm="100000">
                                          <p:val>
                                            <p:strVal val="#ppt_x"/>
                                          </p:val>
                                        </p:tav>
                                      </p:tavLst>
                                    </p:anim>
                                    <p:anim calcmode="lin" valueType="num">
                                      <p:cBhvr>
                                        <p:cTn id="69" dur="1000" fill="hold"/>
                                        <p:tgtEl>
                                          <p:spTgt spid="5">
                                            <p:graphicEl>
                                              <a:dgm id="{D3D2277C-E850-4426-8E03-588333F571F9}"/>
                                            </p:graphicEl>
                                          </p:spTgt>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grpId="0" nodeType="clickEffect">
                                  <p:stCondLst>
                                    <p:cond delay="0"/>
                                  </p:stCondLst>
                                  <p:childTnLst>
                                    <p:set>
                                      <p:cBhvr>
                                        <p:cTn id="73" dur="1" fill="hold">
                                          <p:stCondLst>
                                            <p:cond delay="0"/>
                                          </p:stCondLst>
                                        </p:cTn>
                                        <p:tgtEl>
                                          <p:spTgt spid="5">
                                            <p:graphicEl>
                                              <a:dgm id="{D454E15B-D8E7-425D-8066-92D0DC8DC934}"/>
                                            </p:graphicEl>
                                          </p:spTgt>
                                        </p:tgtEl>
                                        <p:attrNameLst>
                                          <p:attrName>style.visibility</p:attrName>
                                        </p:attrNameLst>
                                      </p:cBhvr>
                                      <p:to>
                                        <p:strVal val="visible"/>
                                      </p:to>
                                    </p:set>
                                    <p:animEffect transition="in" filter="fade">
                                      <p:cBhvr>
                                        <p:cTn id="74" dur="1000"/>
                                        <p:tgtEl>
                                          <p:spTgt spid="5">
                                            <p:graphicEl>
                                              <a:dgm id="{D454E15B-D8E7-425D-8066-92D0DC8DC934}"/>
                                            </p:graphicEl>
                                          </p:spTgt>
                                        </p:tgtEl>
                                      </p:cBhvr>
                                    </p:animEffect>
                                    <p:anim calcmode="lin" valueType="num">
                                      <p:cBhvr>
                                        <p:cTn id="75" dur="1000" fill="hold"/>
                                        <p:tgtEl>
                                          <p:spTgt spid="5">
                                            <p:graphicEl>
                                              <a:dgm id="{D454E15B-D8E7-425D-8066-92D0DC8DC934}"/>
                                            </p:graphicEl>
                                          </p:spTgt>
                                        </p:tgtEl>
                                        <p:attrNameLst>
                                          <p:attrName>ppt_x</p:attrName>
                                        </p:attrNameLst>
                                      </p:cBhvr>
                                      <p:tavLst>
                                        <p:tav tm="0">
                                          <p:val>
                                            <p:strVal val="#ppt_x"/>
                                          </p:val>
                                        </p:tav>
                                        <p:tav tm="100000">
                                          <p:val>
                                            <p:strVal val="#ppt_x"/>
                                          </p:val>
                                        </p:tav>
                                      </p:tavLst>
                                    </p:anim>
                                    <p:anim calcmode="lin" valueType="num">
                                      <p:cBhvr>
                                        <p:cTn id="76" dur="1000" fill="hold"/>
                                        <p:tgtEl>
                                          <p:spTgt spid="5">
                                            <p:graphicEl>
                                              <a:dgm id="{D454E15B-D8E7-425D-8066-92D0DC8DC934}"/>
                                            </p:graphicEl>
                                          </p:spTgt>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5">
                                            <p:graphicEl>
                                              <a:dgm id="{F13C19DF-60FE-44D3-8D6B-E5EB2ED06A51}"/>
                                            </p:graphicEl>
                                          </p:spTgt>
                                        </p:tgtEl>
                                        <p:attrNameLst>
                                          <p:attrName>style.visibility</p:attrName>
                                        </p:attrNameLst>
                                      </p:cBhvr>
                                      <p:to>
                                        <p:strVal val="visible"/>
                                      </p:to>
                                    </p:set>
                                    <p:animEffect transition="in" filter="fade">
                                      <p:cBhvr>
                                        <p:cTn id="79" dur="1000"/>
                                        <p:tgtEl>
                                          <p:spTgt spid="5">
                                            <p:graphicEl>
                                              <a:dgm id="{F13C19DF-60FE-44D3-8D6B-E5EB2ED06A51}"/>
                                            </p:graphicEl>
                                          </p:spTgt>
                                        </p:tgtEl>
                                      </p:cBhvr>
                                    </p:animEffect>
                                    <p:anim calcmode="lin" valueType="num">
                                      <p:cBhvr>
                                        <p:cTn id="80" dur="1000" fill="hold"/>
                                        <p:tgtEl>
                                          <p:spTgt spid="5">
                                            <p:graphicEl>
                                              <a:dgm id="{F13C19DF-60FE-44D3-8D6B-E5EB2ED06A51}"/>
                                            </p:graphicEl>
                                          </p:spTgt>
                                        </p:tgtEl>
                                        <p:attrNameLst>
                                          <p:attrName>ppt_x</p:attrName>
                                        </p:attrNameLst>
                                      </p:cBhvr>
                                      <p:tavLst>
                                        <p:tav tm="0">
                                          <p:val>
                                            <p:strVal val="#ppt_x"/>
                                          </p:val>
                                        </p:tav>
                                        <p:tav tm="100000">
                                          <p:val>
                                            <p:strVal val="#ppt_x"/>
                                          </p:val>
                                        </p:tav>
                                      </p:tavLst>
                                    </p:anim>
                                    <p:anim calcmode="lin" valueType="num">
                                      <p:cBhvr>
                                        <p:cTn id="81" dur="1000" fill="hold"/>
                                        <p:tgtEl>
                                          <p:spTgt spid="5">
                                            <p:graphicEl>
                                              <a:dgm id="{F13C19DF-60FE-44D3-8D6B-E5EB2ED06A51}"/>
                                            </p:graphicEl>
                                          </p:spTgt>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42" presetClass="entr" presetSubtype="0" fill="hold" grpId="0" nodeType="clickEffect">
                                  <p:stCondLst>
                                    <p:cond delay="0"/>
                                  </p:stCondLst>
                                  <p:childTnLst>
                                    <p:set>
                                      <p:cBhvr>
                                        <p:cTn id="85" dur="1" fill="hold">
                                          <p:stCondLst>
                                            <p:cond delay="0"/>
                                          </p:stCondLst>
                                        </p:cTn>
                                        <p:tgtEl>
                                          <p:spTgt spid="5">
                                            <p:graphicEl>
                                              <a:dgm id="{3D449165-BB8D-490D-96FE-CA5DC1A75160}"/>
                                            </p:graphicEl>
                                          </p:spTgt>
                                        </p:tgtEl>
                                        <p:attrNameLst>
                                          <p:attrName>style.visibility</p:attrName>
                                        </p:attrNameLst>
                                      </p:cBhvr>
                                      <p:to>
                                        <p:strVal val="visible"/>
                                      </p:to>
                                    </p:set>
                                    <p:animEffect transition="in" filter="fade">
                                      <p:cBhvr>
                                        <p:cTn id="86" dur="1000"/>
                                        <p:tgtEl>
                                          <p:spTgt spid="5">
                                            <p:graphicEl>
                                              <a:dgm id="{3D449165-BB8D-490D-96FE-CA5DC1A75160}"/>
                                            </p:graphicEl>
                                          </p:spTgt>
                                        </p:tgtEl>
                                      </p:cBhvr>
                                    </p:animEffect>
                                    <p:anim calcmode="lin" valueType="num">
                                      <p:cBhvr>
                                        <p:cTn id="87" dur="1000" fill="hold"/>
                                        <p:tgtEl>
                                          <p:spTgt spid="5">
                                            <p:graphicEl>
                                              <a:dgm id="{3D449165-BB8D-490D-96FE-CA5DC1A75160}"/>
                                            </p:graphicEl>
                                          </p:spTgt>
                                        </p:tgtEl>
                                        <p:attrNameLst>
                                          <p:attrName>ppt_x</p:attrName>
                                        </p:attrNameLst>
                                      </p:cBhvr>
                                      <p:tavLst>
                                        <p:tav tm="0">
                                          <p:val>
                                            <p:strVal val="#ppt_x"/>
                                          </p:val>
                                        </p:tav>
                                        <p:tav tm="100000">
                                          <p:val>
                                            <p:strVal val="#ppt_x"/>
                                          </p:val>
                                        </p:tav>
                                      </p:tavLst>
                                    </p:anim>
                                    <p:anim calcmode="lin" valueType="num">
                                      <p:cBhvr>
                                        <p:cTn id="88" dur="1000" fill="hold"/>
                                        <p:tgtEl>
                                          <p:spTgt spid="5">
                                            <p:graphicEl>
                                              <a:dgm id="{3D449165-BB8D-490D-96FE-CA5DC1A75160}"/>
                                            </p:graphicEl>
                                          </p:spTgt>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5">
                                            <p:graphicEl>
                                              <a:dgm id="{285744E5-6772-494C-9423-C2A91396F594}"/>
                                            </p:graphicEl>
                                          </p:spTgt>
                                        </p:tgtEl>
                                        <p:attrNameLst>
                                          <p:attrName>style.visibility</p:attrName>
                                        </p:attrNameLst>
                                      </p:cBhvr>
                                      <p:to>
                                        <p:strVal val="visible"/>
                                      </p:to>
                                    </p:set>
                                    <p:animEffect transition="in" filter="fade">
                                      <p:cBhvr>
                                        <p:cTn id="91" dur="1000"/>
                                        <p:tgtEl>
                                          <p:spTgt spid="5">
                                            <p:graphicEl>
                                              <a:dgm id="{285744E5-6772-494C-9423-C2A91396F594}"/>
                                            </p:graphicEl>
                                          </p:spTgt>
                                        </p:tgtEl>
                                      </p:cBhvr>
                                    </p:animEffect>
                                    <p:anim calcmode="lin" valueType="num">
                                      <p:cBhvr>
                                        <p:cTn id="92" dur="1000" fill="hold"/>
                                        <p:tgtEl>
                                          <p:spTgt spid="5">
                                            <p:graphicEl>
                                              <a:dgm id="{285744E5-6772-494C-9423-C2A91396F594}"/>
                                            </p:graphicEl>
                                          </p:spTgt>
                                        </p:tgtEl>
                                        <p:attrNameLst>
                                          <p:attrName>ppt_x</p:attrName>
                                        </p:attrNameLst>
                                      </p:cBhvr>
                                      <p:tavLst>
                                        <p:tav tm="0">
                                          <p:val>
                                            <p:strVal val="#ppt_x"/>
                                          </p:val>
                                        </p:tav>
                                        <p:tav tm="100000">
                                          <p:val>
                                            <p:strVal val="#ppt_x"/>
                                          </p:val>
                                        </p:tav>
                                      </p:tavLst>
                                    </p:anim>
                                    <p:anim calcmode="lin" valueType="num">
                                      <p:cBhvr>
                                        <p:cTn id="93" dur="1000" fill="hold"/>
                                        <p:tgtEl>
                                          <p:spTgt spid="5">
                                            <p:graphicEl>
                                              <a:dgm id="{285744E5-6772-494C-9423-C2A91396F594}"/>
                                            </p:graphicEl>
                                          </p:spTgt>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5">
                                            <p:graphicEl>
                                              <a:dgm id="{02335875-2EA5-43FE-9534-BCD1B737B2CC}"/>
                                            </p:graphicEl>
                                          </p:spTgt>
                                        </p:tgtEl>
                                        <p:attrNameLst>
                                          <p:attrName>style.visibility</p:attrName>
                                        </p:attrNameLst>
                                      </p:cBhvr>
                                      <p:to>
                                        <p:strVal val="visible"/>
                                      </p:to>
                                    </p:set>
                                    <p:animEffect transition="in" filter="fade">
                                      <p:cBhvr>
                                        <p:cTn id="98" dur="1000"/>
                                        <p:tgtEl>
                                          <p:spTgt spid="5">
                                            <p:graphicEl>
                                              <a:dgm id="{02335875-2EA5-43FE-9534-BCD1B737B2CC}"/>
                                            </p:graphicEl>
                                          </p:spTgt>
                                        </p:tgtEl>
                                      </p:cBhvr>
                                    </p:animEffect>
                                    <p:anim calcmode="lin" valueType="num">
                                      <p:cBhvr>
                                        <p:cTn id="99" dur="1000" fill="hold"/>
                                        <p:tgtEl>
                                          <p:spTgt spid="5">
                                            <p:graphicEl>
                                              <a:dgm id="{02335875-2EA5-43FE-9534-BCD1B737B2CC}"/>
                                            </p:graphicEl>
                                          </p:spTgt>
                                        </p:tgtEl>
                                        <p:attrNameLst>
                                          <p:attrName>ppt_x</p:attrName>
                                        </p:attrNameLst>
                                      </p:cBhvr>
                                      <p:tavLst>
                                        <p:tav tm="0">
                                          <p:val>
                                            <p:strVal val="#ppt_x"/>
                                          </p:val>
                                        </p:tav>
                                        <p:tav tm="100000">
                                          <p:val>
                                            <p:strVal val="#ppt_x"/>
                                          </p:val>
                                        </p:tav>
                                      </p:tavLst>
                                    </p:anim>
                                    <p:anim calcmode="lin" valueType="num">
                                      <p:cBhvr>
                                        <p:cTn id="100" dur="1000" fill="hold"/>
                                        <p:tgtEl>
                                          <p:spTgt spid="5">
                                            <p:graphicEl>
                                              <a:dgm id="{02335875-2EA5-43FE-9534-BCD1B737B2CC}"/>
                                            </p:graphicEl>
                                          </p:spTgt>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5">
                                            <p:graphicEl>
                                              <a:dgm id="{20E75BF8-B914-44B4-9EFA-37775F3CD6E8}"/>
                                            </p:graphicEl>
                                          </p:spTgt>
                                        </p:tgtEl>
                                        <p:attrNameLst>
                                          <p:attrName>style.visibility</p:attrName>
                                        </p:attrNameLst>
                                      </p:cBhvr>
                                      <p:to>
                                        <p:strVal val="visible"/>
                                      </p:to>
                                    </p:set>
                                    <p:animEffect transition="in" filter="fade">
                                      <p:cBhvr>
                                        <p:cTn id="103" dur="1000"/>
                                        <p:tgtEl>
                                          <p:spTgt spid="5">
                                            <p:graphicEl>
                                              <a:dgm id="{20E75BF8-B914-44B4-9EFA-37775F3CD6E8}"/>
                                            </p:graphicEl>
                                          </p:spTgt>
                                        </p:tgtEl>
                                      </p:cBhvr>
                                    </p:animEffect>
                                    <p:anim calcmode="lin" valueType="num">
                                      <p:cBhvr>
                                        <p:cTn id="104" dur="1000" fill="hold"/>
                                        <p:tgtEl>
                                          <p:spTgt spid="5">
                                            <p:graphicEl>
                                              <a:dgm id="{20E75BF8-B914-44B4-9EFA-37775F3CD6E8}"/>
                                            </p:graphicEl>
                                          </p:spTgt>
                                        </p:tgtEl>
                                        <p:attrNameLst>
                                          <p:attrName>ppt_x</p:attrName>
                                        </p:attrNameLst>
                                      </p:cBhvr>
                                      <p:tavLst>
                                        <p:tav tm="0">
                                          <p:val>
                                            <p:strVal val="#ppt_x"/>
                                          </p:val>
                                        </p:tav>
                                        <p:tav tm="100000">
                                          <p:val>
                                            <p:strVal val="#ppt_x"/>
                                          </p:val>
                                        </p:tav>
                                      </p:tavLst>
                                    </p:anim>
                                    <p:anim calcmode="lin" valueType="num">
                                      <p:cBhvr>
                                        <p:cTn id="105" dur="1000" fill="hold"/>
                                        <p:tgtEl>
                                          <p:spTgt spid="5">
                                            <p:graphicEl>
                                              <a:dgm id="{20E75BF8-B914-44B4-9EFA-37775F3CD6E8}"/>
                                            </p:graphicEl>
                                          </p:spTgt>
                                        </p:tgtEl>
                                        <p:attrNameLst>
                                          <p:attrName>ppt_y</p:attrName>
                                        </p:attrNameLst>
                                      </p:cBhvr>
                                      <p:tavLst>
                                        <p:tav tm="0">
                                          <p:val>
                                            <p:strVal val="#ppt_y+.1"/>
                                          </p:val>
                                        </p:tav>
                                        <p:tav tm="100000">
                                          <p:val>
                                            <p:strVal val="#ppt_y"/>
                                          </p:val>
                                        </p:tav>
                                      </p:tavLst>
                                    </p:anim>
                                  </p:childTnLst>
                                </p:cTn>
                              </p:par>
                            </p:childTnLst>
                          </p:cTn>
                        </p:par>
                      </p:childTnLst>
                    </p:cTn>
                  </p:par>
                  <p:par>
                    <p:cTn id="106" fill="hold">
                      <p:stCondLst>
                        <p:cond delay="indefinite"/>
                      </p:stCondLst>
                      <p:childTnLst>
                        <p:par>
                          <p:cTn id="107" fill="hold">
                            <p:stCondLst>
                              <p:cond delay="0"/>
                            </p:stCondLst>
                            <p:childTnLst>
                              <p:par>
                                <p:cTn id="108" presetID="42" presetClass="entr" presetSubtype="0" fill="hold" grpId="0" nodeType="clickEffect">
                                  <p:stCondLst>
                                    <p:cond delay="0"/>
                                  </p:stCondLst>
                                  <p:childTnLst>
                                    <p:set>
                                      <p:cBhvr>
                                        <p:cTn id="109" dur="1" fill="hold">
                                          <p:stCondLst>
                                            <p:cond delay="0"/>
                                          </p:stCondLst>
                                        </p:cTn>
                                        <p:tgtEl>
                                          <p:spTgt spid="5">
                                            <p:graphicEl>
                                              <a:dgm id="{D6AD73AC-DDF6-4F85-BEDA-AACD420B0FFE}"/>
                                            </p:graphicEl>
                                          </p:spTgt>
                                        </p:tgtEl>
                                        <p:attrNameLst>
                                          <p:attrName>style.visibility</p:attrName>
                                        </p:attrNameLst>
                                      </p:cBhvr>
                                      <p:to>
                                        <p:strVal val="visible"/>
                                      </p:to>
                                    </p:set>
                                    <p:animEffect transition="in" filter="fade">
                                      <p:cBhvr>
                                        <p:cTn id="110" dur="1000"/>
                                        <p:tgtEl>
                                          <p:spTgt spid="5">
                                            <p:graphicEl>
                                              <a:dgm id="{D6AD73AC-DDF6-4F85-BEDA-AACD420B0FFE}"/>
                                            </p:graphicEl>
                                          </p:spTgt>
                                        </p:tgtEl>
                                      </p:cBhvr>
                                    </p:animEffect>
                                    <p:anim calcmode="lin" valueType="num">
                                      <p:cBhvr>
                                        <p:cTn id="111" dur="1000" fill="hold"/>
                                        <p:tgtEl>
                                          <p:spTgt spid="5">
                                            <p:graphicEl>
                                              <a:dgm id="{D6AD73AC-DDF6-4F85-BEDA-AACD420B0FFE}"/>
                                            </p:graphicEl>
                                          </p:spTgt>
                                        </p:tgtEl>
                                        <p:attrNameLst>
                                          <p:attrName>ppt_x</p:attrName>
                                        </p:attrNameLst>
                                      </p:cBhvr>
                                      <p:tavLst>
                                        <p:tav tm="0">
                                          <p:val>
                                            <p:strVal val="#ppt_x"/>
                                          </p:val>
                                        </p:tav>
                                        <p:tav tm="100000">
                                          <p:val>
                                            <p:strVal val="#ppt_x"/>
                                          </p:val>
                                        </p:tav>
                                      </p:tavLst>
                                    </p:anim>
                                    <p:anim calcmode="lin" valueType="num">
                                      <p:cBhvr>
                                        <p:cTn id="112" dur="1000" fill="hold"/>
                                        <p:tgtEl>
                                          <p:spTgt spid="5">
                                            <p:graphicEl>
                                              <a:dgm id="{D6AD73AC-DDF6-4F85-BEDA-AACD420B0FFE}"/>
                                            </p:graphicEl>
                                          </p:spTgt>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0"/>
                                  </p:stCondLst>
                                  <p:childTnLst>
                                    <p:set>
                                      <p:cBhvr>
                                        <p:cTn id="114" dur="1" fill="hold">
                                          <p:stCondLst>
                                            <p:cond delay="0"/>
                                          </p:stCondLst>
                                        </p:cTn>
                                        <p:tgtEl>
                                          <p:spTgt spid="5">
                                            <p:graphicEl>
                                              <a:dgm id="{678B2306-2F86-4270-8F71-C1784F07F774}"/>
                                            </p:graphicEl>
                                          </p:spTgt>
                                        </p:tgtEl>
                                        <p:attrNameLst>
                                          <p:attrName>style.visibility</p:attrName>
                                        </p:attrNameLst>
                                      </p:cBhvr>
                                      <p:to>
                                        <p:strVal val="visible"/>
                                      </p:to>
                                    </p:set>
                                    <p:animEffect transition="in" filter="fade">
                                      <p:cBhvr>
                                        <p:cTn id="115" dur="1000"/>
                                        <p:tgtEl>
                                          <p:spTgt spid="5">
                                            <p:graphicEl>
                                              <a:dgm id="{678B2306-2F86-4270-8F71-C1784F07F774}"/>
                                            </p:graphicEl>
                                          </p:spTgt>
                                        </p:tgtEl>
                                      </p:cBhvr>
                                    </p:animEffect>
                                    <p:anim calcmode="lin" valueType="num">
                                      <p:cBhvr>
                                        <p:cTn id="116" dur="1000" fill="hold"/>
                                        <p:tgtEl>
                                          <p:spTgt spid="5">
                                            <p:graphicEl>
                                              <a:dgm id="{678B2306-2F86-4270-8F71-C1784F07F774}"/>
                                            </p:graphicEl>
                                          </p:spTgt>
                                        </p:tgtEl>
                                        <p:attrNameLst>
                                          <p:attrName>ppt_x</p:attrName>
                                        </p:attrNameLst>
                                      </p:cBhvr>
                                      <p:tavLst>
                                        <p:tav tm="0">
                                          <p:val>
                                            <p:strVal val="#ppt_x"/>
                                          </p:val>
                                        </p:tav>
                                        <p:tav tm="100000">
                                          <p:val>
                                            <p:strVal val="#ppt_x"/>
                                          </p:val>
                                        </p:tav>
                                      </p:tavLst>
                                    </p:anim>
                                    <p:anim calcmode="lin" valueType="num">
                                      <p:cBhvr>
                                        <p:cTn id="117" dur="1000" fill="hold"/>
                                        <p:tgtEl>
                                          <p:spTgt spid="5">
                                            <p:graphicEl>
                                              <a:dgm id="{678B2306-2F86-4270-8F71-C1784F07F774}"/>
                                            </p:graphicEl>
                                          </p:spTgt>
                                        </p:tgtEl>
                                        <p:attrNameLst>
                                          <p:attrName>ppt_y</p:attrName>
                                        </p:attrNameLst>
                                      </p:cBhvr>
                                      <p:tavLst>
                                        <p:tav tm="0">
                                          <p:val>
                                            <p:strVal val="#ppt_y+.1"/>
                                          </p:val>
                                        </p:tav>
                                        <p:tav tm="100000">
                                          <p:val>
                                            <p:strVal val="#ppt_y"/>
                                          </p:val>
                                        </p:tav>
                                      </p:tavLst>
                                    </p:anim>
                                  </p:childTnLst>
                                </p:cTn>
                              </p:par>
                            </p:childTnLst>
                          </p:cTn>
                        </p:par>
                      </p:childTnLst>
                    </p:cTn>
                  </p:par>
                  <p:par>
                    <p:cTn id="118" fill="hold">
                      <p:stCondLst>
                        <p:cond delay="indefinite"/>
                      </p:stCondLst>
                      <p:childTnLst>
                        <p:par>
                          <p:cTn id="119" fill="hold">
                            <p:stCondLst>
                              <p:cond delay="0"/>
                            </p:stCondLst>
                            <p:childTnLst>
                              <p:par>
                                <p:cTn id="120" presetID="42" presetClass="entr" presetSubtype="0" fill="hold" grpId="0" nodeType="clickEffect">
                                  <p:stCondLst>
                                    <p:cond delay="0"/>
                                  </p:stCondLst>
                                  <p:childTnLst>
                                    <p:set>
                                      <p:cBhvr>
                                        <p:cTn id="121" dur="1" fill="hold">
                                          <p:stCondLst>
                                            <p:cond delay="0"/>
                                          </p:stCondLst>
                                        </p:cTn>
                                        <p:tgtEl>
                                          <p:spTgt spid="5">
                                            <p:graphicEl>
                                              <a:dgm id="{0AC9F403-FFAA-45A3-BEC7-2BB2FB585F57}"/>
                                            </p:graphicEl>
                                          </p:spTgt>
                                        </p:tgtEl>
                                        <p:attrNameLst>
                                          <p:attrName>style.visibility</p:attrName>
                                        </p:attrNameLst>
                                      </p:cBhvr>
                                      <p:to>
                                        <p:strVal val="visible"/>
                                      </p:to>
                                    </p:set>
                                    <p:animEffect transition="in" filter="fade">
                                      <p:cBhvr>
                                        <p:cTn id="122" dur="1000"/>
                                        <p:tgtEl>
                                          <p:spTgt spid="5">
                                            <p:graphicEl>
                                              <a:dgm id="{0AC9F403-FFAA-45A3-BEC7-2BB2FB585F57}"/>
                                            </p:graphicEl>
                                          </p:spTgt>
                                        </p:tgtEl>
                                      </p:cBhvr>
                                    </p:animEffect>
                                    <p:anim calcmode="lin" valueType="num">
                                      <p:cBhvr>
                                        <p:cTn id="123" dur="1000" fill="hold"/>
                                        <p:tgtEl>
                                          <p:spTgt spid="5">
                                            <p:graphicEl>
                                              <a:dgm id="{0AC9F403-FFAA-45A3-BEC7-2BB2FB585F57}"/>
                                            </p:graphicEl>
                                          </p:spTgt>
                                        </p:tgtEl>
                                        <p:attrNameLst>
                                          <p:attrName>ppt_x</p:attrName>
                                        </p:attrNameLst>
                                      </p:cBhvr>
                                      <p:tavLst>
                                        <p:tav tm="0">
                                          <p:val>
                                            <p:strVal val="#ppt_x"/>
                                          </p:val>
                                        </p:tav>
                                        <p:tav tm="100000">
                                          <p:val>
                                            <p:strVal val="#ppt_x"/>
                                          </p:val>
                                        </p:tav>
                                      </p:tavLst>
                                    </p:anim>
                                    <p:anim calcmode="lin" valueType="num">
                                      <p:cBhvr>
                                        <p:cTn id="124" dur="1000" fill="hold"/>
                                        <p:tgtEl>
                                          <p:spTgt spid="5">
                                            <p:graphicEl>
                                              <a:dgm id="{0AC9F403-FFAA-45A3-BEC7-2BB2FB585F57}"/>
                                            </p:graphicEl>
                                          </p:spTgt>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5">
                                            <p:graphicEl>
                                              <a:dgm id="{0E8F229A-9AC1-4C5B-856F-1110C171172E}"/>
                                            </p:graphicEl>
                                          </p:spTgt>
                                        </p:tgtEl>
                                        <p:attrNameLst>
                                          <p:attrName>style.visibility</p:attrName>
                                        </p:attrNameLst>
                                      </p:cBhvr>
                                      <p:to>
                                        <p:strVal val="visible"/>
                                      </p:to>
                                    </p:set>
                                    <p:animEffect transition="in" filter="fade">
                                      <p:cBhvr>
                                        <p:cTn id="127" dur="1000"/>
                                        <p:tgtEl>
                                          <p:spTgt spid="5">
                                            <p:graphicEl>
                                              <a:dgm id="{0E8F229A-9AC1-4C5B-856F-1110C171172E}"/>
                                            </p:graphicEl>
                                          </p:spTgt>
                                        </p:tgtEl>
                                      </p:cBhvr>
                                    </p:animEffect>
                                    <p:anim calcmode="lin" valueType="num">
                                      <p:cBhvr>
                                        <p:cTn id="128" dur="1000" fill="hold"/>
                                        <p:tgtEl>
                                          <p:spTgt spid="5">
                                            <p:graphicEl>
                                              <a:dgm id="{0E8F229A-9AC1-4C5B-856F-1110C171172E}"/>
                                            </p:graphicEl>
                                          </p:spTgt>
                                        </p:tgtEl>
                                        <p:attrNameLst>
                                          <p:attrName>ppt_x</p:attrName>
                                        </p:attrNameLst>
                                      </p:cBhvr>
                                      <p:tavLst>
                                        <p:tav tm="0">
                                          <p:val>
                                            <p:strVal val="#ppt_x"/>
                                          </p:val>
                                        </p:tav>
                                        <p:tav tm="100000">
                                          <p:val>
                                            <p:strVal val="#ppt_x"/>
                                          </p:val>
                                        </p:tav>
                                      </p:tavLst>
                                    </p:anim>
                                    <p:anim calcmode="lin" valueType="num">
                                      <p:cBhvr>
                                        <p:cTn id="129" dur="1000" fill="hold"/>
                                        <p:tgtEl>
                                          <p:spTgt spid="5">
                                            <p:graphicEl>
                                              <a:dgm id="{0E8F229A-9AC1-4C5B-856F-1110C171172E}"/>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F2979E-0207-3FB7-0A54-C5232E021C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BAAB28A-215C-D441-5BED-3B98222FBE56}"/>
              </a:ext>
            </a:extLst>
          </p:cNvPr>
          <p:cNvSpPr>
            <a:spLocks noGrp="1"/>
          </p:cNvSpPr>
          <p:nvPr>
            <p:ph type="title"/>
          </p:nvPr>
        </p:nvSpPr>
        <p:spPr>
          <a:xfrm>
            <a:off x="299577" y="428703"/>
            <a:ext cx="8249879" cy="994172"/>
          </a:xfrm>
        </p:spPr>
        <p:txBody>
          <a:bodyPr/>
          <a:lstStyle/>
          <a:p>
            <a:r>
              <a:rPr lang="en-US" altLang="zh-CN" b="1" dirty="0">
                <a:solidFill>
                  <a:srgbClr val="2C344B"/>
                </a:solidFill>
                <a:effectLst>
                  <a:outerShdw blurRad="38100" dist="38100" dir="2700000" algn="tl">
                    <a:srgbClr val="000000">
                      <a:alpha val="30000"/>
                    </a:srgbClr>
                  </a:outerShdw>
                </a:effectLst>
                <a:cs typeface="+mn-ea"/>
                <a:sym typeface="+mn-lt"/>
              </a:rPr>
              <a:t>04. </a:t>
            </a:r>
            <a:r>
              <a:rPr lang="en-US" altLang="zh-CN" b="1" dirty="0" err="1">
                <a:solidFill>
                  <a:srgbClr val="2C344B"/>
                </a:solidFill>
                <a:effectLst>
                  <a:outerShdw blurRad="38100" dist="38100" dir="2700000" algn="tl">
                    <a:srgbClr val="000000">
                      <a:alpha val="30000"/>
                    </a:srgbClr>
                  </a:outerShdw>
                </a:effectLst>
                <a:cs typeface="+mn-ea"/>
                <a:sym typeface="+mn-lt"/>
              </a:rPr>
              <a:t>Vizibilitatea</a:t>
            </a:r>
            <a:r>
              <a:rPr lang="en-US" altLang="zh-CN" b="1" dirty="0">
                <a:solidFill>
                  <a:srgbClr val="2C344B"/>
                </a:solidFill>
                <a:effectLst>
                  <a:outerShdw blurRad="38100" dist="38100" dir="2700000" algn="tl">
                    <a:srgbClr val="000000">
                      <a:alpha val="30000"/>
                    </a:srgbClr>
                  </a:outerShdw>
                </a:effectLst>
                <a:cs typeface="+mn-ea"/>
                <a:sym typeface="+mn-lt"/>
              </a:rPr>
              <a:t> </a:t>
            </a:r>
            <a:r>
              <a:rPr lang="en-US" altLang="zh-CN" b="1" dirty="0" err="1">
                <a:solidFill>
                  <a:srgbClr val="2C344B"/>
                </a:solidFill>
                <a:effectLst>
                  <a:outerShdw blurRad="38100" dist="38100" dir="2700000" algn="tl">
                    <a:srgbClr val="000000">
                      <a:alpha val="30000"/>
                    </a:srgbClr>
                  </a:outerShdw>
                </a:effectLst>
                <a:cs typeface="+mn-ea"/>
                <a:sym typeface="+mn-lt"/>
              </a:rPr>
              <a:t>și</a:t>
            </a:r>
            <a:r>
              <a:rPr lang="en-US" altLang="zh-CN" b="1" dirty="0">
                <a:solidFill>
                  <a:srgbClr val="2C344B"/>
                </a:solidFill>
                <a:effectLst>
                  <a:outerShdw blurRad="38100" dist="38100" dir="2700000" algn="tl">
                    <a:srgbClr val="000000">
                      <a:alpha val="30000"/>
                    </a:srgbClr>
                  </a:outerShdw>
                </a:effectLst>
                <a:cs typeface="+mn-ea"/>
                <a:sym typeface="+mn-lt"/>
              </a:rPr>
              <a:t> </a:t>
            </a:r>
            <a:r>
              <a:rPr lang="en-US" altLang="zh-CN" b="1" dirty="0" err="1">
                <a:solidFill>
                  <a:srgbClr val="2C344B"/>
                </a:solidFill>
                <a:effectLst>
                  <a:outerShdw blurRad="38100" dist="38100" dir="2700000" algn="tl">
                    <a:srgbClr val="000000">
                      <a:alpha val="30000"/>
                    </a:srgbClr>
                  </a:outerShdw>
                </a:effectLst>
                <a:cs typeface="+mn-ea"/>
                <a:sym typeface="+mn-lt"/>
              </a:rPr>
              <a:t>recunoașterea</a:t>
            </a:r>
            <a:r>
              <a:rPr lang="en-US" altLang="zh-CN" b="1" dirty="0">
                <a:solidFill>
                  <a:srgbClr val="2C344B"/>
                </a:solidFill>
                <a:effectLst>
                  <a:outerShdw blurRad="38100" dist="38100" dir="2700000" algn="tl">
                    <a:srgbClr val="000000">
                      <a:alpha val="30000"/>
                    </a:srgbClr>
                  </a:outerShdw>
                </a:effectLst>
                <a:cs typeface="+mn-ea"/>
                <a:sym typeface="+mn-lt"/>
              </a:rPr>
              <a:t> </a:t>
            </a:r>
            <a:r>
              <a:rPr lang="en-US" altLang="zh-CN" b="1" dirty="0" err="1">
                <a:solidFill>
                  <a:srgbClr val="2C344B"/>
                </a:solidFill>
                <a:effectLst>
                  <a:outerShdw blurRad="38100" dist="38100" dir="2700000" algn="tl">
                    <a:srgbClr val="000000">
                      <a:alpha val="30000"/>
                    </a:srgbClr>
                  </a:outerShdw>
                </a:effectLst>
                <a:cs typeface="+mn-ea"/>
                <a:sym typeface="+mn-lt"/>
              </a:rPr>
              <a:t>profesional</a:t>
            </a:r>
            <a:r>
              <a:rPr lang="ro-RO" altLang="zh-CN" b="1" dirty="0">
                <a:solidFill>
                  <a:srgbClr val="2C344B"/>
                </a:solidFill>
                <a:effectLst>
                  <a:outerShdw blurRad="38100" dist="38100" dir="2700000" algn="tl">
                    <a:srgbClr val="000000">
                      <a:alpha val="30000"/>
                    </a:srgbClr>
                  </a:outerShdw>
                </a:effectLst>
                <a:cs typeface="+mn-ea"/>
                <a:sym typeface="+mn-lt"/>
              </a:rPr>
              <a:t>ă</a:t>
            </a:r>
            <a:endParaRPr lang="en-US" dirty="0"/>
          </a:p>
        </p:txBody>
      </p:sp>
      <p:cxnSp>
        <p:nvCxnSpPr>
          <p:cNvPr id="468" name="Google Shape;468;p42"/>
          <p:cNvCxnSpPr>
            <a:cxnSpLocks/>
          </p:cNvCxnSpPr>
          <p:nvPr/>
        </p:nvCxnSpPr>
        <p:spPr>
          <a:xfrm>
            <a:off x="-775698" y="1531707"/>
            <a:ext cx="10400427" cy="0"/>
          </a:xfrm>
          <a:prstGeom prst="straightConnector1">
            <a:avLst/>
          </a:prstGeom>
          <a:noFill/>
          <a:ln w="9525" cap="flat" cmpd="sng">
            <a:solidFill>
              <a:schemeClr val="accent2"/>
            </a:solidFill>
            <a:prstDash val="solid"/>
            <a:round/>
            <a:headEnd type="none" w="med" len="med"/>
            <a:tailEnd type="none" w="med" len="med"/>
          </a:ln>
        </p:spPr>
      </p:cxnSp>
      <p:pic>
        <p:nvPicPr>
          <p:cNvPr id="12" name="Picture 11">
            <a:extLst>
              <a:ext uri="{FF2B5EF4-FFF2-40B4-BE49-F238E27FC236}">
                <a16:creationId xmlns:a16="http://schemas.microsoft.com/office/drawing/2014/main" id="{95CDAB51-6FCA-5C7A-EB7D-67F888E18A87}"/>
              </a:ext>
            </a:extLst>
          </p:cNvPr>
          <p:cNvPicPr>
            <a:picLocks noChangeAspect="1"/>
          </p:cNvPicPr>
          <p:nvPr/>
        </p:nvPicPr>
        <p:blipFill>
          <a:blip r:embed="rId2">
            <a:duotone>
              <a:prstClr val="black"/>
              <a:schemeClr val="tx2">
                <a:tint val="45000"/>
                <a:satMod val="400000"/>
              </a:schemeClr>
            </a:duotone>
            <a:extLst>
              <a:ext uri="{BEBA8EAE-BF5A-486C-A8C5-ECC9F3942E4B}">
                <a14:imgProps xmlns:a14="http://schemas.microsoft.com/office/drawing/2010/main">
                  <a14:imgLayer r:embed="rId3">
                    <a14:imgEffect>
                      <a14:backgroundRemoval t="6855" b="96371" l="8772" r="94737">
                        <a14:foregroundMark x1="34035" y1="65726" x2="55789" y2="87903"/>
                        <a14:foregroundMark x1="55789" y1="87903" x2="55789" y2="96371"/>
                        <a14:foregroundMark x1="53684" y1="43145" x2="46667" y2="72177"/>
                        <a14:foregroundMark x1="46667" y1="72177" x2="46667" y2="72177"/>
                        <a14:foregroundMark x1="51930" y1="48790" x2="42456" y2="82661"/>
                        <a14:foregroundMark x1="42456" y1="82661" x2="52982" y2="86694"/>
                        <a14:foregroundMark x1="24561" y1="11694" x2="3509" y2="24597"/>
                        <a14:foregroundMark x1="3509" y1="24597" x2="13333" y2="66129"/>
                        <a14:foregroundMark x1="13333" y1="66129" x2="63509" y2="89516"/>
                        <a14:foregroundMark x1="63509" y1="89516" x2="86667" y2="62903"/>
                        <a14:foregroundMark x1="86667" y1="62903" x2="82456" y2="18952"/>
                        <a14:foregroundMark x1="82456" y1="18952" x2="29123" y2="7661"/>
                        <a14:foregroundMark x1="78947" y1="13710" x2="44561" y2="12903"/>
                        <a14:foregroundMark x1="44561" y1="12903" x2="28421" y2="34677"/>
                        <a14:foregroundMark x1="28421" y1="34677" x2="51930" y2="45565"/>
                        <a14:foregroundMark x1="74737" y1="15323" x2="19649" y2="13710"/>
                        <a14:foregroundMark x1="19649" y1="13710" x2="19649" y2="13710"/>
                        <a14:foregroundMark x1="70877" y1="28629" x2="26316" y2="26210"/>
                        <a14:foregroundMark x1="82456" y1="31452" x2="17193" y2="34677"/>
                        <a14:foregroundMark x1="17193" y1="34677" x2="16842" y2="34677"/>
                        <a14:foregroundMark x1="44211" y1="26210" x2="17544" y2="28629"/>
                        <a14:foregroundMark x1="17544" y1="28629" x2="17544" y2="29032"/>
                        <a14:foregroundMark x1="34737" y1="38710" x2="19649" y2="48790"/>
                        <a14:foregroundMark x1="14386" y1="25403" x2="13333" y2="46774"/>
                        <a14:foregroundMark x1="13684" y1="53226" x2="14035" y2="76613"/>
                        <a14:foregroundMark x1="14035" y1="76613" x2="38246" y2="75000"/>
                        <a14:foregroundMark x1="38246" y1="75000" x2="82807" y2="75806"/>
                        <a14:foregroundMark x1="82807" y1="75806" x2="94737" y2="33468"/>
                        <a14:foregroundMark x1="94737" y1="33468" x2="67018" y2="9274"/>
                        <a14:foregroundMark x1="67018" y1="9274" x2="14737" y2="9274"/>
                        <a14:foregroundMark x1="13684" y1="10484" x2="8772" y2="72984"/>
                        <a14:foregroundMark x1="84561" y1="17339" x2="85263" y2="35484"/>
                        <a14:foregroundMark x1="82105" y1="10484" x2="89474" y2="13306"/>
                        <a14:foregroundMark x1="87018" y1="8065" x2="80351" y2="20968"/>
                        <a14:foregroundMark x1="90175" y1="10081" x2="87018" y2="54839"/>
                        <a14:foregroundMark x1="58947" y1="84274" x2="58596" y2="95565"/>
                        <a14:foregroundMark x1="42105" y1="81855" x2="41404" y2="95565"/>
                        <a14:foregroundMark x1="39298" y1="64516" x2="70526" y2="63710"/>
                        <a14:foregroundMark x1="42456" y1="47581" x2="63860" y2="50000"/>
                        <a14:foregroundMark x1="63860" y1="50000" x2="69123" y2="42339"/>
                        <a14:foregroundMark x1="39298" y1="42339" x2="49123" y2="54839"/>
                        <a14:foregroundMark x1="42807" y1="41532" x2="56140" y2="59677"/>
                        <a14:foregroundMark x1="56140" y1="59677" x2="45614" y2="42742"/>
                        <a14:foregroundMark x1="45614" y1="42742" x2="42456" y2="46371"/>
                        <a14:foregroundMark x1="69123" y1="39919" x2="68421" y2="43145"/>
                        <a14:foregroundMark x1="69825" y1="55242" x2="69123" y2="62500"/>
                        <a14:foregroundMark x1="71930" y1="45565" x2="74035" y2="36694"/>
                        <a14:foregroundMark x1="38596" y1="52823" x2="25263" y2="61290"/>
                        <a14:foregroundMark x1="42807" y1="54435" x2="34737" y2="60484"/>
                        <a14:foregroundMark x1="47018" y1="37903" x2="52281" y2="43952"/>
                        <a14:foregroundMark x1="62456" y1="35887" x2="54386" y2="46371"/>
                        <a14:foregroundMark x1="62807" y1="47984" x2="52982" y2="56452"/>
                        <a14:foregroundMark x1="62807" y1="57661" x2="53684" y2="56855"/>
                        <a14:foregroundMark x1="64561" y1="64516" x2="67719" y2="73387"/>
                        <a14:foregroundMark x1="48772" y1="36694" x2="57895" y2="45565"/>
                        <a14:foregroundMark x1="33333" y1="77823" x2="27719" y2="78629"/>
                        <a14:foregroundMark x1="36491" y1="79435" x2="24211" y2="81048"/>
                        <a14:foregroundMark x1="70877" y1="81048" x2="59649" y2="81855"/>
                      </a14:backgroundRemoval>
                    </a14:imgEffect>
                  </a14:imgLayer>
                </a14:imgProps>
              </a:ext>
            </a:extLst>
          </a:blip>
          <a:stretch>
            <a:fillRect/>
          </a:stretch>
        </p:blipFill>
        <p:spPr>
          <a:xfrm>
            <a:off x="4315548" y="4412060"/>
            <a:ext cx="512904" cy="446317"/>
          </a:xfrm>
          <a:prstGeom prst="rect">
            <a:avLst/>
          </a:prstGeom>
        </p:spPr>
      </p:pic>
      <p:sp>
        <p:nvSpPr>
          <p:cNvPr id="4" name="Ribbon: Tilted Down 3">
            <a:extLst>
              <a:ext uri="{FF2B5EF4-FFF2-40B4-BE49-F238E27FC236}">
                <a16:creationId xmlns:a16="http://schemas.microsoft.com/office/drawing/2014/main" id="{EC1647AB-DEAE-C18A-7B9E-C1690C5ECA74}"/>
              </a:ext>
            </a:extLst>
          </p:cNvPr>
          <p:cNvSpPr/>
          <p:nvPr/>
        </p:nvSpPr>
        <p:spPr>
          <a:xfrm>
            <a:off x="2022958" y="1908571"/>
            <a:ext cx="5098083" cy="1881049"/>
          </a:xfrm>
          <a:prstGeom prst="ribbon">
            <a:avLst/>
          </a:prstGeom>
          <a:ln w="3175"/>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indent="0" algn="ctr">
              <a:buNone/>
            </a:pPr>
            <a:r>
              <a:rPr lang="en-US" sz="1600" b="1" dirty="0">
                <a:ln w="0"/>
                <a:solidFill>
                  <a:schemeClr val="tx1"/>
                </a:solidFill>
                <a:effectLst>
                  <a:outerShdw blurRad="38100" dist="19050" dir="2700000" algn="tl" rotWithShape="0">
                    <a:schemeClr val="dk1">
                      <a:alpha val="40000"/>
                    </a:schemeClr>
                  </a:outerShdw>
                </a:effectLst>
                <a:latin typeface="Barlow" panose="00000500000000000000" pitchFamily="2" charset="0"/>
              </a:rPr>
              <a:t>Cel </a:t>
            </a:r>
            <a:r>
              <a:rPr lang="en-US" sz="1600" b="1" dirty="0" err="1">
                <a:ln w="0"/>
                <a:solidFill>
                  <a:schemeClr val="tx1"/>
                </a:solidFill>
                <a:effectLst>
                  <a:outerShdw blurRad="38100" dist="19050" dir="2700000" algn="tl" rotWithShape="0">
                    <a:schemeClr val="dk1">
                      <a:alpha val="40000"/>
                    </a:schemeClr>
                  </a:outerShdw>
                </a:effectLst>
                <a:latin typeface="Barlow" panose="00000500000000000000" pitchFamily="2" charset="0"/>
              </a:rPr>
              <a:t>mai</a:t>
            </a:r>
            <a:r>
              <a:rPr lang="en-US" sz="1600" b="1" dirty="0">
                <a:ln w="0"/>
                <a:solidFill>
                  <a:schemeClr val="tx1"/>
                </a:solidFill>
                <a:effectLst>
                  <a:outerShdw blurRad="38100" dist="19050" dir="2700000" algn="tl" rotWithShape="0">
                    <a:schemeClr val="dk1">
                      <a:alpha val="40000"/>
                    </a:schemeClr>
                  </a:outerShdw>
                </a:effectLst>
                <a:latin typeface="Barlow" panose="00000500000000000000" pitchFamily="2" charset="0"/>
              </a:rPr>
              <a:t> </a:t>
            </a:r>
            <a:r>
              <a:rPr lang="en-US" sz="1600" b="1" dirty="0" err="1">
                <a:ln w="0"/>
                <a:solidFill>
                  <a:schemeClr val="tx1"/>
                </a:solidFill>
                <a:effectLst>
                  <a:outerShdw blurRad="38100" dist="19050" dir="2700000" algn="tl" rotWithShape="0">
                    <a:schemeClr val="dk1">
                      <a:alpha val="40000"/>
                    </a:schemeClr>
                  </a:outerShdw>
                </a:effectLst>
                <a:latin typeface="Barlow" panose="00000500000000000000" pitchFamily="2" charset="0"/>
              </a:rPr>
              <a:t>apreciat</a:t>
            </a:r>
            <a:r>
              <a:rPr lang="en-US" sz="1600" b="1" dirty="0">
                <a:ln w="0"/>
                <a:solidFill>
                  <a:schemeClr val="tx1"/>
                </a:solidFill>
                <a:effectLst>
                  <a:outerShdw blurRad="38100" dist="19050" dir="2700000" algn="tl" rotWithShape="0">
                    <a:schemeClr val="dk1">
                      <a:alpha val="40000"/>
                    </a:schemeClr>
                  </a:outerShdw>
                </a:effectLst>
                <a:latin typeface="Barlow" panose="00000500000000000000" pitchFamily="2" charset="0"/>
              </a:rPr>
              <a:t> </a:t>
            </a:r>
            <a:r>
              <a:rPr lang="en-US" sz="1600" b="1" dirty="0" err="1">
                <a:ln w="0"/>
                <a:solidFill>
                  <a:schemeClr val="tx1"/>
                </a:solidFill>
                <a:effectLst>
                  <a:outerShdw blurRad="38100" dist="19050" dir="2700000" algn="tl" rotWithShape="0">
                    <a:schemeClr val="dk1">
                      <a:alpha val="40000"/>
                    </a:schemeClr>
                  </a:outerShdw>
                </a:effectLst>
                <a:latin typeface="Barlow" panose="00000500000000000000" pitchFamily="2" charset="0"/>
              </a:rPr>
              <a:t>profesor</a:t>
            </a:r>
            <a:r>
              <a:rPr lang="en-US" sz="1600" b="1" dirty="0">
                <a:ln w="0"/>
                <a:solidFill>
                  <a:schemeClr val="tx1"/>
                </a:solidFill>
                <a:effectLst>
                  <a:outerShdw blurRad="38100" dist="19050" dir="2700000" algn="tl" rotWithShape="0">
                    <a:schemeClr val="dk1">
                      <a:alpha val="40000"/>
                    </a:schemeClr>
                  </a:outerShdw>
                </a:effectLst>
                <a:latin typeface="Barlow" panose="00000500000000000000" pitchFamily="2" charset="0"/>
              </a:rPr>
              <a:t> </a:t>
            </a:r>
            <a:endParaRPr lang="ro-RO" sz="1600" b="1" dirty="0">
              <a:ln w="0"/>
              <a:solidFill>
                <a:schemeClr val="tx1"/>
              </a:solidFill>
              <a:effectLst>
                <a:outerShdw blurRad="38100" dist="19050" dir="2700000" algn="tl" rotWithShape="0">
                  <a:schemeClr val="dk1">
                    <a:alpha val="40000"/>
                  </a:schemeClr>
                </a:outerShdw>
              </a:effectLst>
              <a:latin typeface="Barlow" panose="00000500000000000000" pitchFamily="2" charset="0"/>
            </a:endParaRPr>
          </a:p>
          <a:p>
            <a:pPr marL="0" indent="0" algn="ctr">
              <a:buNone/>
            </a:pPr>
            <a:r>
              <a:rPr lang="en-US" sz="1400" dirty="0">
                <a:ln w="0"/>
                <a:solidFill>
                  <a:schemeClr val="tx1"/>
                </a:solidFill>
                <a:effectLst>
                  <a:outerShdw blurRad="38100" dist="19050" dir="2700000" algn="tl" rotWithShape="0">
                    <a:schemeClr val="dk1">
                      <a:alpha val="40000"/>
                    </a:schemeClr>
                  </a:outerShdw>
                </a:effectLst>
                <a:latin typeface="Barlow" panose="00000500000000000000" pitchFamily="2" charset="0"/>
              </a:rPr>
              <a:t> 2017-prezent</a:t>
            </a:r>
          </a:p>
        </p:txBody>
      </p:sp>
    </p:spTree>
    <p:extLst>
      <p:ext uri="{BB962C8B-B14F-4D97-AF65-F5344CB8AC3E}">
        <p14:creationId xmlns:p14="http://schemas.microsoft.com/office/powerpoint/2010/main" val="33066860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plus(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51F4A15-71D7-51A1-029A-7863F20BA1E7}"/>
              </a:ext>
            </a:extLst>
          </p:cNvPr>
          <p:cNvSpPr>
            <a:spLocks noGrp="1"/>
          </p:cNvSpPr>
          <p:nvPr>
            <p:ph type="sldNum" sz="quarter" idx="12"/>
          </p:nvPr>
        </p:nvSpPr>
        <p:spPr/>
        <p:txBody>
          <a:bodyPr/>
          <a:lstStyle/>
          <a:p>
            <a:endParaRPr lang="en-US" dirty="0"/>
          </a:p>
        </p:txBody>
      </p:sp>
      <p:graphicFrame>
        <p:nvGraphicFramePr>
          <p:cNvPr id="3" name="Diagram 2">
            <a:extLst>
              <a:ext uri="{FF2B5EF4-FFF2-40B4-BE49-F238E27FC236}">
                <a16:creationId xmlns:a16="http://schemas.microsoft.com/office/drawing/2014/main" id="{C52D79ED-9F17-EEEB-12C1-D3383FB1F634}"/>
              </a:ext>
            </a:extLst>
          </p:cNvPr>
          <p:cNvGraphicFramePr/>
          <p:nvPr>
            <p:extLst>
              <p:ext uri="{D42A27DB-BD31-4B8C-83A1-F6EECF244321}">
                <p14:modId xmlns:p14="http://schemas.microsoft.com/office/powerpoint/2010/main" val="1966827858"/>
              </p:ext>
            </p:extLst>
          </p:nvPr>
        </p:nvGraphicFramePr>
        <p:xfrm>
          <a:off x="218830" y="54708"/>
          <a:ext cx="8706340" cy="50887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itle 1">
            <a:extLst>
              <a:ext uri="{FF2B5EF4-FFF2-40B4-BE49-F238E27FC236}">
                <a16:creationId xmlns:a16="http://schemas.microsoft.com/office/drawing/2014/main" id="{CE181283-06ED-79CC-926A-D2864C451F42}"/>
              </a:ext>
            </a:extLst>
          </p:cNvPr>
          <p:cNvSpPr>
            <a:spLocks noGrp="1"/>
          </p:cNvSpPr>
          <p:nvPr>
            <p:ph type="title"/>
          </p:nvPr>
        </p:nvSpPr>
        <p:spPr>
          <a:xfrm>
            <a:off x="3609204" y="2421591"/>
            <a:ext cx="1925592" cy="463463"/>
          </a:xfrm>
        </p:spPr>
        <p:style>
          <a:lnRef idx="2">
            <a:schemeClr val="accent2"/>
          </a:lnRef>
          <a:fillRef idx="1">
            <a:schemeClr val="lt1"/>
          </a:fillRef>
          <a:effectRef idx="0">
            <a:schemeClr val="accent2"/>
          </a:effectRef>
          <a:fontRef idx="minor">
            <a:schemeClr val="dk1"/>
          </a:fontRef>
        </p:style>
        <p:txBody>
          <a:bodyPr/>
          <a:lstStyle/>
          <a:p>
            <a:r>
              <a:rPr lang="ro-RO" sz="1800" dirty="0"/>
              <a:t>ANALIZA SWOT</a:t>
            </a:r>
            <a:endParaRPr lang="en-US" sz="1800" dirty="0"/>
          </a:p>
        </p:txBody>
      </p:sp>
    </p:spTree>
    <p:extLst>
      <p:ext uri="{BB962C8B-B14F-4D97-AF65-F5344CB8AC3E}">
        <p14:creationId xmlns:p14="http://schemas.microsoft.com/office/powerpoint/2010/main" val="4211530200"/>
      </p:ext>
    </p:extLst>
  </p:cSld>
  <p:clrMapOvr>
    <a:masterClrMapping/>
  </p:clrMapOvr>
  <p:transition spd="slow">
    <p:cover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oogle Shape;469;p42">
            <a:extLst>
              <a:ext uri="{FF2B5EF4-FFF2-40B4-BE49-F238E27FC236}">
                <a16:creationId xmlns:a16="http://schemas.microsoft.com/office/drawing/2014/main" id="{FF10A944-5BDB-94D6-DFBE-0901E518D5F9}"/>
              </a:ext>
            </a:extLst>
          </p:cNvPr>
          <p:cNvGrpSpPr/>
          <p:nvPr/>
        </p:nvGrpSpPr>
        <p:grpSpPr>
          <a:xfrm>
            <a:off x="-483706" y="1898145"/>
            <a:ext cx="2726849" cy="3636776"/>
            <a:chOff x="-501799" y="1960775"/>
            <a:chExt cx="2726849" cy="3636776"/>
          </a:xfrm>
        </p:grpSpPr>
        <p:pic>
          <p:nvPicPr>
            <p:cNvPr id="5" name="Google Shape;470;p42">
              <a:extLst>
                <a:ext uri="{FF2B5EF4-FFF2-40B4-BE49-F238E27FC236}">
                  <a16:creationId xmlns:a16="http://schemas.microsoft.com/office/drawing/2014/main" id="{FA062EA7-8B71-12CF-269D-4AFF2F3A5B4D}"/>
                </a:ext>
              </a:extLst>
            </p:cNvPr>
            <p:cNvPicPr preferRelativeResize="0"/>
            <p:nvPr/>
          </p:nvPicPr>
          <p:blipFill rotWithShape="1">
            <a:blip r:embed="rId2">
              <a:alphaModFix/>
            </a:blip>
            <a:srcRect/>
            <a:stretch/>
          </p:blipFill>
          <p:spPr>
            <a:xfrm>
              <a:off x="-501799" y="3061200"/>
              <a:ext cx="2536351" cy="2536351"/>
            </a:xfrm>
            <a:prstGeom prst="rect">
              <a:avLst/>
            </a:prstGeom>
            <a:noFill/>
            <a:ln>
              <a:noFill/>
            </a:ln>
          </p:spPr>
        </p:pic>
        <p:pic>
          <p:nvPicPr>
            <p:cNvPr id="6" name="Google Shape;471;p42">
              <a:extLst>
                <a:ext uri="{FF2B5EF4-FFF2-40B4-BE49-F238E27FC236}">
                  <a16:creationId xmlns:a16="http://schemas.microsoft.com/office/drawing/2014/main" id="{BBD6AC43-512F-9F99-C9E3-52857740644A}"/>
                </a:ext>
              </a:extLst>
            </p:cNvPr>
            <p:cNvPicPr preferRelativeResize="0"/>
            <p:nvPr/>
          </p:nvPicPr>
          <p:blipFill>
            <a:blip r:embed="rId3">
              <a:alphaModFix/>
            </a:blip>
            <a:stretch>
              <a:fillRect/>
            </a:stretch>
          </p:blipFill>
          <p:spPr>
            <a:xfrm>
              <a:off x="961077" y="2546199"/>
              <a:ext cx="1225875" cy="1225875"/>
            </a:xfrm>
            <a:prstGeom prst="rect">
              <a:avLst/>
            </a:prstGeom>
            <a:noFill/>
            <a:ln>
              <a:noFill/>
            </a:ln>
          </p:spPr>
        </p:pic>
        <p:cxnSp>
          <p:nvCxnSpPr>
            <p:cNvPr id="7" name="Google Shape;472;p42">
              <a:extLst>
                <a:ext uri="{FF2B5EF4-FFF2-40B4-BE49-F238E27FC236}">
                  <a16:creationId xmlns:a16="http://schemas.microsoft.com/office/drawing/2014/main" id="{5145680D-2B01-07D2-F1FC-17C80466DED2}"/>
                </a:ext>
              </a:extLst>
            </p:cNvPr>
            <p:cNvCxnSpPr/>
            <p:nvPr/>
          </p:nvCxnSpPr>
          <p:spPr>
            <a:xfrm rot="10800000">
              <a:off x="1196350" y="1960775"/>
              <a:ext cx="1028700" cy="2959200"/>
            </a:xfrm>
            <a:prstGeom prst="straightConnector1">
              <a:avLst/>
            </a:prstGeom>
            <a:noFill/>
            <a:ln w="9525" cap="flat" cmpd="sng">
              <a:solidFill>
                <a:schemeClr val="accent2"/>
              </a:solidFill>
              <a:prstDash val="solid"/>
              <a:round/>
              <a:headEnd type="none" w="med" len="med"/>
              <a:tailEnd type="none" w="med" len="med"/>
            </a:ln>
          </p:spPr>
        </p:cxnSp>
      </p:grpSp>
      <p:sp>
        <p:nvSpPr>
          <p:cNvPr id="3" name="Content Placeholder 2">
            <a:extLst>
              <a:ext uri="{FF2B5EF4-FFF2-40B4-BE49-F238E27FC236}">
                <a16:creationId xmlns:a16="http://schemas.microsoft.com/office/drawing/2014/main" id="{B3C2927B-13AF-1583-FA9C-6743C2F23EB2}"/>
              </a:ext>
            </a:extLst>
          </p:cNvPr>
          <p:cNvSpPr>
            <a:spLocks noGrp="1"/>
          </p:cNvSpPr>
          <p:nvPr>
            <p:ph idx="1"/>
          </p:nvPr>
        </p:nvSpPr>
        <p:spPr>
          <a:xfrm>
            <a:off x="401644" y="436730"/>
            <a:ext cx="4131001" cy="3794184"/>
          </a:xfrm>
        </p:spPr>
        <p:txBody>
          <a:bodyPr/>
          <a:lstStyle/>
          <a:p>
            <a:pPr marL="0" indent="0">
              <a:buNone/>
            </a:pPr>
            <a:r>
              <a:rPr lang="ro-RO" sz="1800" dirty="0">
                <a:solidFill>
                  <a:schemeClr val="tx1"/>
                </a:solidFill>
                <a:latin typeface="Barlow" panose="00000500000000000000" pitchFamily="2" charset="0"/>
                <a:ea typeface="Times New Roman" panose="02020603050405020304" pitchFamily="18" charset="0"/>
              </a:rPr>
              <a:t>În continuare</a:t>
            </a:r>
            <a:r>
              <a:rPr lang="en-US" sz="1800">
                <a:solidFill>
                  <a:schemeClr val="tx1"/>
                </a:solidFill>
                <a:latin typeface="Barlow" panose="00000500000000000000" pitchFamily="2" charset="0"/>
                <a:ea typeface="Times New Roman" panose="02020603050405020304" pitchFamily="18" charset="0"/>
              </a:rPr>
              <a:t>,</a:t>
            </a:r>
            <a:r>
              <a:rPr lang="ro-RO" sz="1800">
                <a:solidFill>
                  <a:schemeClr val="tx1"/>
                </a:solidFill>
                <a:latin typeface="Barlow" panose="00000500000000000000" pitchFamily="2" charset="0"/>
                <a:ea typeface="Times New Roman" panose="02020603050405020304" pitchFamily="18" charset="0"/>
              </a:rPr>
              <a:t> </a:t>
            </a:r>
            <a:r>
              <a:rPr lang="ro-RO" sz="1800" dirty="0">
                <a:solidFill>
                  <a:schemeClr val="tx1"/>
                </a:solidFill>
                <a:latin typeface="Barlow" panose="00000500000000000000" pitchFamily="2" charset="0"/>
                <a:ea typeface="Times New Roman" panose="02020603050405020304" pitchFamily="18" charset="0"/>
              </a:rPr>
              <a:t>voi prezenta principalele direcții de dezvoltare a carierei mele universitare, pe fiecare dintre componentele sale</a:t>
            </a:r>
            <a:r>
              <a:rPr lang="en-US" sz="1800" dirty="0">
                <a:solidFill>
                  <a:schemeClr val="tx1"/>
                </a:solidFill>
                <a:latin typeface="Barlow" panose="00000500000000000000" pitchFamily="2" charset="0"/>
                <a:ea typeface="Times New Roman" panose="02020603050405020304" pitchFamily="18" charset="0"/>
              </a:rPr>
              <a:t>:</a:t>
            </a:r>
          </a:p>
          <a:p>
            <a:pPr>
              <a:buFont typeface="Calibri" panose="020F0502020204030204" pitchFamily="34" charset="0"/>
              <a:buChar char="→"/>
            </a:pPr>
            <a:r>
              <a:rPr lang="ro-RO" sz="1800" dirty="0">
                <a:solidFill>
                  <a:schemeClr val="tx1"/>
                </a:solidFill>
                <a:latin typeface="Barlow" panose="00000500000000000000" pitchFamily="2" charset="0"/>
                <a:ea typeface="Times New Roman" panose="02020603050405020304" pitchFamily="18" charset="0"/>
                <a:cs typeface="Times New Roman" panose="02020603050405020304" pitchFamily="18" charset="0"/>
              </a:rPr>
              <a:t>Dezvoltarea și perfecționarea activității de cercetare</a:t>
            </a:r>
            <a:endParaRPr lang="en-US" sz="1800" dirty="0">
              <a:solidFill>
                <a:schemeClr val="tx1"/>
              </a:solidFill>
              <a:latin typeface="Barlow" panose="00000500000000000000" pitchFamily="2" charset="0"/>
              <a:ea typeface="Times New Roman" panose="02020603050405020304" pitchFamily="18" charset="0"/>
              <a:cs typeface="Times New Roman" panose="02020603050405020304" pitchFamily="18" charset="0"/>
            </a:endParaRPr>
          </a:p>
          <a:p>
            <a:pPr>
              <a:buFont typeface="Calibri" panose="020F0502020204030204" pitchFamily="34" charset="0"/>
              <a:buChar char="→"/>
            </a:pPr>
            <a:r>
              <a:rPr lang="ro-RO" sz="1800" dirty="0">
                <a:solidFill>
                  <a:schemeClr val="tx1"/>
                </a:solidFill>
                <a:latin typeface="Barlow" panose="00000500000000000000" pitchFamily="2" charset="0"/>
                <a:ea typeface="Times New Roman" panose="02020603050405020304" pitchFamily="18" charset="0"/>
                <a:cs typeface="Times New Roman" panose="02020603050405020304" pitchFamily="18" charset="0"/>
              </a:rPr>
              <a:t>Dezvoltarea carierei academice</a:t>
            </a:r>
            <a:endParaRPr lang="en-US" sz="1800" dirty="0">
              <a:solidFill>
                <a:schemeClr val="tx1"/>
              </a:solidFill>
              <a:latin typeface="Barlow" panose="00000500000000000000" pitchFamily="2" charset="0"/>
              <a:ea typeface="Times New Roman" panose="02020603050405020304" pitchFamily="18" charset="0"/>
              <a:cs typeface="Times New Roman" panose="02020603050405020304" pitchFamily="18" charset="0"/>
            </a:endParaRPr>
          </a:p>
          <a:p>
            <a:pPr>
              <a:buFont typeface="Calibri" panose="020F0502020204030204" pitchFamily="34" charset="0"/>
              <a:buChar char="→"/>
            </a:pPr>
            <a:r>
              <a:rPr lang="ro-RO" sz="1800" dirty="0">
                <a:solidFill>
                  <a:schemeClr val="tx1"/>
                </a:solidFill>
                <a:latin typeface="Barlow" panose="00000500000000000000" pitchFamily="2" charset="0"/>
                <a:ea typeface="Times New Roman" panose="02020603050405020304" pitchFamily="18" charset="0"/>
                <a:cs typeface="Times New Roman" panose="02020603050405020304" pitchFamily="18" charset="0"/>
              </a:rPr>
              <a:t>Dezvoltarea profesională</a:t>
            </a:r>
            <a:endParaRPr lang="en-US" sz="1800" dirty="0">
              <a:solidFill>
                <a:schemeClr val="tx1"/>
              </a:solidFill>
              <a:latin typeface="Barlow" panose="00000500000000000000" pitchFamily="2" charset="0"/>
              <a:ea typeface="Times New Roman" panose="02020603050405020304" pitchFamily="18" charset="0"/>
              <a:cs typeface="Times New Roman" panose="02020603050405020304" pitchFamily="18" charset="0"/>
            </a:endParaRPr>
          </a:p>
          <a:p>
            <a:endParaRPr lang="en-US" sz="1800" dirty="0">
              <a:solidFill>
                <a:schemeClr val="tx1"/>
              </a:solidFill>
              <a:latin typeface="Barlow" panose="00000500000000000000" pitchFamily="2" charset="0"/>
              <a:ea typeface="Times New Roman" panose="02020603050405020304" pitchFamily="18" charset="0"/>
              <a:cs typeface="Times New Roman" panose="02020603050405020304" pitchFamily="18" charset="0"/>
            </a:endParaRPr>
          </a:p>
          <a:p>
            <a:pPr marL="0" indent="0">
              <a:buNone/>
            </a:pPr>
            <a:r>
              <a:rPr lang="ro-RO" sz="1800" dirty="0">
                <a:solidFill>
                  <a:schemeClr val="tx1"/>
                </a:solidFill>
                <a:latin typeface="Barlow" panose="00000500000000000000" pitchFamily="2" charset="0"/>
                <a:ea typeface="Times New Roman" panose="02020603050405020304" pitchFamily="18" charset="0"/>
              </a:rPr>
              <a:t>Pentru fiecare dintre aceste domenii mi-am fundamentat orientări strategice (pe un orizont mai mare de timp) și planuri pe un orizont de circa 3 ani.</a:t>
            </a:r>
            <a:endParaRPr lang="en-US" sz="1800" dirty="0">
              <a:solidFill>
                <a:schemeClr val="tx1"/>
              </a:solidFill>
              <a:latin typeface="Barlow" panose="00000500000000000000" pitchFamily="2" charset="0"/>
              <a:ea typeface="Times New Roman" panose="02020603050405020304" pitchFamily="18" charset="0"/>
            </a:endParaRPr>
          </a:p>
          <a:p>
            <a:endParaRPr lang="en-US" sz="1800" dirty="0">
              <a:solidFill>
                <a:schemeClr val="tx1"/>
              </a:solidFill>
              <a:latin typeface="Barlow" panose="00000500000000000000" pitchFamily="2" charset="0"/>
            </a:endParaRPr>
          </a:p>
        </p:txBody>
      </p:sp>
      <p:pic>
        <p:nvPicPr>
          <p:cNvPr id="11" name="Picture 10">
            <a:extLst>
              <a:ext uri="{FF2B5EF4-FFF2-40B4-BE49-F238E27FC236}">
                <a16:creationId xmlns:a16="http://schemas.microsoft.com/office/drawing/2014/main" id="{6EC76306-4C42-FFF1-86B0-8CE568B7EE66}"/>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56" b="99533" l="4480" r="99133">
                        <a14:foregroundMark x1="27746" y1="85826" x2="21098" y2="97819"/>
                        <a14:foregroundMark x1="21098" y1="97819" x2="21098" y2="97819"/>
                        <a14:foregroundMark x1="10260" y1="97040" x2="4624" y2="99844"/>
                        <a14:foregroundMark x1="79480" y1="61682" x2="99277" y2="62773"/>
                        <a14:foregroundMark x1="71387" y1="59657" x2="68064" y2="36449"/>
                        <a14:foregroundMark x1="53468" y1="65576" x2="56069" y2="35202"/>
                        <a14:foregroundMark x1="57803" y1="53271" x2="58092" y2="53738"/>
                        <a14:foregroundMark x1="43064" y1="34112" x2="43064" y2="61994"/>
                        <a14:foregroundMark x1="44653" y1="64953" x2="44653" y2="63084"/>
                        <a14:foregroundMark x1="41908" y1="65265" x2="41908" y2="63084"/>
                        <a14:foregroundMark x1="26590" y1="156" x2="34971" y2="28349"/>
                        <a14:foregroundMark x1="33815" y1="32243" x2="32948" y2="54517"/>
                        <a14:foregroundMark x1="22832" y1="34579" x2="24855" y2="58723"/>
                        <a14:foregroundMark x1="14595" y1="37383" x2="15029" y2="58100"/>
                        <a14:foregroundMark x1="53324" y1="35670" x2="54480" y2="33801"/>
                        <a14:foregroundMark x1="13728" y1="35047" x2="13150" y2="34424"/>
                        <a14:foregroundMark x1="24566" y1="34735" x2="23988" y2="34268"/>
                        <a14:foregroundMark x1="66763" y1="35358" x2="67775" y2="34268"/>
                        <a14:foregroundMark x1="66618" y1="35358" x2="66185" y2="35826"/>
                        <a14:foregroundMark x1="12572" y1="65109" x2="12572" y2="65109"/>
                        <a14:foregroundMark x1="15029" y1="64798" x2="15607" y2="64798"/>
                        <a14:foregroundMark x1="25289" y1="64798" x2="25289" y2="64798"/>
                        <a14:foregroundMark x1="22832" y1="64798" x2="22832" y2="64798"/>
                        <a14:foregroundMark x1="44653" y1="65576" x2="44653" y2="64953"/>
                        <a14:foregroundMark x1="56358" y1="68847" x2="56358" y2="68224"/>
                        <a14:foregroundMark x1="25434" y1="65109" x2="27023" y2="64798"/>
                        <a14:foregroundMark x1="35694" y1="61215" x2="35116" y2="60592"/>
                        <a14:foregroundMark x1="32803" y1="60748" x2="32803" y2="60748"/>
                        <a14:backgroundMark x1="69220" y1="33178" x2="69364" y2="35826"/>
                      </a14:backgroundRemoval>
                    </a14:imgEffect>
                  </a14:imgLayer>
                </a14:imgProps>
              </a:ext>
            </a:extLst>
          </a:blip>
          <a:srcRect l="4558" r="4675"/>
          <a:stretch/>
        </p:blipFill>
        <p:spPr>
          <a:xfrm>
            <a:off x="4111791" y="0"/>
            <a:ext cx="5032209" cy="5143500"/>
          </a:xfrm>
          <a:prstGeom prst="rect">
            <a:avLst/>
          </a:prstGeom>
        </p:spPr>
      </p:pic>
    </p:spTree>
    <p:extLst>
      <p:ext uri="{BB962C8B-B14F-4D97-AF65-F5344CB8AC3E}">
        <p14:creationId xmlns:p14="http://schemas.microsoft.com/office/powerpoint/2010/main" val="1482251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6" name="Google Shape;466;p42"/>
          <p:cNvSpPr txBox="1">
            <a:spLocks noGrp="1"/>
          </p:cNvSpPr>
          <p:nvPr>
            <p:ph type="title"/>
          </p:nvPr>
        </p:nvSpPr>
        <p:spPr>
          <a:xfrm>
            <a:off x="2475900" y="-633628"/>
            <a:ext cx="4192200" cy="162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sz="1800" b="1" dirty="0">
                <a:effectLst>
                  <a:outerShdw blurRad="38100" dist="38100" dir="2700000" algn="tl">
                    <a:srgbClr val="000000">
                      <a:alpha val="30000"/>
                    </a:srgbClr>
                  </a:outerShdw>
                </a:effectLst>
                <a:cs typeface="+mn-ea"/>
              </a:rPr>
              <a:t>05. </a:t>
            </a:r>
            <a:r>
              <a:rPr lang="ro-RO" sz="1800" b="1" dirty="0">
                <a:effectLst>
                  <a:outerShdw blurRad="38100" dist="38100" dir="2700000" algn="tl">
                    <a:srgbClr val="000000">
                      <a:alpha val="30000"/>
                    </a:srgbClr>
                  </a:outerShdw>
                </a:effectLst>
                <a:cs typeface="+mn-ea"/>
              </a:rPr>
              <a:t>Dezvoltarea și perfecționarea activității de cercetare</a:t>
            </a:r>
            <a:endParaRPr sz="1800" dirty="0"/>
          </a:p>
        </p:txBody>
      </p:sp>
      <p:sp>
        <p:nvSpPr>
          <p:cNvPr id="467" name="Google Shape;467;p42"/>
          <p:cNvSpPr txBox="1">
            <a:spLocks noGrp="1"/>
          </p:cNvSpPr>
          <p:nvPr>
            <p:ph type="subTitle" idx="1"/>
          </p:nvPr>
        </p:nvSpPr>
        <p:spPr>
          <a:xfrm>
            <a:off x="1964328" y="1703011"/>
            <a:ext cx="6423103" cy="952500"/>
          </a:xfrm>
          <a:prstGeom prst="rect">
            <a:avLst/>
          </a:prstGeom>
        </p:spPr>
        <p:txBody>
          <a:bodyPr spcFirstLastPara="1" wrap="square" lIns="91425" tIns="91425" rIns="91425" bIns="91425" anchor="t" anchorCtr="0">
            <a:noAutofit/>
          </a:bodyPr>
          <a:lstStyle/>
          <a:p>
            <a:pPr marL="0" indent="270034" algn="just">
              <a:buNone/>
            </a:pPr>
            <a:r>
              <a:rPr lang="ro-RO" sz="1200" dirty="0">
                <a:solidFill>
                  <a:schemeClr val="accent1"/>
                </a:solidFill>
                <a:latin typeface="Barlow" panose="00000500000000000000" pitchFamily="2" charset="0"/>
                <a:ea typeface="Times New Roman" panose="02020603050405020304" pitchFamily="18" charset="0"/>
              </a:rPr>
              <a:t>Activitatea mea de cercetare în următorii ani se va desfășura ținând cont de următoarele elemente principale:</a:t>
            </a:r>
            <a:endParaRPr lang="en-US" sz="1200" dirty="0">
              <a:solidFill>
                <a:schemeClr val="accent1"/>
              </a:solidFill>
              <a:latin typeface="Barlow" panose="00000500000000000000" pitchFamily="2" charset="0"/>
              <a:ea typeface="Times New Roman" panose="02020603050405020304" pitchFamily="18" charset="0"/>
            </a:endParaRPr>
          </a:p>
          <a:p>
            <a:pPr marL="257175" indent="-257175" algn="just">
              <a:buFont typeface="Symbol" panose="05050102010706020507" pitchFamily="18" charset="2"/>
              <a:buChar char=""/>
              <a:tabLst>
                <a:tab pos="405289" algn="l"/>
              </a:tabLst>
            </a:pPr>
            <a:r>
              <a:rPr lang="ro-RO" sz="1200" dirty="0">
                <a:solidFill>
                  <a:schemeClr val="accent1"/>
                </a:solidFill>
                <a:latin typeface="Barlow" panose="00000500000000000000" pitchFamily="2" charset="0"/>
                <a:ea typeface="Times New Roman" panose="02020603050405020304" pitchFamily="18" charset="0"/>
              </a:rPr>
              <a:t>evoluția cadrului legislativ privind standardele minimale naționale necesare și obligatorii privind acordarea titlurilor de conferențiar și profesor universitar;</a:t>
            </a:r>
            <a:endParaRPr lang="en-US" sz="1200" dirty="0">
              <a:solidFill>
                <a:schemeClr val="accent1"/>
              </a:solidFill>
              <a:latin typeface="Barlow" panose="00000500000000000000" pitchFamily="2" charset="0"/>
              <a:ea typeface="Times New Roman" panose="02020603050405020304" pitchFamily="18" charset="0"/>
            </a:endParaRPr>
          </a:p>
          <a:p>
            <a:pPr marL="257175" indent="-257175" algn="just">
              <a:buFont typeface="Symbol" panose="05050102010706020507" pitchFamily="18" charset="2"/>
              <a:buChar char=""/>
              <a:tabLst>
                <a:tab pos="405289" algn="l"/>
              </a:tabLst>
            </a:pPr>
            <a:r>
              <a:rPr lang="ro-RO" sz="1200" dirty="0">
                <a:solidFill>
                  <a:schemeClr val="accent1"/>
                </a:solidFill>
                <a:latin typeface="Barlow" panose="00000500000000000000" pitchFamily="2" charset="0"/>
                <a:ea typeface="Times New Roman" panose="02020603050405020304" pitchFamily="18" charset="0"/>
              </a:rPr>
              <a:t>normele actuale privind cercetarea referitoare la cadrele didactice (în acest moment personalul didactic și de cercetare de la nivelul unui program de studiu trebuie să fie implicat în granturi de cercetare naționale și internaționale și, respectiv, fiecare cadru didactic trebuie să aibă anual cel puțin o publicație sau o realizare științifică în domeniul disciplinelor predate);</a:t>
            </a:r>
            <a:endParaRPr lang="en-US" sz="1200" dirty="0">
              <a:solidFill>
                <a:schemeClr val="accent1"/>
              </a:solidFill>
              <a:latin typeface="Barlow" panose="00000500000000000000" pitchFamily="2" charset="0"/>
              <a:ea typeface="Times New Roman" panose="02020603050405020304" pitchFamily="18" charset="0"/>
            </a:endParaRPr>
          </a:p>
          <a:p>
            <a:pPr marL="257175" indent="-257175" algn="just">
              <a:buFont typeface="Symbol" panose="05050102010706020507" pitchFamily="18" charset="2"/>
              <a:buChar char=""/>
              <a:tabLst>
                <a:tab pos="405289" algn="l"/>
              </a:tabLst>
            </a:pPr>
            <a:r>
              <a:rPr lang="ro-RO" sz="1200" dirty="0">
                <a:solidFill>
                  <a:schemeClr val="accent1"/>
                </a:solidFill>
                <a:latin typeface="Barlow" panose="00000500000000000000" pitchFamily="2" charset="0"/>
                <a:ea typeface="Times New Roman" panose="02020603050405020304" pitchFamily="18" charset="0"/>
              </a:rPr>
              <a:t>planul strategic al Universității Transilvania din Brașov pentru perioada 2024-2029;</a:t>
            </a:r>
            <a:endParaRPr lang="en-US" sz="1200" dirty="0">
              <a:solidFill>
                <a:schemeClr val="accent1"/>
              </a:solidFill>
              <a:latin typeface="Barlow" panose="00000500000000000000" pitchFamily="2" charset="0"/>
              <a:ea typeface="Times New Roman" panose="02020603050405020304" pitchFamily="18" charset="0"/>
            </a:endParaRPr>
          </a:p>
          <a:p>
            <a:pPr marL="257175" indent="-257175" algn="just">
              <a:buFont typeface="Symbol" panose="05050102010706020507" pitchFamily="18" charset="2"/>
              <a:buChar char=""/>
              <a:tabLst>
                <a:tab pos="405289" algn="l"/>
              </a:tabLst>
            </a:pPr>
            <a:r>
              <a:rPr lang="ro-RO" sz="1200" dirty="0">
                <a:solidFill>
                  <a:schemeClr val="accent1"/>
                </a:solidFill>
                <a:latin typeface="Barlow" panose="00000500000000000000" pitchFamily="2" charset="0"/>
                <a:ea typeface="Times New Roman" panose="02020603050405020304" pitchFamily="18" charset="0"/>
              </a:rPr>
              <a:t>planul strategic al Facultății de Educație fizică și sporturi montane Brașov pentru perioada 2024-2029;</a:t>
            </a:r>
            <a:endParaRPr lang="en-US" sz="1200" dirty="0">
              <a:solidFill>
                <a:schemeClr val="accent1"/>
              </a:solidFill>
              <a:latin typeface="Barlow" panose="00000500000000000000" pitchFamily="2" charset="0"/>
              <a:ea typeface="Times New Roman" panose="02020603050405020304" pitchFamily="18" charset="0"/>
            </a:endParaRPr>
          </a:p>
          <a:p>
            <a:pPr marL="257175" indent="-257175" algn="just">
              <a:buFont typeface="Symbol" panose="05050102010706020507" pitchFamily="18" charset="2"/>
              <a:buChar char=""/>
              <a:tabLst>
                <a:tab pos="405289" algn="l"/>
              </a:tabLst>
            </a:pPr>
            <a:r>
              <a:rPr lang="ro-RO" sz="1200" dirty="0">
                <a:solidFill>
                  <a:schemeClr val="accent1"/>
                </a:solidFill>
                <a:latin typeface="Barlow" panose="00000500000000000000" pitchFamily="2" charset="0"/>
                <a:ea typeface="Times New Roman" panose="02020603050405020304" pitchFamily="18" charset="0"/>
              </a:rPr>
              <a:t>planul de cercetare al Universității Transilvania din Brașov și cel al FEFSM.</a:t>
            </a:r>
            <a:endParaRPr lang="en-US" sz="1200" dirty="0">
              <a:solidFill>
                <a:schemeClr val="accent1"/>
              </a:solidFill>
              <a:latin typeface="Barlow" panose="00000500000000000000" pitchFamily="2" charset="0"/>
              <a:ea typeface="Times New Roman" panose="02020603050405020304" pitchFamily="18" charset="0"/>
            </a:endParaRPr>
          </a:p>
          <a:p>
            <a:endParaRPr lang="en-US" sz="1200" dirty="0">
              <a:solidFill>
                <a:schemeClr val="accent1"/>
              </a:solidFill>
              <a:latin typeface="Barlow" panose="00000500000000000000" pitchFamily="2" charset="0"/>
            </a:endParaRPr>
          </a:p>
        </p:txBody>
      </p:sp>
      <p:grpSp>
        <p:nvGrpSpPr>
          <p:cNvPr id="469" name="Google Shape;469;p42"/>
          <p:cNvGrpSpPr/>
          <p:nvPr/>
        </p:nvGrpSpPr>
        <p:grpSpPr>
          <a:xfrm>
            <a:off x="-959695" y="1877487"/>
            <a:ext cx="2726849" cy="3636776"/>
            <a:chOff x="-501799" y="1960775"/>
            <a:chExt cx="2726849" cy="3636776"/>
          </a:xfrm>
        </p:grpSpPr>
        <p:pic>
          <p:nvPicPr>
            <p:cNvPr id="470" name="Google Shape;470;p42"/>
            <p:cNvPicPr preferRelativeResize="0"/>
            <p:nvPr/>
          </p:nvPicPr>
          <p:blipFill rotWithShape="1">
            <a:blip r:embed="rId3">
              <a:alphaModFix/>
            </a:blip>
            <a:srcRect/>
            <a:stretch/>
          </p:blipFill>
          <p:spPr>
            <a:xfrm>
              <a:off x="-501799" y="3061200"/>
              <a:ext cx="2536351" cy="2536351"/>
            </a:xfrm>
            <a:prstGeom prst="rect">
              <a:avLst/>
            </a:prstGeom>
            <a:noFill/>
            <a:ln>
              <a:noFill/>
            </a:ln>
          </p:spPr>
        </p:pic>
        <p:pic>
          <p:nvPicPr>
            <p:cNvPr id="471" name="Google Shape;471;p42"/>
            <p:cNvPicPr preferRelativeResize="0"/>
            <p:nvPr/>
          </p:nvPicPr>
          <p:blipFill>
            <a:blip r:embed="rId4">
              <a:alphaModFix/>
            </a:blip>
            <a:stretch>
              <a:fillRect/>
            </a:stretch>
          </p:blipFill>
          <p:spPr>
            <a:xfrm>
              <a:off x="961077" y="2546199"/>
              <a:ext cx="1225875" cy="1225875"/>
            </a:xfrm>
            <a:prstGeom prst="rect">
              <a:avLst/>
            </a:prstGeom>
            <a:noFill/>
            <a:ln>
              <a:noFill/>
            </a:ln>
          </p:spPr>
        </p:pic>
        <p:cxnSp>
          <p:nvCxnSpPr>
            <p:cNvPr id="472" name="Google Shape;472;p42"/>
            <p:cNvCxnSpPr/>
            <p:nvPr/>
          </p:nvCxnSpPr>
          <p:spPr>
            <a:xfrm rot="10800000">
              <a:off x="1196350" y="1960775"/>
              <a:ext cx="1028700" cy="2959200"/>
            </a:xfrm>
            <a:prstGeom prst="straightConnector1">
              <a:avLst/>
            </a:prstGeom>
            <a:noFill/>
            <a:ln w="9525" cap="flat" cmpd="sng">
              <a:solidFill>
                <a:schemeClr val="accent2"/>
              </a:solidFill>
              <a:prstDash val="solid"/>
              <a:round/>
              <a:headEnd type="none" w="med" len="med"/>
              <a:tailEnd type="none" w="med" len="med"/>
            </a:ln>
          </p:spPr>
        </p:cxnSp>
      </p:grpSp>
    </p:spTree>
  </p:cSld>
  <p:clrMapOvr>
    <a:masterClrMapping/>
  </p:clrMapOvr>
  <p:transition spd="slow">
    <p:randomBar dir="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33"/>
          <p:cNvSpPr txBox="1">
            <a:spLocks noGrp="1"/>
          </p:cNvSpPr>
          <p:nvPr>
            <p:ph type="title"/>
          </p:nvPr>
        </p:nvSpPr>
        <p:spPr>
          <a:xfrm>
            <a:off x="5598772" y="755113"/>
            <a:ext cx="2779800" cy="907500"/>
          </a:xfrm>
          <a:prstGeom prst="rect">
            <a:avLst/>
          </a:prstGeom>
        </p:spPr>
        <p:txBody>
          <a:bodyPr spcFirstLastPara="1" wrap="square" lIns="91425" tIns="91425" rIns="91425" bIns="91425" anchor="t" anchorCtr="0">
            <a:noAutofit/>
          </a:bodyPr>
          <a:lstStyle/>
          <a:p>
            <a:pPr algn="ctr"/>
            <a:r>
              <a:rPr lang="en-US" sz="1400" b="1" dirty="0">
                <a:cs typeface="+mn-ea"/>
              </a:rPr>
              <a:t>01. </a:t>
            </a:r>
            <a:r>
              <a:rPr lang="en-US" sz="1400" b="1" dirty="0" err="1">
                <a:cs typeface="+mn-ea"/>
              </a:rPr>
              <a:t>Formarea</a:t>
            </a:r>
            <a:r>
              <a:rPr lang="en-US" sz="1400" b="1" dirty="0">
                <a:cs typeface="+mn-ea"/>
              </a:rPr>
              <a:t> </a:t>
            </a:r>
            <a:r>
              <a:rPr lang="en-US" sz="1400" b="1" dirty="0" err="1">
                <a:cs typeface="+mn-ea"/>
              </a:rPr>
              <a:t>profesională</a:t>
            </a:r>
            <a:br>
              <a:rPr lang="ro-MD" sz="1400" b="1" dirty="0">
                <a:cs typeface="+mn-ea"/>
              </a:rPr>
            </a:br>
            <a:br>
              <a:rPr lang="en-US" sz="1400" b="1" dirty="0">
                <a:cs typeface="+mn-ea"/>
              </a:rPr>
            </a:br>
            <a:r>
              <a:rPr lang="en-US" altLang="zh-CN" sz="1400" b="1" dirty="0">
                <a:cs typeface="+mn-ea"/>
                <a:sym typeface="+mn-lt"/>
              </a:rPr>
              <a:t>02. </a:t>
            </a:r>
            <a:r>
              <a:rPr lang="ro-RO" altLang="zh-CN" sz="1400" b="1" dirty="0">
                <a:cs typeface="+mn-ea"/>
                <a:sym typeface="+mn-lt"/>
              </a:rPr>
              <a:t>Evoluția carierei </a:t>
            </a:r>
            <a:r>
              <a:rPr lang="en-US" altLang="zh-CN" sz="1400" b="1" dirty="0">
                <a:cs typeface="+mn-ea"/>
                <a:sym typeface="+mn-lt"/>
              </a:rPr>
              <a:t>didactic</a:t>
            </a:r>
            <a:r>
              <a:rPr lang="ro-RO" altLang="zh-CN" sz="1400" b="1" dirty="0">
                <a:cs typeface="+mn-ea"/>
                <a:sym typeface="+mn-lt"/>
              </a:rPr>
              <a:t>e</a:t>
            </a:r>
            <a:r>
              <a:rPr lang="en-US" altLang="zh-CN" sz="1400" b="1" dirty="0">
                <a:cs typeface="+mn-ea"/>
                <a:sym typeface="+mn-lt"/>
              </a:rPr>
              <a:t> </a:t>
            </a:r>
            <a:r>
              <a:rPr lang="en-US" altLang="zh-CN" sz="1400" b="1" dirty="0" err="1">
                <a:cs typeface="+mn-ea"/>
                <a:sym typeface="+mn-lt"/>
              </a:rPr>
              <a:t>și</a:t>
            </a:r>
            <a:r>
              <a:rPr lang="en-US" altLang="zh-CN" sz="1400" b="1" dirty="0">
                <a:cs typeface="+mn-ea"/>
                <a:sym typeface="+mn-lt"/>
              </a:rPr>
              <a:t> de management</a:t>
            </a:r>
            <a:br>
              <a:rPr lang="ro-MD" altLang="zh-CN" sz="1400" b="1" dirty="0">
                <a:cs typeface="+mn-ea"/>
                <a:sym typeface="+mn-lt"/>
              </a:rPr>
            </a:br>
            <a:br>
              <a:rPr lang="zh-CN" altLang="en-US" sz="1400" b="1" dirty="0">
                <a:cs typeface="+mn-ea"/>
                <a:sym typeface="+mn-lt"/>
              </a:rPr>
            </a:br>
            <a:r>
              <a:rPr lang="en-US" altLang="zh-CN" sz="1400" b="1" dirty="0">
                <a:cs typeface="+mn-ea"/>
                <a:sym typeface="+mn-lt"/>
              </a:rPr>
              <a:t>03. </a:t>
            </a:r>
            <a:r>
              <a:rPr lang="ro-RO" altLang="zh-CN" sz="1400" b="1" dirty="0">
                <a:cs typeface="+mn-ea"/>
                <a:sym typeface="+mn-lt"/>
              </a:rPr>
              <a:t>Direc</a:t>
            </a:r>
            <a:r>
              <a:rPr lang="en-US" altLang="zh-CN" sz="1400" b="1" dirty="0">
                <a:cs typeface="+mn-ea"/>
                <a:sym typeface="+mn-lt"/>
              </a:rPr>
              <a:t>ț</a:t>
            </a:r>
            <a:r>
              <a:rPr lang="ro-RO" altLang="zh-CN" sz="1400" b="1" dirty="0">
                <a:cs typeface="+mn-ea"/>
                <a:sym typeface="+mn-lt"/>
              </a:rPr>
              <a:t>iile de cercetare / </a:t>
            </a:r>
            <a:r>
              <a:rPr lang="en-US" altLang="zh-CN" sz="1400" b="1" dirty="0" err="1">
                <a:cs typeface="+mn-ea"/>
                <a:sym typeface="+mn-lt"/>
              </a:rPr>
              <a:t>Activitatea</a:t>
            </a:r>
            <a:r>
              <a:rPr lang="en-US" altLang="zh-CN" sz="1400" b="1" dirty="0">
                <a:cs typeface="+mn-ea"/>
                <a:sym typeface="+mn-lt"/>
              </a:rPr>
              <a:t> </a:t>
            </a:r>
            <a:r>
              <a:rPr lang="ro-RO" altLang="zh-CN" sz="1400" b="1" dirty="0">
                <a:cs typeface="+mn-ea"/>
                <a:sym typeface="+mn-lt"/>
              </a:rPr>
              <a:t>ș</a:t>
            </a:r>
            <a:r>
              <a:rPr lang="en-US" altLang="zh-CN" sz="1400" b="1" dirty="0" err="1">
                <a:cs typeface="+mn-ea"/>
                <a:sym typeface="+mn-lt"/>
              </a:rPr>
              <a:t>tiin</a:t>
            </a:r>
            <a:r>
              <a:rPr lang="ro-RO" altLang="zh-CN" sz="1400" b="1" dirty="0">
                <a:cs typeface="+mn-ea"/>
                <a:sym typeface="+mn-lt"/>
              </a:rPr>
              <a:t>ț</a:t>
            </a:r>
            <a:r>
              <a:rPr lang="en-US" altLang="zh-CN" sz="1400" b="1" dirty="0" err="1">
                <a:cs typeface="+mn-ea"/>
                <a:sym typeface="+mn-lt"/>
              </a:rPr>
              <a:t>ific</a:t>
            </a:r>
            <a:r>
              <a:rPr lang="ro-RO" altLang="zh-CN" sz="1400" b="1" dirty="0">
                <a:cs typeface="+mn-ea"/>
                <a:sym typeface="+mn-lt"/>
              </a:rPr>
              <a:t>ă</a:t>
            </a:r>
            <a:r>
              <a:rPr lang="en-US" altLang="zh-CN" sz="1400" b="1" dirty="0">
                <a:cs typeface="+mn-ea"/>
                <a:sym typeface="+mn-lt"/>
              </a:rPr>
              <a:t> </a:t>
            </a:r>
            <a:r>
              <a:rPr lang="ro-RO" altLang="zh-CN" sz="1400" b="1" dirty="0">
                <a:cs typeface="+mn-ea"/>
                <a:sym typeface="+mn-lt"/>
              </a:rPr>
              <a:t>ș</a:t>
            </a:r>
            <a:r>
              <a:rPr lang="en-US" altLang="zh-CN" sz="1400" b="1" dirty="0" err="1">
                <a:cs typeface="+mn-ea"/>
                <a:sym typeface="+mn-lt"/>
              </a:rPr>
              <a:t>i</a:t>
            </a:r>
            <a:r>
              <a:rPr lang="en-US" altLang="zh-CN" sz="1400" b="1" dirty="0">
                <a:cs typeface="+mn-ea"/>
                <a:sym typeface="+mn-lt"/>
              </a:rPr>
              <a:t> de </a:t>
            </a:r>
            <a:r>
              <a:rPr lang="en-US" altLang="zh-CN" sz="1400" b="1" dirty="0" err="1">
                <a:cs typeface="+mn-ea"/>
                <a:sym typeface="+mn-lt"/>
              </a:rPr>
              <a:t>cercetare</a:t>
            </a:r>
            <a:br>
              <a:rPr lang="ro-MD" altLang="zh-CN" sz="1400" b="1" dirty="0">
                <a:cs typeface="+mn-ea"/>
                <a:sym typeface="+mn-lt"/>
              </a:rPr>
            </a:br>
            <a:br>
              <a:rPr lang="zh-CN" altLang="en-US" sz="1400" b="1" dirty="0">
                <a:cs typeface="+mn-ea"/>
                <a:sym typeface="+mn-lt"/>
              </a:rPr>
            </a:br>
            <a:r>
              <a:rPr lang="en-US" altLang="zh-CN" sz="1400" b="1" dirty="0">
                <a:cs typeface="+mn-ea"/>
                <a:sym typeface="+mn-lt"/>
              </a:rPr>
              <a:t>04. </a:t>
            </a:r>
            <a:r>
              <a:rPr lang="ro-RO" altLang="zh-CN" sz="1400" b="1" dirty="0">
                <a:cs typeface="+mn-ea"/>
                <a:sym typeface="+mn-lt"/>
              </a:rPr>
              <a:t>Vizibilitatea și recunoașterea profesională</a:t>
            </a:r>
            <a:br>
              <a:rPr lang="ro-RO" altLang="zh-CN" sz="1400" b="1" dirty="0">
                <a:cs typeface="+mn-ea"/>
                <a:sym typeface="+mn-lt"/>
              </a:rPr>
            </a:br>
            <a:br>
              <a:rPr lang="zh-CN" altLang="en-US" sz="1400" b="1" dirty="0">
                <a:cs typeface="+mn-ea"/>
                <a:sym typeface="+mn-lt"/>
              </a:rPr>
            </a:br>
            <a:r>
              <a:rPr lang="en-US" altLang="zh-CN" sz="1400" b="1" dirty="0">
                <a:cs typeface="+mn-ea"/>
                <a:sym typeface="+mn-lt"/>
              </a:rPr>
              <a:t>05. </a:t>
            </a:r>
            <a:r>
              <a:rPr lang="ro-RO" altLang="zh-CN" sz="1400" b="1" dirty="0">
                <a:cs typeface="+mn-ea"/>
                <a:sym typeface="+mn-lt"/>
              </a:rPr>
              <a:t>Direcții viitoare de dezvoltare a carierei academice</a:t>
            </a:r>
            <a:br>
              <a:rPr lang="en-US" sz="1400" dirty="0"/>
            </a:br>
            <a:endParaRPr sz="1400" dirty="0"/>
          </a:p>
        </p:txBody>
      </p:sp>
      <p:sp>
        <p:nvSpPr>
          <p:cNvPr id="302" name="Google Shape;302;p33"/>
          <p:cNvSpPr txBox="1">
            <a:spLocks noGrp="1"/>
          </p:cNvSpPr>
          <p:nvPr>
            <p:ph type="title" idx="2"/>
          </p:nvPr>
        </p:nvSpPr>
        <p:spPr>
          <a:xfrm>
            <a:off x="148790" y="238963"/>
            <a:ext cx="5808125" cy="10323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endParaRPr sz="2800" dirty="0"/>
          </a:p>
        </p:txBody>
      </p:sp>
      <p:grpSp>
        <p:nvGrpSpPr>
          <p:cNvPr id="305" name="Google Shape;305;p33"/>
          <p:cNvGrpSpPr/>
          <p:nvPr/>
        </p:nvGrpSpPr>
        <p:grpSpPr>
          <a:xfrm>
            <a:off x="2534175" y="3194850"/>
            <a:ext cx="2087050" cy="1824025"/>
            <a:chOff x="2534175" y="3194850"/>
            <a:chExt cx="2087050" cy="1824025"/>
          </a:xfrm>
        </p:grpSpPr>
        <p:pic>
          <p:nvPicPr>
            <p:cNvPr id="306" name="Google Shape;306;p33"/>
            <p:cNvPicPr preferRelativeResize="0"/>
            <p:nvPr/>
          </p:nvPicPr>
          <p:blipFill>
            <a:blip r:embed="rId3">
              <a:alphaModFix/>
            </a:blip>
            <a:stretch>
              <a:fillRect/>
            </a:stretch>
          </p:blipFill>
          <p:spPr>
            <a:xfrm flipH="1">
              <a:off x="2844776" y="3194850"/>
              <a:ext cx="1776449" cy="1776449"/>
            </a:xfrm>
            <a:prstGeom prst="rect">
              <a:avLst/>
            </a:prstGeom>
            <a:noFill/>
            <a:ln>
              <a:noFill/>
            </a:ln>
          </p:spPr>
        </p:pic>
        <p:cxnSp>
          <p:nvCxnSpPr>
            <p:cNvPr id="307" name="Google Shape;307;p33"/>
            <p:cNvCxnSpPr/>
            <p:nvPr/>
          </p:nvCxnSpPr>
          <p:spPr>
            <a:xfrm rot="10800000" flipH="1">
              <a:off x="2534175" y="3445975"/>
              <a:ext cx="1968600" cy="1572900"/>
            </a:xfrm>
            <a:prstGeom prst="straightConnector1">
              <a:avLst/>
            </a:prstGeom>
            <a:noFill/>
            <a:ln w="9525" cap="flat" cmpd="sng">
              <a:solidFill>
                <a:schemeClr val="accent2"/>
              </a:solidFill>
              <a:prstDash val="solid"/>
              <a:round/>
              <a:headEnd type="none" w="med" len="med"/>
              <a:tailEnd type="none" w="med" len="med"/>
            </a:ln>
          </p:spPr>
        </p:cxnSp>
        <p:sp>
          <p:nvSpPr>
            <p:cNvPr id="308" name="Google Shape;308;p33"/>
            <p:cNvSpPr/>
            <p:nvPr/>
          </p:nvSpPr>
          <p:spPr>
            <a:xfrm>
              <a:off x="2613275" y="4150200"/>
              <a:ext cx="821100" cy="821100"/>
            </a:xfrm>
            <a:prstGeom prst="ellipse">
              <a:avLst/>
            </a:prstGeom>
            <a:solidFill>
              <a:srgbClr val="FDFEFF">
                <a:alpha val="18870"/>
              </a:srgbClr>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Barlow"/>
                <a:ea typeface="Barlow"/>
                <a:cs typeface="Barlow"/>
                <a:sym typeface="Barlow"/>
              </a:endParaRPr>
            </a:p>
          </p:txBody>
        </p:sp>
      </p:grpSp>
      <p:sp>
        <p:nvSpPr>
          <p:cNvPr id="3" name="Picture Placeholder 2">
            <a:extLst>
              <a:ext uri="{FF2B5EF4-FFF2-40B4-BE49-F238E27FC236}">
                <a16:creationId xmlns:a16="http://schemas.microsoft.com/office/drawing/2014/main" id="{499C8C02-EF39-75F9-8497-F8FF99E43AA6}"/>
              </a:ext>
            </a:extLst>
          </p:cNvPr>
          <p:cNvSpPr>
            <a:spLocks noGrp="1"/>
          </p:cNvSpPr>
          <p:nvPr>
            <p:ph type="pic" idx="3"/>
          </p:nvPr>
        </p:nvSpPr>
        <p:spPr/>
        <p:txBody>
          <a:bodyPr/>
          <a:lstStyle/>
          <a:p>
            <a:endParaRPr lang="en-US"/>
          </a:p>
        </p:txBody>
      </p:sp>
      <p:sp>
        <p:nvSpPr>
          <p:cNvPr id="4" name="TextBox 3">
            <a:extLst>
              <a:ext uri="{FF2B5EF4-FFF2-40B4-BE49-F238E27FC236}">
                <a16:creationId xmlns:a16="http://schemas.microsoft.com/office/drawing/2014/main" id="{D4C3B65A-45B3-019E-467D-884C9D365434}"/>
              </a:ext>
            </a:extLst>
          </p:cNvPr>
          <p:cNvSpPr txBox="1"/>
          <p:nvPr/>
        </p:nvSpPr>
        <p:spPr>
          <a:xfrm>
            <a:off x="-195967" y="2060622"/>
            <a:ext cx="4572000" cy="224676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C2D8EC"/>
              </a:buClr>
              <a:buSzPts val="6000"/>
              <a:buFont typeface="Aboreto"/>
              <a:buNone/>
              <a:tabLst/>
              <a:defRPr/>
            </a:pPr>
            <a:r>
              <a:rPr kumimoji="0" lang="en-US" altLang="zh-CN" sz="2800" b="0" i="0" u="none" strike="noStrike" kern="0" cap="none" spc="0" normalizeH="0" baseline="0" noProof="0" dirty="0" err="1">
                <a:ln>
                  <a:noFill/>
                </a:ln>
                <a:solidFill>
                  <a:srgbClr val="FDFEFF"/>
                </a:solidFill>
                <a:effectLst>
                  <a:outerShdw blurRad="38100" dist="38100" dir="2700000" algn="tl">
                    <a:srgbClr val="000000">
                      <a:alpha val="30000"/>
                    </a:srgbClr>
                  </a:outerShdw>
                </a:effectLst>
                <a:uLnTx/>
                <a:uFillTx/>
                <a:latin typeface="Aboreto"/>
                <a:ea typeface="Tahoma" panose="020B0604030504040204" pitchFamily="34" charset="0"/>
                <a:cs typeface="Tahoma" panose="020B0604030504040204" pitchFamily="34" charset="0"/>
                <a:sym typeface="+mn-lt"/>
              </a:rPr>
              <a:t>Planul</a:t>
            </a:r>
            <a:r>
              <a:rPr kumimoji="0" lang="en-US" altLang="zh-CN" sz="2800" b="0" i="0" u="none" strike="noStrike" kern="0" cap="none" spc="0" normalizeH="0" baseline="0" noProof="0" dirty="0">
                <a:ln>
                  <a:noFill/>
                </a:ln>
                <a:solidFill>
                  <a:srgbClr val="FDFEFF"/>
                </a:solidFill>
                <a:effectLst>
                  <a:outerShdw blurRad="38100" dist="38100" dir="2700000" algn="tl">
                    <a:srgbClr val="000000">
                      <a:alpha val="30000"/>
                    </a:srgbClr>
                  </a:outerShdw>
                </a:effectLst>
                <a:uLnTx/>
                <a:uFillTx/>
                <a:latin typeface="Aboreto"/>
                <a:ea typeface="Tahoma" panose="020B0604030504040204" pitchFamily="34" charset="0"/>
                <a:cs typeface="Tahoma" panose="020B0604030504040204" pitchFamily="34" charset="0"/>
                <a:sym typeface="+mn-lt"/>
              </a:rPr>
              <a:t> de </a:t>
            </a:r>
          </a:p>
          <a:p>
            <a:pPr marL="0" marR="0" lvl="0" indent="0" algn="ctr" defTabSz="914400" rtl="0" eaLnBrk="1" fontAlgn="auto" latinLnBrk="0" hangingPunct="1">
              <a:lnSpc>
                <a:spcPct val="100000"/>
              </a:lnSpc>
              <a:spcBef>
                <a:spcPts val="0"/>
              </a:spcBef>
              <a:spcAft>
                <a:spcPts val="0"/>
              </a:spcAft>
              <a:buClr>
                <a:srgbClr val="C2D8EC"/>
              </a:buClr>
              <a:buSzPts val="6000"/>
              <a:buFont typeface="Aboreto"/>
              <a:buNone/>
              <a:tabLst/>
              <a:defRPr/>
            </a:pPr>
            <a:r>
              <a:rPr kumimoji="0" lang="en-US" altLang="zh-CN" sz="2800" b="0" i="0" u="none" strike="noStrike" kern="0" cap="none" spc="0" normalizeH="0" baseline="0" noProof="0" dirty="0" err="1">
                <a:ln>
                  <a:noFill/>
                </a:ln>
                <a:solidFill>
                  <a:srgbClr val="FDFEFF"/>
                </a:solidFill>
                <a:effectLst>
                  <a:outerShdw blurRad="38100" dist="38100" dir="2700000" algn="tl">
                    <a:srgbClr val="000000">
                      <a:alpha val="30000"/>
                    </a:srgbClr>
                  </a:outerShdw>
                </a:effectLst>
                <a:uLnTx/>
                <a:uFillTx/>
                <a:latin typeface="Aboreto"/>
                <a:ea typeface="Tahoma" panose="020B0604030504040204" pitchFamily="34" charset="0"/>
                <a:cs typeface="Tahoma" panose="020B0604030504040204" pitchFamily="34" charset="0"/>
                <a:sym typeface="+mn-lt"/>
              </a:rPr>
              <a:t>dezvoltare</a:t>
            </a:r>
            <a:r>
              <a:rPr kumimoji="0" lang="en-US" altLang="zh-CN" sz="2800" b="0" i="0" u="none" strike="noStrike" kern="0" cap="none" spc="0" normalizeH="0" baseline="0" noProof="0" dirty="0">
                <a:ln>
                  <a:noFill/>
                </a:ln>
                <a:solidFill>
                  <a:srgbClr val="FDFEFF"/>
                </a:solidFill>
                <a:effectLst>
                  <a:outerShdw blurRad="38100" dist="38100" dir="2700000" algn="tl">
                    <a:srgbClr val="000000">
                      <a:alpha val="30000"/>
                    </a:srgbClr>
                  </a:outerShdw>
                </a:effectLst>
                <a:uLnTx/>
                <a:uFillTx/>
                <a:latin typeface="Aboreto"/>
                <a:ea typeface="Tahoma" panose="020B0604030504040204" pitchFamily="34" charset="0"/>
                <a:cs typeface="Tahoma" panose="020B0604030504040204" pitchFamily="34" charset="0"/>
                <a:sym typeface="+mn-lt"/>
              </a:rPr>
              <a:t> </a:t>
            </a:r>
          </a:p>
          <a:p>
            <a:pPr marL="0" marR="0" lvl="0" indent="0" algn="ctr" defTabSz="914400" rtl="0" eaLnBrk="1" fontAlgn="auto" latinLnBrk="0" hangingPunct="1">
              <a:lnSpc>
                <a:spcPct val="100000"/>
              </a:lnSpc>
              <a:spcBef>
                <a:spcPts val="0"/>
              </a:spcBef>
              <a:spcAft>
                <a:spcPts val="0"/>
              </a:spcAft>
              <a:buClr>
                <a:srgbClr val="C2D8EC"/>
              </a:buClr>
              <a:buSzPts val="6000"/>
              <a:buFont typeface="Aboreto"/>
              <a:buNone/>
              <a:tabLst/>
              <a:defRPr/>
            </a:pPr>
            <a:r>
              <a:rPr kumimoji="0" lang="en-US" altLang="zh-CN" sz="2800" b="0" i="0" u="none" strike="noStrike" kern="0" cap="none" spc="0" normalizeH="0" baseline="0" noProof="0" dirty="0">
                <a:ln>
                  <a:noFill/>
                </a:ln>
                <a:solidFill>
                  <a:srgbClr val="FDFEFF"/>
                </a:solidFill>
                <a:effectLst>
                  <a:outerShdw blurRad="38100" dist="38100" dir="2700000" algn="tl">
                    <a:srgbClr val="000000">
                      <a:alpha val="30000"/>
                    </a:srgbClr>
                  </a:outerShdw>
                </a:effectLst>
                <a:uLnTx/>
                <a:uFillTx/>
                <a:latin typeface="Aboreto"/>
                <a:ea typeface="Tahoma" panose="020B0604030504040204" pitchFamily="34" charset="0"/>
                <a:cs typeface="Tahoma" panose="020B0604030504040204" pitchFamily="34" charset="0"/>
                <a:sym typeface="+mn-lt"/>
              </a:rPr>
              <a:t>a </a:t>
            </a:r>
            <a:r>
              <a:rPr kumimoji="0" lang="en-US" altLang="zh-CN" sz="2800" b="0" i="0" u="none" strike="noStrike" kern="0" cap="none" spc="0" normalizeH="0" baseline="0" noProof="0" dirty="0" err="1">
                <a:ln>
                  <a:noFill/>
                </a:ln>
                <a:solidFill>
                  <a:srgbClr val="FDFEFF"/>
                </a:solidFill>
                <a:effectLst>
                  <a:outerShdw blurRad="38100" dist="38100" dir="2700000" algn="tl">
                    <a:srgbClr val="000000">
                      <a:alpha val="30000"/>
                    </a:srgbClr>
                  </a:outerShdw>
                </a:effectLst>
                <a:uLnTx/>
                <a:uFillTx/>
                <a:latin typeface="Aboreto"/>
                <a:ea typeface="Tahoma" panose="020B0604030504040204" pitchFamily="34" charset="0"/>
                <a:cs typeface="Tahoma" panose="020B0604030504040204" pitchFamily="34" charset="0"/>
                <a:sym typeface="+mn-lt"/>
              </a:rPr>
              <a:t>carierei</a:t>
            </a:r>
            <a:r>
              <a:rPr kumimoji="0" lang="en-US" altLang="zh-CN" sz="2800" b="0" i="0" u="none" strike="noStrike" kern="0" cap="none" spc="0" normalizeH="0" baseline="0" noProof="0" dirty="0">
                <a:ln>
                  <a:noFill/>
                </a:ln>
                <a:solidFill>
                  <a:srgbClr val="FDFEFF"/>
                </a:solidFill>
                <a:effectLst>
                  <a:outerShdw blurRad="38100" dist="38100" dir="2700000" algn="tl">
                    <a:srgbClr val="000000">
                      <a:alpha val="30000"/>
                    </a:srgbClr>
                  </a:outerShdw>
                </a:effectLst>
                <a:uLnTx/>
                <a:uFillTx/>
                <a:latin typeface="Aboreto"/>
                <a:ea typeface="Tahoma" panose="020B0604030504040204" pitchFamily="34" charset="0"/>
                <a:cs typeface="Tahoma" panose="020B0604030504040204" pitchFamily="34" charset="0"/>
                <a:sym typeface="+mn-lt"/>
              </a:rPr>
              <a:t> </a:t>
            </a:r>
          </a:p>
          <a:p>
            <a:pPr marL="0" marR="0" lvl="0" indent="0" algn="ctr" defTabSz="914400" rtl="0" eaLnBrk="1" fontAlgn="auto" latinLnBrk="0" hangingPunct="1">
              <a:lnSpc>
                <a:spcPct val="100000"/>
              </a:lnSpc>
              <a:spcBef>
                <a:spcPts val="0"/>
              </a:spcBef>
              <a:spcAft>
                <a:spcPts val="0"/>
              </a:spcAft>
              <a:buClr>
                <a:srgbClr val="C2D8EC"/>
              </a:buClr>
              <a:buSzPts val="6000"/>
              <a:buFont typeface="Aboreto"/>
              <a:buNone/>
              <a:tabLst/>
              <a:defRPr/>
            </a:pPr>
            <a:endParaRPr kumimoji="0" lang="en-US" altLang="zh-CN" sz="2800" b="0" i="0" u="none" strike="noStrike" kern="0" cap="none" spc="0" normalizeH="0" baseline="0" noProof="0" dirty="0">
              <a:ln>
                <a:noFill/>
              </a:ln>
              <a:solidFill>
                <a:srgbClr val="FDFEFF"/>
              </a:solidFill>
              <a:effectLst>
                <a:outerShdw blurRad="38100" dist="38100" dir="2700000" algn="tl">
                  <a:srgbClr val="000000">
                    <a:alpha val="30000"/>
                  </a:srgbClr>
                </a:outerShdw>
              </a:effectLst>
              <a:uLnTx/>
              <a:uFillTx/>
              <a:latin typeface="Aboreto"/>
              <a:ea typeface="Tahoma" panose="020B0604030504040204" pitchFamily="34" charset="0"/>
              <a:cs typeface="Tahoma" panose="020B0604030504040204" pitchFamily="34" charset="0"/>
              <a:sym typeface="+mn-lt"/>
            </a:endParaRPr>
          </a:p>
          <a:p>
            <a:pPr marL="0" marR="0" lvl="0" indent="0" algn="ctr" defTabSz="914400" rtl="0" eaLnBrk="1" fontAlgn="auto" latinLnBrk="0" hangingPunct="1">
              <a:lnSpc>
                <a:spcPct val="100000"/>
              </a:lnSpc>
              <a:spcBef>
                <a:spcPts val="0"/>
              </a:spcBef>
              <a:spcAft>
                <a:spcPts val="0"/>
              </a:spcAft>
              <a:buClr>
                <a:srgbClr val="C2D8EC"/>
              </a:buClr>
              <a:buSzPts val="6000"/>
              <a:buFont typeface="Aboreto"/>
              <a:buNone/>
              <a:tabLst/>
              <a:defRPr/>
            </a:pPr>
            <a:r>
              <a:rPr kumimoji="0" lang="en-US" altLang="zh-CN" sz="2800" b="0" i="0" u="none" strike="noStrike" kern="0" cap="none" spc="0" normalizeH="0" baseline="0" noProof="0" dirty="0">
                <a:ln>
                  <a:noFill/>
                </a:ln>
                <a:solidFill>
                  <a:srgbClr val="FDFEFF"/>
                </a:solidFill>
                <a:effectLst>
                  <a:outerShdw blurRad="38100" dist="38100" dir="2700000" algn="tl">
                    <a:srgbClr val="000000">
                      <a:alpha val="30000"/>
                    </a:srgbClr>
                  </a:outerShdw>
                </a:effectLst>
                <a:uLnTx/>
                <a:uFillTx/>
                <a:latin typeface="Aboreto"/>
                <a:ea typeface="Tahoma" panose="020B0604030504040204" pitchFamily="34" charset="0"/>
                <a:cs typeface="Tahoma" panose="020B0604030504040204" pitchFamily="34" charset="0"/>
                <a:sym typeface="+mn-lt"/>
              </a:rPr>
              <a:t>– </a:t>
            </a:r>
            <a:r>
              <a:rPr kumimoji="0" lang="en-US" altLang="zh-CN" sz="2800" b="1" i="0" u="none" strike="noStrike" kern="0" cap="none" spc="0" normalizeH="0" baseline="0" noProof="0" dirty="0" err="1">
                <a:ln>
                  <a:noFill/>
                </a:ln>
                <a:solidFill>
                  <a:srgbClr val="FDFEFF"/>
                </a:solidFill>
                <a:effectLst>
                  <a:outerShdw blurRad="38100" dist="38100" dir="2700000" algn="tl">
                    <a:srgbClr val="000000">
                      <a:alpha val="30000"/>
                    </a:srgbClr>
                  </a:outerShdw>
                </a:effectLst>
                <a:uLnTx/>
                <a:uFillTx/>
                <a:latin typeface="Aboreto"/>
                <a:ea typeface="Tahoma" panose="020B0604030504040204" pitchFamily="34" charset="0"/>
                <a:cs typeface="Tahoma" panose="020B0604030504040204" pitchFamily="34" charset="0"/>
                <a:sym typeface="+mn-lt"/>
              </a:rPr>
              <a:t>repere</a:t>
            </a:r>
            <a:r>
              <a:rPr kumimoji="0" lang="en-US" altLang="zh-CN" sz="2800" b="0" i="0" u="none" strike="noStrike" kern="0" cap="none" spc="0" normalizeH="0" baseline="0" noProof="0" dirty="0">
                <a:ln>
                  <a:noFill/>
                </a:ln>
                <a:solidFill>
                  <a:srgbClr val="FDFEFF"/>
                </a:solidFill>
                <a:effectLst>
                  <a:outerShdw blurRad="38100" dist="38100" dir="2700000" algn="tl">
                    <a:srgbClr val="000000">
                      <a:alpha val="30000"/>
                    </a:srgbClr>
                  </a:outerShdw>
                </a:effectLst>
                <a:uLnTx/>
                <a:uFillTx/>
                <a:latin typeface="Aboreto"/>
                <a:ea typeface="Tahoma" panose="020B0604030504040204" pitchFamily="34" charset="0"/>
                <a:cs typeface="Tahoma" panose="020B0604030504040204" pitchFamily="34" charset="0"/>
                <a:sym typeface="+mn-lt"/>
              </a:rPr>
              <a:t> –</a:t>
            </a:r>
            <a:endParaRPr kumimoji="0" lang="en-US" sz="2800" b="0" i="0" u="none" strike="noStrike" kern="0" cap="none" spc="0" normalizeH="0" baseline="0" noProof="0" dirty="0">
              <a:ln>
                <a:noFill/>
              </a:ln>
              <a:solidFill>
                <a:srgbClr val="FDFEFF"/>
              </a:solidFill>
              <a:effectLst/>
              <a:uLnTx/>
              <a:uFillTx/>
              <a:latin typeface="Aboreto"/>
              <a:sym typeface="Aboreto"/>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DF01D43A-A487-79D0-0646-96BB376A78BC}"/>
              </a:ext>
            </a:extLst>
          </p:cNvPr>
          <p:cNvSpPr/>
          <p:nvPr/>
        </p:nvSpPr>
        <p:spPr>
          <a:xfrm>
            <a:off x="237325" y="369947"/>
            <a:ext cx="8627469" cy="64777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8C20900-994C-01C5-23A4-A9D3F2FD0979}"/>
              </a:ext>
            </a:extLst>
          </p:cNvPr>
          <p:cNvSpPr>
            <a:spLocks noGrp="1"/>
          </p:cNvSpPr>
          <p:nvPr>
            <p:ph type="title"/>
          </p:nvPr>
        </p:nvSpPr>
        <p:spPr/>
        <p:txBody>
          <a:bodyPr>
            <a:normAutofit/>
          </a:bodyPr>
          <a:lstStyle/>
          <a:p>
            <a:r>
              <a:rPr lang="ro-RO" sz="2100" dirty="0">
                <a:solidFill>
                  <a:srgbClr val="000000"/>
                </a:solidFill>
                <a:latin typeface="UT Sans"/>
                <a:ea typeface="Times New Roman" panose="02020603050405020304" pitchFamily="18" charset="0"/>
              </a:rPr>
              <a:t>Activitatea mea de cercetare în următorii ani se va concretiza</a:t>
            </a:r>
            <a:r>
              <a:rPr lang="en-US" sz="2100" dirty="0">
                <a:solidFill>
                  <a:srgbClr val="000000"/>
                </a:solidFill>
                <a:latin typeface="UT Sans"/>
                <a:ea typeface="Times New Roman" panose="02020603050405020304" pitchFamily="18" charset="0"/>
              </a:rPr>
              <a:t> </a:t>
            </a:r>
            <a:r>
              <a:rPr lang="en-US" sz="2100" dirty="0" err="1">
                <a:solidFill>
                  <a:srgbClr val="000000"/>
                </a:solidFill>
                <a:latin typeface="UT Sans"/>
                <a:ea typeface="Times New Roman" panose="02020603050405020304" pitchFamily="18" charset="0"/>
              </a:rPr>
              <a:t>în</a:t>
            </a:r>
            <a:r>
              <a:rPr lang="ro-RO" sz="2100" dirty="0">
                <a:solidFill>
                  <a:srgbClr val="000000"/>
                </a:solidFill>
                <a:latin typeface="UT Sans"/>
                <a:ea typeface="Times New Roman" panose="02020603050405020304" pitchFamily="18" charset="0"/>
              </a:rPr>
              <a:t>:</a:t>
            </a:r>
            <a:endParaRPr lang="en-US" sz="2100" dirty="0"/>
          </a:p>
        </p:txBody>
      </p:sp>
      <p:sp>
        <p:nvSpPr>
          <p:cNvPr id="3" name="Content Placeholder 2">
            <a:extLst>
              <a:ext uri="{FF2B5EF4-FFF2-40B4-BE49-F238E27FC236}">
                <a16:creationId xmlns:a16="http://schemas.microsoft.com/office/drawing/2014/main" id="{B99AE1CB-EA74-A767-7867-33F8CDEDDC6D}"/>
              </a:ext>
            </a:extLst>
          </p:cNvPr>
          <p:cNvSpPr>
            <a:spLocks noGrp="1"/>
          </p:cNvSpPr>
          <p:nvPr>
            <p:ph idx="1"/>
          </p:nvPr>
        </p:nvSpPr>
        <p:spPr>
          <a:xfrm>
            <a:off x="469303" y="1282075"/>
            <a:ext cx="6859858" cy="3416400"/>
          </a:xfrm>
        </p:spPr>
        <p:txBody>
          <a:bodyPr/>
          <a:lstStyle/>
          <a:p>
            <a:pPr marL="257175" indent="-257175" algn="just">
              <a:buFont typeface="Symbol" panose="05050102010706020507" pitchFamily="18" charset="2"/>
              <a:buChar char=""/>
              <a:tabLst>
                <a:tab pos="405289" algn="l"/>
              </a:tabLst>
            </a:pPr>
            <a:r>
              <a:rPr lang="ro-RO" sz="1800" dirty="0">
                <a:solidFill>
                  <a:schemeClr val="tx1"/>
                </a:solidFill>
                <a:latin typeface="Barlow" panose="00000500000000000000" pitchFamily="2" charset="0"/>
                <a:ea typeface="Times New Roman" panose="02020603050405020304" pitchFamily="18" charset="0"/>
              </a:rPr>
              <a:t>articole publicate în baze de date recunoscute (conform precizărilor legislative privind standardele minimale pentru acordarea titlurilor de profesor și conferențiar).</a:t>
            </a:r>
            <a:endParaRPr lang="en-US" sz="1800" dirty="0">
              <a:solidFill>
                <a:schemeClr val="tx1"/>
              </a:solidFill>
              <a:latin typeface="Barlow" panose="00000500000000000000" pitchFamily="2" charset="0"/>
              <a:ea typeface="Times New Roman" panose="02020603050405020304" pitchFamily="18" charset="0"/>
            </a:endParaRPr>
          </a:p>
          <a:p>
            <a:pPr marL="857250" lvl="2" indent="-171450" algn="just">
              <a:buFont typeface="UT Sans"/>
              <a:buChar char="-"/>
              <a:tabLst>
                <a:tab pos="405289" algn="l"/>
              </a:tabLst>
            </a:pPr>
            <a:r>
              <a:rPr lang="ro-RO" sz="1600" i="1" dirty="0">
                <a:solidFill>
                  <a:schemeClr val="tx1"/>
                </a:solidFill>
                <a:effectLst/>
                <a:latin typeface="Barlow" panose="00000500000000000000" pitchFamily="2" charset="0"/>
                <a:ea typeface="Times New Roman" panose="02020603050405020304" pitchFamily="18" charset="0"/>
                <a:cs typeface="Times New Roman" panose="02020603050405020304" pitchFamily="18" charset="0"/>
              </a:rPr>
              <a:t>obiective pentru următorii 3 ani:</a:t>
            </a:r>
            <a:r>
              <a:rPr lang="ro-RO" sz="1600" dirty="0">
                <a:solidFill>
                  <a:schemeClr val="tx1"/>
                </a:solidFill>
                <a:effectLst/>
                <a:latin typeface="Barlow" panose="00000500000000000000" pitchFamily="2" charset="0"/>
                <a:ea typeface="Times New Roman" panose="02020603050405020304" pitchFamily="18" charset="0"/>
                <a:cs typeface="Times New Roman" panose="02020603050405020304" pitchFamily="18" charset="0"/>
              </a:rPr>
              <a:t> minimum 1 articol în extenso într-o revistă Web of Science Core Collection (ISI) care nu condiționează publicarea de plata unei taxe și a cărui factor de impact este mai mare de 0,1; minimum 2 articole publicate în reviste indexate în baze de date recunoscute; cel puțin 1 articol din calitatea de autor principal.</a:t>
            </a:r>
            <a:endParaRPr lang="en-US" sz="1600" dirty="0">
              <a:solidFill>
                <a:schemeClr val="tx1"/>
              </a:solidFill>
              <a:effectLst/>
              <a:latin typeface="Barlow" panose="00000500000000000000" pitchFamily="2" charset="0"/>
              <a:ea typeface="Times New Roman" panose="02020603050405020304" pitchFamily="18" charset="0"/>
              <a:cs typeface="Times New Roman" panose="02020603050405020304" pitchFamily="18" charset="0"/>
            </a:endParaRPr>
          </a:p>
          <a:p>
            <a:endParaRPr lang="en-US" sz="1600" dirty="0">
              <a:solidFill>
                <a:schemeClr val="tx1"/>
              </a:solidFill>
              <a:latin typeface="Barlow" panose="00000500000000000000" pitchFamily="2" charset="0"/>
            </a:endParaRPr>
          </a:p>
        </p:txBody>
      </p:sp>
      <p:pic>
        <p:nvPicPr>
          <p:cNvPr id="5" name="Picture 4">
            <a:extLst>
              <a:ext uri="{FF2B5EF4-FFF2-40B4-BE49-F238E27FC236}">
                <a16:creationId xmlns:a16="http://schemas.microsoft.com/office/drawing/2014/main" id="{5A6CCEFC-8721-D3E2-0385-A0CCDC7BA2A4}"/>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9897" b="96455" l="9939" r="89755">
                        <a14:foregroundMark x1="73547" y1="19202" x2="48012" y2="15510"/>
                        <a14:foregroundMark x1="85474" y1="23338" x2="83333" y2="32792"/>
                        <a14:foregroundMark x1="83333" y1="32792" x2="84251" y2="41064"/>
                        <a14:foregroundMark x1="58410" y1="82275" x2="47859" y2="93353"/>
                        <a14:foregroundMark x1="47859" y1="93353" x2="20795" y2="92762"/>
                        <a14:foregroundMark x1="79205" y1="19645" x2="79969" y2="22747"/>
                        <a14:foregroundMark x1="84862" y1="29542" x2="83333" y2="39586"/>
                        <a14:foregroundMark x1="85933" y1="38405" x2="84557" y2="32349"/>
                        <a14:foregroundMark x1="53211" y1="96012" x2="55810" y2="96455"/>
                      </a14:backgroundRemoval>
                    </a14:imgEffect>
                  </a14:imgLayer>
                </a14:imgProps>
              </a:ext>
            </a:extLst>
          </a:blip>
          <a:stretch>
            <a:fillRect/>
          </a:stretch>
        </p:blipFill>
        <p:spPr>
          <a:xfrm>
            <a:off x="6547939" y="2304401"/>
            <a:ext cx="2742645" cy="2839099"/>
          </a:xfrm>
          <a:prstGeom prst="rect">
            <a:avLst/>
          </a:prstGeom>
        </p:spPr>
      </p:pic>
    </p:spTree>
    <p:extLst>
      <p:ext uri="{BB962C8B-B14F-4D97-AF65-F5344CB8AC3E}">
        <p14:creationId xmlns:p14="http://schemas.microsoft.com/office/powerpoint/2010/main" val="162330429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FE0858-704B-4A14-B02D-19C6B8A32510}"/>
            </a:ext>
          </a:extLst>
        </p:cNvPr>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260FCB19-81BA-9101-E14D-D1B77C7853EC}"/>
              </a:ext>
            </a:extLst>
          </p:cNvPr>
          <p:cNvSpPr/>
          <p:nvPr/>
        </p:nvSpPr>
        <p:spPr>
          <a:xfrm>
            <a:off x="237325" y="369947"/>
            <a:ext cx="8627469" cy="64777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AB06CA8-3240-3831-D687-ACB7BB9CB65B}"/>
              </a:ext>
            </a:extLst>
          </p:cNvPr>
          <p:cNvSpPr>
            <a:spLocks noGrp="1"/>
          </p:cNvSpPr>
          <p:nvPr>
            <p:ph type="title"/>
          </p:nvPr>
        </p:nvSpPr>
        <p:spPr/>
        <p:txBody>
          <a:bodyPr>
            <a:normAutofit/>
          </a:bodyPr>
          <a:lstStyle/>
          <a:p>
            <a:r>
              <a:rPr lang="ro-RO" sz="2100" dirty="0">
                <a:solidFill>
                  <a:srgbClr val="000000"/>
                </a:solidFill>
                <a:latin typeface="UT Sans"/>
                <a:ea typeface="Times New Roman" panose="02020603050405020304" pitchFamily="18" charset="0"/>
              </a:rPr>
              <a:t>Activitatea mea de cercetare în următorii ani se va concretiza</a:t>
            </a:r>
            <a:r>
              <a:rPr lang="en-US" sz="2100" dirty="0">
                <a:solidFill>
                  <a:srgbClr val="000000"/>
                </a:solidFill>
                <a:latin typeface="UT Sans"/>
                <a:ea typeface="Times New Roman" panose="02020603050405020304" pitchFamily="18" charset="0"/>
              </a:rPr>
              <a:t> </a:t>
            </a:r>
            <a:r>
              <a:rPr lang="en-US" sz="2100" dirty="0" err="1">
                <a:solidFill>
                  <a:srgbClr val="000000"/>
                </a:solidFill>
                <a:latin typeface="UT Sans"/>
                <a:ea typeface="Times New Roman" panose="02020603050405020304" pitchFamily="18" charset="0"/>
              </a:rPr>
              <a:t>în</a:t>
            </a:r>
            <a:r>
              <a:rPr lang="ro-RO" sz="2100" dirty="0">
                <a:solidFill>
                  <a:srgbClr val="000000"/>
                </a:solidFill>
                <a:latin typeface="UT Sans"/>
                <a:ea typeface="Times New Roman" panose="02020603050405020304" pitchFamily="18" charset="0"/>
              </a:rPr>
              <a:t>:</a:t>
            </a:r>
            <a:endParaRPr lang="en-US" sz="2100" dirty="0"/>
          </a:p>
        </p:txBody>
      </p:sp>
      <p:sp>
        <p:nvSpPr>
          <p:cNvPr id="3" name="Content Placeholder 2">
            <a:extLst>
              <a:ext uri="{FF2B5EF4-FFF2-40B4-BE49-F238E27FC236}">
                <a16:creationId xmlns:a16="http://schemas.microsoft.com/office/drawing/2014/main" id="{4122A01B-C83F-9EBD-1847-A00A0BB85D98}"/>
              </a:ext>
            </a:extLst>
          </p:cNvPr>
          <p:cNvSpPr>
            <a:spLocks noGrp="1"/>
          </p:cNvSpPr>
          <p:nvPr>
            <p:ph idx="1"/>
          </p:nvPr>
        </p:nvSpPr>
        <p:spPr>
          <a:xfrm>
            <a:off x="713225" y="2154557"/>
            <a:ext cx="7717500" cy="3416400"/>
          </a:xfrm>
        </p:spPr>
        <p:txBody>
          <a:bodyPr/>
          <a:lstStyle/>
          <a:p>
            <a:pPr marL="257175" indent="-257175" algn="just">
              <a:buFont typeface="Symbol" panose="05050102010706020507" pitchFamily="18" charset="2"/>
              <a:buChar char=""/>
              <a:tabLst>
                <a:tab pos="405289" algn="l"/>
              </a:tabLst>
            </a:pPr>
            <a:r>
              <a:rPr lang="ro-RO" sz="1600" dirty="0">
                <a:solidFill>
                  <a:schemeClr val="tx1"/>
                </a:solidFill>
                <a:latin typeface="Barlow" panose="00000500000000000000" pitchFamily="2" charset="0"/>
                <a:ea typeface="Times New Roman" panose="02020603050405020304" pitchFamily="18" charset="0"/>
              </a:rPr>
              <a:t>cărți în edituri clasificate A1 sau A2;</a:t>
            </a:r>
            <a:endParaRPr lang="en-US" sz="1600" dirty="0">
              <a:solidFill>
                <a:schemeClr val="tx1"/>
              </a:solidFill>
              <a:latin typeface="Barlow" panose="00000500000000000000" pitchFamily="2" charset="0"/>
              <a:ea typeface="Times New Roman" panose="02020603050405020304" pitchFamily="18" charset="0"/>
            </a:endParaRPr>
          </a:p>
          <a:p>
            <a:pPr marL="857250" lvl="2" indent="-171450" algn="just">
              <a:buFont typeface="UT Sans"/>
              <a:buChar char="-"/>
              <a:tabLst>
                <a:tab pos="405289" algn="l"/>
              </a:tabLst>
            </a:pPr>
            <a:r>
              <a:rPr lang="ro-RO" sz="1600" i="1" dirty="0">
                <a:solidFill>
                  <a:schemeClr val="tx1"/>
                </a:solidFill>
                <a:effectLst/>
                <a:latin typeface="Barlow" panose="00000500000000000000" pitchFamily="2" charset="0"/>
                <a:ea typeface="Times New Roman" panose="02020603050405020304" pitchFamily="18" charset="0"/>
                <a:cs typeface="Times New Roman" panose="02020603050405020304" pitchFamily="18" charset="0"/>
              </a:rPr>
              <a:t>obiectiv pentru următorii 3 ani:</a:t>
            </a:r>
            <a:r>
              <a:rPr lang="ro-RO" sz="1600" dirty="0">
                <a:solidFill>
                  <a:schemeClr val="tx1"/>
                </a:solidFill>
                <a:effectLst/>
                <a:latin typeface="Barlow" panose="00000500000000000000" pitchFamily="2" charset="0"/>
                <a:ea typeface="Times New Roman" panose="02020603050405020304" pitchFamily="18" charset="0"/>
                <a:cs typeface="Times New Roman" panose="02020603050405020304" pitchFamily="18" charset="0"/>
              </a:rPr>
              <a:t> minimum 1 carte publicată într-o editură recunoscută A2. Această carte va fi corelată cu una dintre disciplinele pe care le am în norma didactică.</a:t>
            </a:r>
            <a:endParaRPr lang="en-US" sz="1600" dirty="0">
              <a:solidFill>
                <a:schemeClr val="tx1"/>
              </a:solidFill>
              <a:effectLst/>
              <a:latin typeface="Barlow" panose="00000500000000000000" pitchFamily="2" charset="0"/>
              <a:ea typeface="Times New Roman" panose="02020603050405020304" pitchFamily="18" charset="0"/>
              <a:cs typeface="Times New Roman" panose="02020603050405020304" pitchFamily="18" charset="0"/>
            </a:endParaRPr>
          </a:p>
          <a:p>
            <a:endParaRPr lang="en-US" sz="1600" dirty="0">
              <a:solidFill>
                <a:schemeClr val="tx1"/>
              </a:solidFill>
              <a:latin typeface="Barlow" panose="00000500000000000000" pitchFamily="2" charset="0"/>
            </a:endParaRPr>
          </a:p>
        </p:txBody>
      </p:sp>
    </p:spTree>
    <p:extLst>
      <p:ext uri="{BB962C8B-B14F-4D97-AF65-F5344CB8AC3E}">
        <p14:creationId xmlns:p14="http://schemas.microsoft.com/office/powerpoint/2010/main" val="1499058203"/>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50C16F-CE9C-0914-3D47-ECE62E83BDDA}"/>
            </a:ext>
          </a:extLst>
        </p:cNvPr>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E0F466B0-AE77-B767-FD28-5C13897C5B20}"/>
              </a:ext>
            </a:extLst>
          </p:cNvPr>
          <p:cNvSpPr/>
          <p:nvPr/>
        </p:nvSpPr>
        <p:spPr>
          <a:xfrm>
            <a:off x="237325" y="369947"/>
            <a:ext cx="8627469" cy="64777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D60266C-051E-A92D-9ADA-A36D2C0D3D27}"/>
              </a:ext>
            </a:extLst>
          </p:cNvPr>
          <p:cNvSpPr>
            <a:spLocks noGrp="1"/>
          </p:cNvSpPr>
          <p:nvPr>
            <p:ph type="title"/>
          </p:nvPr>
        </p:nvSpPr>
        <p:spPr/>
        <p:txBody>
          <a:bodyPr>
            <a:normAutofit/>
          </a:bodyPr>
          <a:lstStyle/>
          <a:p>
            <a:r>
              <a:rPr lang="ro-RO" sz="2100" dirty="0">
                <a:solidFill>
                  <a:srgbClr val="000000"/>
                </a:solidFill>
                <a:latin typeface="UT Sans"/>
                <a:ea typeface="Times New Roman" panose="02020603050405020304" pitchFamily="18" charset="0"/>
              </a:rPr>
              <a:t>Activitatea mea de cercetare în următorii ani se va concretiza</a:t>
            </a:r>
            <a:r>
              <a:rPr lang="en-US" sz="2100" dirty="0">
                <a:solidFill>
                  <a:srgbClr val="000000"/>
                </a:solidFill>
                <a:latin typeface="UT Sans"/>
                <a:ea typeface="Times New Roman" panose="02020603050405020304" pitchFamily="18" charset="0"/>
              </a:rPr>
              <a:t> </a:t>
            </a:r>
            <a:r>
              <a:rPr lang="en-US" sz="2100" dirty="0" err="1">
                <a:solidFill>
                  <a:srgbClr val="000000"/>
                </a:solidFill>
                <a:latin typeface="UT Sans"/>
                <a:ea typeface="Times New Roman" panose="02020603050405020304" pitchFamily="18" charset="0"/>
              </a:rPr>
              <a:t>în</a:t>
            </a:r>
            <a:r>
              <a:rPr lang="ro-RO" sz="2100" dirty="0">
                <a:solidFill>
                  <a:srgbClr val="000000"/>
                </a:solidFill>
                <a:latin typeface="UT Sans"/>
                <a:ea typeface="Times New Roman" panose="02020603050405020304" pitchFamily="18" charset="0"/>
              </a:rPr>
              <a:t>:</a:t>
            </a:r>
            <a:endParaRPr lang="en-US" sz="2100" dirty="0"/>
          </a:p>
        </p:txBody>
      </p:sp>
      <p:sp>
        <p:nvSpPr>
          <p:cNvPr id="3" name="Content Placeholder 2">
            <a:extLst>
              <a:ext uri="{FF2B5EF4-FFF2-40B4-BE49-F238E27FC236}">
                <a16:creationId xmlns:a16="http://schemas.microsoft.com/office/drawing/2014/main" id="{4558A6CB-A77A-702C-B3BA-DA3283AFF61E}"/>
              </a:ext>
            </a:extLst>
          </p:cNvPr>
          <p:cNvSpPr>
            <a:spLocks noGrp="1"/>
          </p:cNvSpPr>
          <p:nvPr>
            <p:ph idx="1"/>
          </p:nvPr>
        </p:nvSpPr>
        <p:spPr>
          <a:xfrm>
            <a:off x="713225" y="1553308"/>
            <a:ext cx="7717500" cy="3416400"/>
          </a:xfrm>
        </p:spPr>
        <p:txBody>
          <a:bodyPr/>
          <a:lstStyle/>
          <a:p>
            <a:pPr marL="257175" indent="-257175" algn="just">
              <a:buFont typeface="Symbol" panose="05050102010706020507" pitchFamily="18" charset="2"/>
              <a:buChar char=""/>
              <a:tabLst>
                <a:tab pos="405289" algn="l"/>
              </a:tabLst>
            </a:pPr>
            <a:r>
              <a:rPr lang="ro-RO" sz="1600" dirty="0">
                <a:solidFill>
                  <a:schemeClr val="tx1"/>
                </a:solidFill>
                <a:latin typeface="Barlow" panose="00000500000000000000" pitchFamily="2" charset="0"/>
                <a:ea typeface="Times New Roman" panose="02020603050405020304" pitchFamily="18" charset="0"/>
              </a:rPr>
              <a:t>lucrări in extenso (tip proceedings) indexate WOS sau altă BDI recunoscută, publicate în volumele unor conferințe internaționale de prestigiu în domeniul educației fizice și sportului;</a:t>
            </a:r>
            <a:endParaRPr lang="en-US" sz="1600" dirty="0">
              <a:solidFill>
                <a:schemeClr val="tx1"/>
              </a:solidFill>
              <a:latin typeface="Barlow" panose="00000500000000000000" pitchFamily="2" charset="0"/>
              <a:ea typeface="Times New Roman" panose="02020603050405020304" pitchFamily="18" charset="0"/>
            </a:endParaRPr>
          </a:p>
          <a:p>
            <a:pPr marL="857250" lvl="2" indent="-171450" algn="just">
              <a:buFont typeface="UT Sans"/>
              <a:buChar char="-"/>
              <a:tabLst>
                <a:tab pos="405289" algn="l"/>
              </a:tabLst>
            </a:pPr>
            <a:r>
              <a:rPr lang="ro-RO" sz="1600" i="1" dirty="0">
                <a:solidFill>
                  <a:schemeClr val="tx1"/>
                </a:solidFill>
                <a:effectLst/>
                <a:latin typeface="Barlow" panose="00000500000000000000" pitchFamily="2" charset="0"/>
                <a:ea typeface="Times New Roman" panose="02020603050405020304" pitchFamily="18" charset="0"/>
                <a:cs typeface="Times New Roman" panose="02020603050405020304" pitchFamily="18" charset="0"/>
              </a:rPr>
              <a:t>obiective pentru următorii 3 ani:</a:t>
            </a:r>
            <a:r>
              <a:rPr lang="ro-RO" sz="1600" dirty="0">
                <a:solidFill>
                  <a:schemeClr val="tx1"/>
                </a:solidFill>
                <a:effectLst/>
                <a:latin typeface="Barlow" panose="00000500000000000000" pitchFamily="2" charset="0"/>
                <a:ea typeface="Times New Roman" panose="02020603050405020304" pitchFamily="18" charset="0"/>
                <a:cs typeface="Times New Roman" panose="02020603050405020304" pitchFamily="18" charset="0"/>
              </a:rPr>
              <a:t> 6 articole publicate (minimum 3 în calitate de autor principal); participarea anuală la minimum o conferință organizată de către o universitate de prestigiu din străinătate; minimum 1 articol va fi în coautorat cu un doctorand/doctoranzi;</a:t>
            </a:r>
            <a:endParaRPr lang="en-US" sz="1600" dirty="0">
              <a:solidFill>
                <a:schemeClr val="tx1"/>
              </a:solidFill>
              <a:effectLst/>
              <a:latin typeface="Barlow" panose="00000500000000000000" pitchFamily="2" charset="0"/>
              <a:ea typeface="Times New Roman" panose="02020603050405020304" pitchFamily="18" charset="0"/>
              <a:cs typeface="Times New Roman" panose="02020603050405020304" pitchFamily="18" charset="0"/>
            </a:endParaRPr>
          </a:p>
          <a:p>
            <a:endParaRPr lang="en-US" sz="1600" dirty="0">
              <a:solidFill>
                <a:schemeClr val="tx1"/>
              </a:solidFill>
              <a:latin typeface="Barlow" panose="00000500000000000000" pitchFamily="2" charset="0"/>
            </a:endParaRPr>
          </a:p>
        </p:txBody>
      </p:sp>
    </p:spTree>
    <p:extLst>
      <p:ext uri="{BB962C8B-B14F-4D97-AF65-F5344CB8AC3E}">
        <p14:creationId xmlns:p14="http://schemas.microsoft.com/office/powerpoint/2010/main" val="32594567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4972E8-E957-E4AA-EE61-6F66BECB6EBC}"/>
            </a:ext>
          </a:extLst>
        </p:cNvPr>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47C84E4D-5710-C6AC-E62B-0D9E0E2D77FC}"/>
              </a:ext>
            </a:extLst>
          </p:cNvPr>
          <p:cNvSpPr/>
          <p:nvPr/>
        </p:nvSpPr>
        <p:spPr>
          <a:xfrm>
            <a:off x="237325" y="369947"/>
            <a:ext cx="8627469" cy="64777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FE15486-9A3E-2976-3529-7D5BB9B01546}"/>
              </a:ext>
            </a:extLst>
          </p:cNvPr>
          <p:cNvSpPr>
            <a:spLocks noGrp="1"/>
          </p:cNvSpPr>
          <p:nvPr>
            <p:ph type="title"/>
          </p:nvPr>
        </p:nvSpPr>
        <p:spPr/>
        <p:txBody>
          <a:bodyPr>
            <a:normAutofit/>
          </a:bodyPr>
          <a:lstStyle/>
          <a:p>
            <a:r>
              <a:rPr lang="ro-RO" sz="2100" dirty="0">
                <a:solidFill>
                  <a:srgbClr val="000000"/>
                </a:solidFill>
                <a:latin typeface="UT Sans"/>
                <a:ea typeface="Times New Roman" panose="02020603050405020304" pitchFamily="18" charset="0"/>
              </a:rPr>
              <a:t>Activitatea mea de cercetare în următorii ani se va concretiza</a:t>
            </a:r>
            <a:r>
              <a:rPr lang="en-US" sz="2100" dirty="0">
                <a:solidFill>
                  <a:srgbClr val="000000"/>
                </a:solidFill>
                <a:latin typeface="UT Sans"/>
                <a:ea typeface="Times New Roman" panose="02020603050405020304" pitchFamily="18" charset="0"/>
              </a:rPr>
              <a:t> </a:t>
            </a:r>
            <a:r>
              <a:rPr lang="en-US" sz="2100" dirty="0" err="1">
                <a:solidFill>
                  <a:srgbClr val="000000"/>
                </a:solidFill>
                <a:latin typeface="UT Sans"/>
                <a:ea typeface="Times New Roman" panose="02020603050405020304" pitchFamily="18" charset="0"/>
              </a:rPr>
              <a:t>în</a:t>
            </a:r>
            <a:r>
              <a:rPr lang="ro-RO" sz="2100" dirty="0">
                <a:solidFill>
                  <a:srgbClr val="000000"/>
                </a:solidFill>
                <a:latin typeface="UT Sans"/>
                <a:ea typeface="Times New Roman" panose="02020603050405020304" pitchFamily="18" charset="0"/>
              </a:rPr>
              <a:t>:</a:t>
            </a:r>
            <a:endParaRPr lang="en-US" sz="2100" dirty="0"/>
          </a:p>
        </p:txBody>
      </p:sp>
      <p:sp>
        <p:nvSpPr>
          <p:cNvPr id="3" name="Content Placeholder 2">
            <a:extLst>
              <a:ext uri="{FF2B5EF4-FFF2-40B4-BE49-F238E27FC236}">
                <a16:creationId xmlns:a16="http://schemas.microsoft.com/office/drawing/2014/main" id="{4655BBCD-BB6E-A3F5-38F2-CC6B4F5577BC}"/>
              </a:ext>
            </a:extLst>
          </p:cNvPr>
          <p:cNvSpPr>
            <a:spLocks noGrp="1"/>
          </p:cNvSpPr>
          <p:nvPr>
            <p:ph idx="1"/>
          </p:nvPr>
        </p:nvSpPr>
        <p:spPr>
          <a:xfrm>
            <a:off x="713225" y="2129506"/>
            <a:ext cx="7717500" cy="3416400"/>
          </a:xfrm>
        </p:spPr>
        <p:txBody>
          <a:bodyPr/>
          <a:lstStyle/>
          <a:p>
            <a:pPr marL="257175" indent="-257175" algn="just">
              <a:buFont typeface="Symbol" panose="05050102010706020507" pitchFamily="18" charset="2"/>
              <a:buChar char=""/>
              <a:tabLst>
                <a:tab pos="405289" algn="l"/>
              </a:tabLst>
            </a:pPr>
            <a:r>
              <a:rPr lang="ro-RO" sz="1800" dirty="0">
                <a:solidFill>
                  <a:schemeClr val="tx1"/>
                </a:solidFill>
                <a:latin typeface="Barlow" panose="00000500000000000000" pitchFamily="2" charset="0"/>
                <a:ea typeface="Times New Roman" panose="02020603050405020304" pitchFamily="18" charset="0"/>
              </a:rPr>
              <a:t>participarea la granturi de cercetare obținute prin competiție;</a:t>
            </a:r>
            <a:endParaRPr lang="en-US" sz="1800" dirty="0">
              <a:solidFill>
                <a:schemeClr val="tx1"/>
              </a:solidFill>
              <a:latin typeface="Barlow" panose="00000500000000000000" pitchFamily="2" charset="0"/>
              <a:ea typeface="Times New Roman" panose="02020603050405020304" pitchFamily="18" charset="0"/>
            </a:endParaRPr>
          </a:p>
          <a:p>
            <a:pPr marL="857250" lvl="2" indent="-171450" algn="just">
              <a:buFont typeface="UT Sans"/>
              <a:buChar char="-"/>
              <a:tabLst>
                <a:tab pos="405289" algn="l"/>
              </a:tabLst>
            </a:pPr>
            <a:r>
              <a:rPr lang="ro-RO" sz="1800" i="1" dirty="0">
                <a:solidFill>
                  <a:schemeClr val="tx1"/>
                </a:solidFill>
                <a:effectLst/>
                <a:latin typeface="Barlow" panose="00000500000000000000" pitchFamily="2" charset="0"/>
                <a:ea typeface="Times New Roman" panose="02020603050405020304" pitchFamily="18" charset="0"/>
                <a:cs typeface="Times New Roman" panose="02020603050405020304" pitchFamily="18" charset="0"/>
              </a:rPr>
              <a:t>obiectiv pentru următorii 3 ani:</a:t>
            </a:r>
            <a:r>
              <a:rPr lang="ro-RO" sz="1800" dirty="0">
                <a:solidFill>
                  <a:schemeClr val="tx1"/>
                </a:solidFill>
                <a:effectLst/>
                <a:latin typeface="Barlow" panose="00000500000000000000" pitchFamily="2" charset="0"/>
                <a:ea typeface="Times New Roman" panose="02020603050405020304" pitchFamily="18" charset="0"/>
                <a:cs typeface="Times New Roman" panose="02020603050405020304" pitchFamily="18" charset="0"/>
              </a:rPr>
              <a:t> participarea la minimum 1 grant de cercetare în calitate de coordonator sau membru.</a:t>
            </a:r>
            <a:endParaRPr lang="en-US" sz="1800" dirty="0">
              <a:solidFill>
                <a:schemeClr val="tx1"/>
              </a:solidFill>
              <a:effectLst/>
              <a:latin typeface="Barlow" panose="00000500000000000000" pitchFamily="2" charset="0"/>
              <a:ea typeface="Times New Roman" panose="02020603050405020304" pitchFamily="18" charset="0"/>
              <a:cs typeface="Times New Roman" panose="02020603050405020304" pitchFamily="18" charset="0"/>
            </a:endParaRPr>
          </a:p>
          <a:p>
            <a:endParaRPr lang="en-US" sz="1800" dirty="0">
              <a:solidFill>
                <a:schemeClr val="tx1"/>
              </a:solidFill>
              <a:latin typeface="Barlow" panose="00000500000000000000" pitchFamily="2" charset="0"/>
            </a:endParaRPr>
          </a:p>
        </p:txBody>
      </p:sp>
    </p:spTree>
    <p:extLst>
      <p:ext uri="{BB962C8B-B14F-4D97-AF65-F5344CB8AC3E}">
        <p14:creationId xmlns:p14="http://schemas.microsoft.com/office/powerpoint/2010/main" val="199622277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F4BDD8-6F71-EA6C-C9BA-DF084EA8CEC9}"/>
            </a:ext>
          </a:extLst>
        </p:cNvPr>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0F054DDE-BEDD-A3FD-0819-8AC5F647AA0E}"/>
              </a:ext>
            </a:extLst>
          </p:cNvPr>
          <p:cNvSpPr/>
          <p:nvPr/>
        </p:nvSpPr>
        <p:spPr>
          <a:xfrm>
            <a:off x="237325" y="369947"/>
            <a:ext cx="8627469" cy="64777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64723B1-149F-0CB2-FF05-ABC619FFDF9B}"/>
              </a:ext>
            </a:extLst>
          </p:cNvPr>
          <p:cNvSpPr>
            <a:spLocks noGrp="1"/>
          </p:cNvSpPr>
          <p:nvPr>
            <p:ph type="title"/>
          </p:nvPr>
        </p:nvSpPr>
        <p:spPr/>
        <p:txBody>
          <a:bodyPr>
            <a:normAutofit/>
          </a:bodyPr>
          <a:lstStyle/>
          <a:p>
            <a:r>
              <a:rPr lang="ro-RO" sz="2100" dirty="0">
                <a:solidFill>
                  <a:srgbClr val="000000"/>
                </a:solidFill>
                <a:latin typeface="UT Sans"/>
                <a:ea typeface="Times New Roman" panose="02020603050405020304" pitchFamily="18" charset="0"/>
              </a:rPr>
              <a:t>Activitatea mea de cercetare în următorii ani se va concretiza</a:t>
            </a:r>
            <a:r>
              <a:rPr lang="en-US" sz="2100" dirty="0">
                <a:solidFill>
                  <a:srgbClr val="000000"/>
                </a:solidFill>
                <a:latin typeface="UT Sans"/>
                <a:ea typeface="Times New Roman" panose="02020603050405020304" pitchFamily="18" charset="0"/>
              </a:rPr>
              <a:t> </a:t>
            </a:r>
            <a:r>
              <a:rPr lang="en-US" sz="2100" dirty="0" err="1">
                <a:solidFill>
                  <a:srgbClr val="000000"/>
                </a:solidFill>
                <a:latin typeface="UT Sans"/>
                <a:ea typeface="Times New Roman" panose="02020603050405020304" pitchFamily="18" charset="0"/>
              </a:rPr>
              <a:t>în</a:t>
            </a:r>
            <a:r>
              <a:rPr lang="ro-RO" sz="2100" dirty="0">
                <a:solidFill>
                  <a:srgbClr val="000000"/>
                </a:solidFill>
                <a:latin typeface="UT Sans"/>
                <a:ea typeface="Times New Roman" panose="02020603050405020304" pitchFamily="18" charset="0"/>
              </a:rPr>
              <a:t>:</a:t>
            </a:r>
            <a:endParaRPr lang="en-US" sz="2100" dirty="0"/>
          </a:p>
        </p:txBody>
      </p:sp>
      <p:sp>
        <p:nvSpPr>
          <p:cNvPr id="3" name="Content Placeholder 2">
            <a:extLst>
              <a:ext uri="{FF2B5EF4-FFF2-40B4-BE49-F238E27FC236}">
                <a16:creationId xmlns:a16="http://schemas.microsoft.com/office/drawing/2014/main" id="{A0438F4F-B314-53B1-1E5B-24234DED246A}"/>
              </a:ext>
            </a:extLst>
          </p:cNvPr>
          <p:cNvSpPr>
            <a:spLocks noGrp="1"/>
          </p:cNvSpPr>
          <p:nvPr>
            <p:ph idx="1"/>
          </p:nvPr>
        </p:nvSpPr>
        <p:spPr>
          <a:xfrm>
            <a:off x="713250" y="2217187"/>
            <a:ext cx="7717500" cy="3416400"/>
          </a:xfrm>
        </p:spPr>
        <p:txBody>
          <a:bodyPr/>
          <a:lstStyle/>
          <a:p>
            <a:pPr marL="257175" indent="-257175" algn="just">
              <a:buFont typeface="Symbol" panose="05050102010706020507" pitchFamily="18" charset="2"/>
              <a:buChar char=""/>
              <a:tabLst>
                <a:tab pos="405289" algn="l"/>
              </a:tabLst>
            </a:pPr>
            <a:r>
              <a:rPr lang="ro-RO" sz="1800" dirty="0">
                <a:solidFill>
                  <a:schemeClr val="tx1"/>
                </a:solidFill>
                <a:latin typeface="Barlow" panose="00000500000000000000" pitchFamily="2" charset="0"/>
                <a:ea typeface="Times New Roman" panose="02020603050405020304" pitchFamily="18" charset="0"/>
              </a:rPr>
              <a:t>Recenzii articole pentru reviste recunoscute;</a:t>
            </a:r>
            <a:endParaRPr lang="en-US" sz="1800" dirty="0">
              <a:solidFill>
                <a:schemeClr val="tx1"/>
              </a:solidFill>
              <a:latin typeface="Barlow" panose="00000500000000000000" pitchFamily="2" charset="0"/>
              <a:ea typeface="Times New Roman" panose="02020603050405020304" pitchFamily="18" charset="0"/>
            </a:endParaRPr>
          </a:p>
          <a:p>
            <a:pPr marL="857250" lvl="2" indent="-171450" algn="just">
              <a:buFont typeface="UT Sans"/>
              <a:buChar char="-"/>
              <a:tabLst>
                <a:tab pos="405289" algn="l"/>
              </a:tabLst>
            </a:pPr>
            <a:r>
              <a:rPr lang="ro-RO" sz="1800" i="1" dirty="0">
                <a:solidFill>
                  <a:schemeClr val="tx1"/>
                </a:solidFill>
                <a:effectLst/>
                <a:latin typeface="Barlow" panose="00000500000000000000" pitchFamily="2" charset="0"/>
                <a:ea typeface="Times New Roman" panose="02020603050405020304" pitchFamily="18" charset="0"/>
                <a:cs typeface="Times New Roman" panose="02020603050405020304" pitchFamily="18" charset="0"/>
              </a:rPr>
              <a:t>obiectiv pentru următorii 3 ani:</a:t>
            </a:r>
            <a:r>
              <a:rPr lang="ro-RO" sz="1800" dirty="0">
                <a:solidFill>
                  <a:schemeClr val="tx1"/>
                </a:solidFill>
                <a:effectLst/>
                <a:latin typeface="Barlow" panose="00000500000000000000" pitchFamily="2" charset="0"/>
                <a:ea typeface="Times New Roman" panose="02020603050405020304" pitchFamily="18" charset="0"/>
                <a:cs typeface="Times New Roman" panose="02020603050405020304" pitchFamily="18" charset="0"/>
              </a:rPr>
              <a:t> realizarea a minimum 5 recenzii anual.</a:t>
            </a:r>
            <a:endParaRPr lang="en-US" sz="1800" dirty="0">
              <a:solidFill>
                <a:schemeClr val="tx1"/>
              </a:solidFill>
              <a:effectLst/>
              <a:latin typeface="Barlow" panose="00000500000000000000" pitchFamily="2" charset="0"/>
              <a:ea typeface="Times New Roman" panose="02020603050405020304" pitchFamily="18" charset="0"/>
              <a:cs typeface="Times New Roman" panose="02020603050405020304" pitchFamily="18" charset="0"/>
            </a:endParaRPr>
          </a:p>
          <a:p>
            <a:endParaRPr lang="en-US" sz="1800" dirty="0">
              <a:solidFill>
                <a:schemeClr val="tx1"/>
              </a:solidFill>
              <a:latin typeface="Barlow" panose="00000500000000000000" pitchFamily="2" charset="0"/>
            </a:endParaRPr>
          </a:p>
        </p:txBody>
      </p:sp>
    </p:spTree>
    <p:extLst>
      <p:ext uri="{BB962C8B-B14F-4D97-AF65-F5344CB8AC3E}">
        <p14:creationId xmlns:p14="http://schemas.microsoft.com/office/powerpoint/2010/main" val="137818084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96F773-157C-AD4B-265F-149B4977C4CF}"/>
              </a:ext>
            </a:extLst>
          </p:cNvPr>
          <p:cNvSpPr>
            <a:spLocks noGrp="1"/>
          </p:cNvSpPr>
          <p:nvPr>
            <p:ph type="title"/>
          </p:nvPr>
        </p:nvSpPr>
        <p:spPr/>
        <p:txBody>
          <a:bodyPr>
            <a:normAutofit fontScale="90000"/>
          </a:bodyPr>
          <a:lstStyle/>
          <a:p>
            <a:r>
              <a:rPr lang="ro-RO" sz="2100" dirty="0">
                <a:solidFill>
                  <a:srgbClr val="000000"/>
                </a:solidFill>
                <a:latin typeface="Barlow" panose="00000500000000000000" pitchFamily="2" charset="0"/>
                <a:ea typeface="Times New Roman" panose="02020603050405020304" pitchFamily="18" charset="0"/>
              </a:rPr>
              <a:t>Liniile directoare pentru activitatea mea de cercetare în următorii 3 ani vor rămâne aceleași care m-au ghidat până acum:</a:t>
            </a:r>
            <a:endParaRPr lang="en-US" sz="2100" dirty="0">
              <a:latin typeface="Barlow" panose="00000500000000000000" pitchFamily="2" charset="0"/>
            </a:endParaRPr>
          </a:p>
        </p:txBody>
      </p:sp>
      <p:sp>
        <p:nvSpPr>
          <p:cNvPr id="3" name="Content Placeholder 2">
            <a:extLst>
              <a:ext uri="{FF2B5EF4-FFF2-40B4-BE49-F238E27FC236}">
                <a16:creationId xmlns:a16="http://schemas.microsoft.com/office/drawing/2014/main" id="{63898C7E-0CC9-012D-5976-5330BD484DDF}"/>
              </a:ext>
            </a:extLst>
          </p:cNvPr>
          <p:cNvSpPr>
            <a:spLocks noGrp="1"/>
          </p:cNvSpPr>
          <p:nvPr>
            <p:ph idx="1"/>
          </p:nvPr>
        </p:nvSpPr>
        <p:spPr>
          <a:xfrm>
            <a:off x="713225" y="1929088"/>
            <a:ext cx="7717500" cy="3416400"/>
          </a:xfrm>
        </p:spPr>
        <p:txBody>
          <a:bodyPr/>
          <a:lstStyle/>
          <a:p>
            <a:pPr marL="257175" indent="-257175" algn="just">
              <a:buFont typeface="Symbol" panose="05050102010706020507" pitchFamily="18" charset="2"/>
              <a:buChar char=""/>
              <a:tabLst>
                <a:tab pos="405289" algn="l"/>
              </a:tabLst>
            </a:pPr>
            <a:r>
              <a:rPr lang="ro-RO" sz="1800" dirty="0">
                <a:solidFill>
                  <a:schemeClr val="tx1"/>
                </a:solidFill>
                <a:latin typeface="Barlow" panose="00000500000000000000" pitchFamily="2" charset="0"/>
                <a:ea typeface="Times New Roman" panose="02020603050405020304" pitchFamily="18" charset="0"/>
              </a:rPr>
              <a:t>alegerea unor teme de cercetare relevante științific, cu potențiale implicații practice;</a:t>
            </a:r>
            <a:endParaRPr lang="en-US" sz="1800" dirty="0">
              <a:solidFill>
                <a:schemeClr val="tx1"/>
              </a:solidFill>
              <a:latin typeface="Barlow" panose="00000500000000000000" pitchFamily="2" charset="0"/>
              <a:ea typeface="Times New Roman" panose="02020603050405020304" pitchFamily="18" charset="0"/>
            </a:endParaRPr>
          </a:p>
          <a:p>
            <a:pPr marL="257175" indent="-257175" algn="just">
              <a:buFont typeface="Symbol" panose="05050102010706020507" pitchFamily="18" charset="2"/>
              <a:buChar char=""/>
              <a:tabLst>
                <a:tab pos="405289" algn="l"/>
              </a:tabLst>
            </a:pPr>
            <a:r>
              <a:rPr lang="ro-RO" sz="1800" dirty="0">
                <a:solidFill>
                  <a:schemeClr val="tx1"/>
                </a:solidFill>
                <a:latin typeface="Barlow" panose="00000500000000000000" pitchFamily="2" charset="0"/>
                <a:ea typeface="Times New Roman" panose="02020603050405020304" pitchFamily="18" charset="0"/>
              </a:rPr>
              <a:t>cercetarea colaborativă și interdisciplinară, în cadrul unor echipe;</a:t>
            </a:r>
            <a:endParaRPr lang="en-US" sz="1800" dirty="0">
              <a:solidFill>
                <a:schemeClr val="tx1"/>
              </a:solidFill>
              <a:latin typeface="Barlow" panose="00000500000000000000" pitchFamily="2" charset="0"/>
              <a:ea typeface="Times New Roman" panose="02020603050405020304" pitchFamily="18" charset="0"/>
            </a:endParaRPr>
          </a:p>
          <a:p>
            <a:pPr marL="257175" indent="-257175" algn="just">
              <a:buFont typeface="Symbol" panose="05050102010706020507" pitchFamily="18" charset="2"/>
              <a:buChar char=""/>
              <a:tabLst>
                <a:tab pos="405289" algn="l"/>
              </a:tabLst>
            </a:pPr>
            <a:r>
              <a:rPr lang="ro-RO" sz="1800" dirty="0">
                <a:solidFill>
                  <a:schemeClr val="tx1"/>
                </a:solidFill>
                <a:latin typeface="Barlow" panose="00000500000000000000" pitchFamily="2" charset="0"/>
                <a:ea typeface="Times New Roman" panose="02020603050405020304" pitchFamily="18" charset="0"/>
              </a:rPr>
              <a:t>folosirea rezultatelor cercetărilor la care particip în activitatea didactică;</a:t>
            </a:r>
            <a:endParaRPr lang="en-US" sz="1800" dirty="0">
              <a:solidFill>
                <a:schemeClr val="tx1"/>
              </a:solidFill>
              <a:latin typeface="Barlow" panose="00000500000000000000" pitchFamily="2" charset="0"/>
              <a:ea typeface="Times New Roman" panose="02020603050405020304" pitchFamily="18" charset="0"/>
            </a:endParaRPr>
          </a:p>
          <a:p>
            <a:pPr marL="257175" indent="-257175" algn="just">
              <a:buFont typeface="Symbol" panose="05050102010706020507" pitchFamily="18" charset="2"/>
              <a:buChar char=""/>
              <a:tabLst>
                <a:tab pos="405289" algn="l"/>
              </a:tabLst>
            </a:pPr>
            <a:r>
              <a:rPr lang="ro-RO" sz="1800" dirty="0">
                <a:solidFill>
                  <a:schemeClr val="tx1"/>
                </a:solidFill>
                <a:latin typeface="Barlow" panose="00000500000000000000" pitchFamily="2" charset="0"/>
                <a:ea typeface="Times New Roman" panose="02020603050405020304" pitchFamily="18" charset="0"/>
              </a:rPr>
              <a:t>respectarea normelor privind etica cercetării.</a:t>
            </a:r>
            <a:endParaRPr lang="en-US" sz="1800" dirty="0">
              <a:solidFill>
                <a:schemeClr val="tx1"/>
              </a:solidFill>
              <a:latin typeface="Barlow" panose="00000500000000000000" pitchFamily="2" charset="0"/>
              <a:ea typeface="Times New Roman" panose="02020603050405020304" pitchFamily="18" charset="0"/>
            </a:endParaRPr>
          </a:p>
          <a:p>
            <a:endParaRPr lang="en-US" sz="1800" dirty="0">
              <a:solidFill>
                <a:schemeClr val="tx1"/>
              </a:solidFill>
              <a:latin typeface="Barlow" panose="00000500000000000000" pitchFamily="2" charset="0"/>
            </a:endParaRPr>
          </a:p>
        </p:txBody>
      </p:sp>
    </p:spTree>
    <p:extLst>
      <p:ext uri="{BB962C8B-B14F-4D97-AF65-F5344CB8AC3E}">
        <p14:creationId xmlns:p14="http://schemas.microsoft.com/office/powerpoint/2010/main" val="3226656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EEE6EC-D18D-35F2-6918-A71DDFB5C31C}"/>
              </a:ext>
            </a:extLst>
          </p:cNvPr>
          <p:cNvSpPr>
            <a:spLocks noGrp="1"/>
          </p:cNvSpPr>
          <p:nvPr>
            <p:ph type="title"/>
          </p:nvPr>
        </p:nvSpPr>
        <p:spPr/>
        <p:txBody>
          <a:bodyPr/>
          <a:lstStyle/>
          <a:p>
            <a:r>
              <a:rPr lang="en-US" sz="3000" b="1" dirty="0">
                <a:effectLst>
                  <a:outerShdw blurRad="38100" dist="38100" dir="2700000" algn="tl">
                    <a:srgbClr val="000000">
                      <a:alpha val="30000"/>
                    </a:srgbClr>
                  </a:outerShdw>
                </a:effectLst>
                <a:cs typeface="+mn-ea"/>
              </a:rPr>
              <a:t>05. </a:t>
            </a:r>
            <a:r>
              <a:rPr lang="ro-RO" sz="3000" b="1" dirty="0">
                <a:effectLst>
                  <a:outerShdw blurRad="38100" dist="38100" dir="2700000" algn="tl">
                    <a:srgbClr val="000000">
                      <a:alpha val="30000"/>
                    </a:srgbClr>
                  </a:outerShdw>
                </a:effectLst>
                <a:cs typeface="+mn-ea"/>
              </a:rPr>
              <a:t>Dezvoltarea carierei academice</a:t>
            </a:r>
            <a:endParaRPr lang="en-US" sz="3000" b="1" dirty="0">
              <a:effectLst>
                <a:outerShdw blurRad="38100" dist="38100" dir="2700000" algn="tl">
                  <a:srgbClr val="000000">
                    <a:alpha val="30000"/>
                  </a:srgbClr>
                </a:outerShdw>
              </a:effectLst>
              <a:cs typeface="+mn-ea"/>
            </a:endParaRPr>
          </a:p>
        </p:txBody>
      </p:sp>
      <p:sp>
        <p:nvSpPr>
          <p:cNvPr id="3" name="Content Placeholder 2">
            <a:extLst>
              <a:ext uri="{FF2B5EF4-FFF2-40B4-BE49-F238E27FC236}">
                <a16:creationId xmlns:a16="http://schemas.microsoft.com/office/drawing/2014/main" id="{6347F692-0E61-DDAB-DAA6-EF8CDEDA05C6}"/>
              </a:ext>
            </a:extLst>
          </p:cNvPr>
          <p:cNvSpPr>
            <a:spLocks noGrp="1"/>
          </p:cNvSpPr>
          <p:nvPr>
            <p:ph idx="1"/>
          </p:nvPr>
        </p:nvSpPr>
        <p:spPr/>
        <p:txBody>
          <a:bodyPr/>
          <a:lstStyle/>
          <a:p>
            <a:pPr marL="0" indent="0">
              <a:buNone/>
            </a:pPr>
            <a:r>
              <a:rPr lang="en-US" sz="1800" b="1" dirty="0" err="1">
                <a:solidFill>
                  <a:schemeClr val="tx1"/>
                </a:solidFill>
                <a:latin typeface="Barlow" panose="00000500000000000000" pitchFamily="2" charset="0"/>
              </a:rPr>
              <a:t>Obiective</a:t>
            </a:r>
            <a:r>
              <a:rPr lang="en-US" sz="1800" b="1" dirty="0">
                <a:solidFill>
                  <a:schemeClr val="tx1"/>
                </a:solidFill>
                <a:latin typeface="Barlow" panose="00000500000000000000" pitchFamily="2" charset="0"/>
              </a:rPr>
              <a:t> </a:t>
            </a:r>
            <a:r>
              <a:rPr lang="en-US" sz="1800" b="1" dirty="0" err="1">
                <a:solidFill>
                  <a:schemeClr val="tx1"/>
                </a:solidFill>
                <a:latin typeface="Barlow" panose="00000500000000000000" pitchFamily="2" charset="0"/>
              </a:rPr>
              <a:t>în</a:t>
            </a:r>
            <a:r>
              <a:rPr lang="en-US" sz="1800" b="1" dirty="0">
                <a:solidFill>
                  <a:schemeClr val="tx1"/>
                </a:solidFill>
                <a:latin typeface="Barlow" panose="00000500000000000000" pitchFamily="2" charset="0"/>
              </a:rPr>
              <a:t> </a:t>
            </a:r>
            <a:r>
              <a:rPr lang="en-US" sz="1800" b="1" dirty="0" err="1">
                <a:solidFill>
                  <a:schemeClr val="tx1"/>
                </a:solidFill>
                <a:latin typeface="Barlow" panose="00000500000000000000" pitchFamily="2" charset="0"/>
              </a:rPr>
              <a:t>activitatea</a:t>
            </a:r>
            <a:r>
              <a:rPr lang="en-US" sz="1800" b="1" dirty="0">
                <a:solidFill>
                  <a:schemeClr val="tx1"/>
                </a:solidFill>
                <a:latin typeface="Barlow" panose="00000500000000000000" pitchFamily="2" charset="0"/>
              </a:rPr>
              <a:t> </a:t>
            </a:r>
            <a:r>
              <a:rPr lang="en-US" sz="1800" b="1" dirty="0" err="1">
                <a:solidFill>
                  <a:schemeClr val="tx1"/>
                </a:solidFill>
                <a:latin typeface="Barlow" panose="00000500000000000000" pitchFamily="2" charset="0"/>
              </a:rPr>
              <a:t>didactică</a:t>
            </a:r>
            <a:r>
              <a:rPr lang="en-US" sz="1800" b="1" dirty="0">
                <a:solidFill>
                  <a:schemeClr val="tx1"/>
                </a:solidFill>
                <a:latin typeface="Barlow" panose="00000500000000000000" pitchFamily="2" charset="0"/>
              </a:rPr>
              <a:t>:</a:t>
            </a:r>
          </a:p>
          <a:p>
            <a:pPr marL="257175" indent="-257175" algn="just">
              <a:buFont typeface="Symbol" panose="05050102010706020507" pitchFamily="18" charset="2"/>
              <a:buChar char=""/>
              <a:tabLst>
                <a:tab pos="342900" algn="l"/>
              </a:tabLst>
            </a:pPr>
            <a:r>
              <a:rPr lang="ro-RO" sz="1800" dirty="0">
                <a:solidFill>
                  <a:schemeClr val="tx1"/>
                </a:solidFill>
                <a:latin typeface="Barlow" panose="00000500000000000000" pitchFamily="2" charset="0"/>
                <a:ea typeface="Times New Roman" panose="02020603050405020304" pitchFamily="18" charset="0"/>
              </a:rPr>
              <a:t>actualizarea anuală a suporturilor de curs la disciplinele din norma de bază;</a:t>
            </a:r>
            <a:endParaRPr lang="en-US" sz="1800" dirty="0">
              <a:solidFill>
                <a:schemeClr val="tx1"/>
              </a:solidFill>
              <a:latin typeface="Barlow" panose="00000500000000000000" pitchFamily="2" charset="0"/>
              <a:ea typeface="Times New Roman" panose="02020603050405020304" pitchFamily="18" charset="0"/>
            </a:endParaRPr>
          </a:p>
          <a:p>
            <a:pPr marL="257175" indent="-257175" algn="just">
              <a:buFont typeface="Symbol" panose="05050102010706020507" pitchFamily="18" charset="2"/>
              <a:buChar char=""/>
              <a:tabLst>
                <a:tab pos="342900" algn="l"/>
              </a:tabLst>
            </a:pPr>
            <a:r>
              <a:rPr lang="ro-RO" sz="1800" dirty="0">
                <a:solidFill>
                  <a:schemeClr val="tx1"/>
                </a:solidFill>
                <a:latin typeface="Barlow" panose="00000500000000000000" pitchFamily="2" charset="0"/>
                <a:ea typeface="Times New Roman" panose="02020603050405020304" pitchFamily="18" charset="0"/>
              </a:rPr>
              <a:t>realizarea unor prezentări multimedia la cursurile predate;</a:t>
            </a:r>
            <a:endParaRPr lang="en-US" sz="1800" dirty="0">
              <a:solidFill>
                <a:schemeClr val="tx1"/>
              </a:solidFill>
              <a:latin typeface="Barlow" panose="00000500000000000000" pitchFamily="2" charset="0"/>
              <a:ea typeface="Times New Roman" panose="02020603050405020304" pitchFamily="18" charset="0"/>
            </a:endParaRPr>
          </a:p>
          <a:p>
            <a:pPr marL="257175" indent="-257175" algn="just">
              <a:buFont typeface="Symbol" panose="05050102010706020507" pitchFamily="18" charset="2"/>
              <a:buChar char=""/>
              <a:tabLst>
                <a:tab pos="342900" algn="l"/>
              </a:tabLst>
            </a:pPr>
            <a:r>
              <a:rPr lang="ro-RO" sz="1800" b="1" dirty="0">
                <a:solidFill>
                  <a:schemeClr val="tx1"/>
                </a:solidFill>
                <a:latin typeface="Barlow" panose="00000500000000000000" pitchFamily="2" charset="0"/>
                <a:ea typeface="Times New Roman" panose="02020603050405020304" pitchFamily="18" charset="0"/>
              </a:rPr>
              <a:t>dezvoltarea unor resurse de învățare accesibile online, la cursurile din norma didactică</a:t>
            </a:r>
            <a:r>
              <a:rPr lang="ro-RO" sz="1800" dirty="0">
                <a:solidFill>
                  <a:schemeClr val="tx1"/>
                </a:solidFill>
                <a:latin typeface="Barlow" panose="00000500000000000000" pitchFamily="2" charset="0"/>
                <a:ea typeface="Times New Roman" panose="02020603050405020304" pitchFamily="18" charset="0"/>
              </a:rPr>
              <a:t>;</a:t>
            </a:r>
            <a:endParaRPr lang="en-US" sz="1800" dirty="0">
              <a:solidFill>
                <a:schemeClr val="tx1"/>
              </a:solidFill>
              <a:latin typeface="Barlow" panose="00000500000000000000" pitchFamily="2" charset="0"/>
              <a:ea typeface="Times New Roman" panose="02020603050405020304" pitchFamily="18" charset="0"/>
            </a:endParaRPr>
          </a:p>
          <a:p>
            <a:pPr marL="257175" indent="-257175" algn="just">
              <a:buFont typeface="Symbol" panose="05050102010706020507" pitchFamily="18" charset="2"/>
              <a:buChar char=""/>
              <a:tabLst>
                <a:tab pos="342900" algn="l"/>
              </a:tabLst>
            </a:pPr>
            <a:r>
              <a:rPr lang="ro-RO" sz="1800" dirty="0">
                <a:solidFill>
                  <a:schemeClr val="tx1"/>
                </a:solidFill>
                <a:latin typeface="Barlow" panose="00000500000000000000" pitchFamily="2" charset="0"/>
                <a:ea typeface="Times New Roman" panose="02020603050405020304" pitchFamily="18" charset="0"/>
              </a:rPr>
              <a:t>formularea temelor pentru lucrările de licență și disertație ce urmează să le coordonez pornind de la probleme și contexte întâlnite în activitatea mea în afara mediului universitar, în cadrul organizațiilor sportive;</a:t>
            </a:r>
            <a:endParaRPr lang="en-US" sz="1800" dirty="0">
              <a:solidFill>
                <a:schemeClr val="tx1"/>
              </a:solidFill>
              <a:latin typeface="Barlow" panose="00000500000000000000" pitchFamily="2" charset="0"/>
              <a:ea typeface="Times New Roman" panose="02020603050405020304" pitchFamily="18" charset="0"/>
            </a:endParaRPr>
          </a:p>
          <a:p>
            <a:pPr marL="257175" indent="-257175" algn="just">
              <a:buFont typeface="Symbol" panose="05050102010706020507" pitchFamily="18" charset="2"/>
              <a:buChar char=""/>
              <a:tabLst>
                <a:tab pos="342900" algn="l"/>
              </a:tabLst>
            </a:pPr>
            <a:r>
              <a:rPr lang="ro-RO" sz="1800" dirty="0">
                <a:solidFill>
                  <a:schemeClr val="tx1"/>
                </a:solidFill>
                <a:latin typeface="Barlow" panose="00000500000000000000" pitchFamily="2" charset="0"/>
                <a:ea typeface="Times New Roman" panose="02020603050405020304" pitchFamily="18" charset="0"/>
              </a:rPr>
              <a:t>accentuarea componentei de mentorat în relaționarea cu studenții tutorați.</a:t>
            </a:r>
            <a:endParaRPr lang="en-US" sz="1800" dirty="0">
              <a:solidFill>
                <a:schemeClr val="tx1"/>
              </a:solidFill>
              <a:latin typeface="Barlow" panose="00000500000000000000" pitchFamily="2" charset="0"/>
              <a:ea typeface="Times New Roman" panose="02020603050405020304" pitchFamily="18" charset="0"/>
            </a:endParaRPr>
          </a:p>
          <a:p>
            <a:endParaRPr lang="en-US" dirty="0">
              <a:solidFill>
                <a:schemeClr val="tx1"/>
              </a:solidFill>
            </a:endParaRPr>
          </a:p>
        </p:txBody>
      </p:sp>
      <p:grpSp>
        <p:nvGrpSpPr>
          <p:cNvPr id="4" name="Google Shape;12025;p66">
            <a:extLst>
              <a:ext uri="{FF2B5EF4-FFF2-40B4-BE49-F238E27FC236}">
                <a16:creationId xmlns:a16="http://schemas.microsoft.com/office/drawing/2014/main" id="{489F40EB-9385-B4DB-D5BB-98CEB8D7EAEA}"/>
              </a:ext>
            </a:extLst>
          </p:cNvPr>
          <p:cNvGrpSpPr/>
          <p:nvPr/>
        </p:nvGrpSpPr>
        <p:grpSpPr>
          <a:xfrm>
            <a:off x="8756057" y="4716946"/>
            <a:ext cx="226661" cy="363467"/>
            <a:chOff x="5211031" y="1969108"/>
            <a:chExt cx="226661" cy="363467"/>
          </a:xfrm>
        </p:grpSpPr>
        <p:sp>
          <p:nvSpPr>
            <p:cNvPr id="5" name="Google Shape;12026;p66">
              <a:extLst>
                <a:ext uri="{FF2B5EF4-FFF2-40B4-BE49-F238E27FC236}">
                  <a16:creationId xmlns:a16="http://schemas.microsoft.com/office/drawing/2014/main" id="{FA392381-776A-FDB3-4823-AF3FEBD31D67}"/>
                </a:ext>
              </a:extLst>
            </p:cNvPr>
            <p:cNvSpPr/>
            <p:nvPr/>
          </p:nvSpPr>
          <p:spPr>
            <a:xfrm>
              <a:off x="5211031" y="1969108"/>
              <a:ext cx="226661" cy="363467"/>
            </a:xfrm>
            <a:custGeom>
              <a:avLst/>
              <a:gdLst/>
              <a:ahLst/>
              <a:cxnLst/>
              <a:rect l="l" t="t" r="r" b="b"/>
              <a:pathLst>
                <a:path w="7121" h="11419" extrusionOk="0">
                  <a:moveTo>
                    <a:pt x="6787" y="869"/>
                  </a:moveTo>
                  <a:cubicBezTo>
                    <a:pt x="6787" y="869"/>
                    <a:pt x="6799" y="869"/>
                    <a:pt x="6799" y="881"/>
                  </a:cubicBezTo>
                  <a:lnTo>
                    <a:pt x="6799" y="1238"/>
                  </a:lnTo>
                  <a:lnTo>
                    <a:pt x="6252" y="1250"/>
                  </a:lnTo>
                  <a:cubicBezTo>
                    <a:pt x="6156" y="1250"/>
                    <a:pt x="6085" y="1334"/>
                    <a:pt x="6085" y="1417"/>
                  </a:cubicBezTo>
                  <a:cubicBezTo>
                    <a:pt x="6085" y="1512"/>
                    <a:pt x="6156" y="1584"/>
                    <a:pt x="6252" y="1584"/>
                  </a:cubicBezTo>
                  <a:lnTo>
                    <a:pt x="6442" y="1584"/>
                  </a:lnTo>
                  <a:lnTo>
                    <a:pt x="6442" y="7501"/>
                  </a:lnTo>
                  <a:cubicBezTo>
                    <a:pt x="6442" y="7501"/>
                    <a:pt x="6442" y="7525"/>
                    <a:pt x="6430" y="7525"/>
                  </a:cubicBezTo>
                  <a:lnTo>
                    <a:pt x="703" y="7525"/>
                  </a:lnTo>
                  <a:cubicBezTo>
                    <a:pt x="703" y="7525"/>
                    <a:pt x="679" y="7525"/>
                    <a:pt x="679" y="7501"/>
                  </a:cubicBezTo>
                  <a:lnTo>
                    <a:pt x="679" y="1584"/>
                  </a:lnTo>
                  <a:lnTo>
                    <a:pt x="5537" y="1584"/>
                  </a:lnTo>
                  <a:cubicBezTo>
                    <a:pt x="5621" y="1584"/>
                    <a:pt x="5704" y="1512"/>
                    <a:pt x="5704" y="1417"/>
                  </a:cubicBezTo>
                  <a:cubicBezTo>
                    <a:pt x="5704" y="1334"/>
                    <a:pt x="5621" y="1250"/>
                    <a:pt x="5537" y="1250"/>
                  </a:cubicBezTo>
                  <a:lnTo>
                    <a:pt x="346" y="1250"/>
                  </a:lnTo>
                  <a:cubicBezTo>
                    <a:pt x="346" y="1250"/>
                    <a:pt x="322" y="1250"/>
                    <a:pt x="322" y="1238"/>
                  </a:cubicBezTo>
                  <a:lnTo>
                    <a:pt x="322" y="881"/>
                  </a:lnTo>
                  <a:cubicBezTo>
                    <a:pt x="322" y="881"/>
                    <a:pt x="322" y="869"/>
                    <a:pt x="346" y="869"/>
                  </a:cubicBezTo>
                  <a:close/>
                  <a:moveTo>
                    <a:pt x="5406" y="7858"/>
                  </a:moveTo>
                  <a:lnTo>
                    <a:pt x="5906" y="10394"/>
                  </a:lnTo>
                  <a:lnTo>
                    <a:pt x="3739" y="10394"/>
                  </a:lnTo>
                  <a:lnTo>
                    <a:pt x="3739" y="8418"/>
                  </a:lnTo>
                  <a:cubicBezTo>
                    <a:pt x="3739" y="8323"/>
                    <a:pt x="3656" y="8251"/>
                    <a:pt x="3573" y="8251"/>
                  </a:cubicBezTo>
                  <a:cubicBezTo>
                    <a:pt x="3477" y="8251"/>
                    <a:pt x="3406" y="8323"/>
                    <a:pt x="3406" y="8418"/>
                  </a:cubicBezTo>
                  <a:lnTo>
                    <a:pt x="3406" y="10394"/>
                  </a:lnTo>
                  <a:lnTo>
                    <a:pt x="1239" y="10394"/>
                  </a:lnTo>
                  <a:lnTo>
                    <a:pt x="1739" y="7858"/>
                  </a:lnTo>
                  <a:close/>
                  <a:moveTo>
                    <a:pt x="3573" y="0"/>
                  </a:moveTo>
                  <a:cubicBezTo>
                    <a:pt x="3477" y="0"/>
                    <a:pt x="3406" y="83"/>
                    <a:pt x="3406" y="167"/>
                  </a:cubicBezTo>
                  <a:lnTo>
                    <a:pt x="3406" y="536"/>
                  </a:lnTo>
                  <a:lnTo>
                    <a:pt x="346" y="536"/>
                  </a:lnTo>
                  <a:cubicBezTo>
                    <a:pt x="144" y="536"/>
                    <a:pt x="1" y="691"/>
                    <a:pt x="1" y="881"/>
                  </a:cubicBezTo>
                  <a:lnTo>
                    <a:pt x="1" y="1238"/>
                  </a:lnTo>
                  <a:cubicBezTo>
                    <a:pt x="1" y="1429"/>
                    <a:pt x="144" y="1584"/>
                    <a:pt x="346" y="1584"/>
                  </a:cubicBezTo>
                  <a:lnTo>
                    <a:pt x="358" y="1584"/>
                  </a:lnTo>
                  <a:lnTo>
                    <a:pt x="358" y="7501"/>
                  </a:lnTo>
                  <a:cubicBezTo>
                    <a:pt x="358" y="7703"/>
                    <a:pt x="501" y="7846"/>
                    <a:pt x="691" y="7846"/>
                  </a:cubicBezTo>
                  <a:lnTo>
                    <a:pt x="1382" y="7846"/>
                  </a:lnTo>
                  <a:lnTo>
                    <a:pt x="715" y="11228"/>
                  </a:lnTo>
                  <a:cubicBezTo>
                    <a:pt x="691" y="11311"/>
                    <a:pt x="751" y="11406"/>
                    <a:pt x="846" y="11418"/>
                  </a:cubicBezTo>
                  <a:lnTo>
                    <a:pt x="870" y="11418"/>
                  </a:lnTo>
                  <a:cubicBezTo>
                    <a:pt x="953" y="11418"/>
                    <a:pt x="1025" y="11359"/>
                    <a:pt x="1037" y="11287"/>
                  </a:cubicBezTo>
                  <a:lnTo>
                    <a:pt x="1156" y="10704"/>
                  </a:lnTo>
                  <a:lnTo>
                    <a:pt x="3394" y="10704"/>
                  </a:lnTo>
                  <a:lnTo>
                    <a:pt x="3394" y="11251"/>
                  </a:lnTo>
                  <a:cubicBezTo>
                    <a:pt x="3394" y="11347"/>
                    <a:pt x="3466" y="11418"/>
                    <a:pt x="3549" y="11418"/>
                  </a:cubicBezTo>
                  <a:cubicBezTo>
                    <a:pt x="3644" y="11418"/>
                    <a:pt x="3716" y="11347"/>
                    <a:pt x="3716" y="11251"/>
                  </a:cubicBezTo>
                  <a:lnTo>
                    <a:pt x="3716" y="10704"/>
                  </a:lnTo>
                  <a:lnTo>
                    <a:pt x="5954" y="10704"/>
                  </a:lnTo>
                  <a:lnTo>
                    <a:pt x="6073" y="11287"/>
                  </a:lnTo>
                  <a:cubicBezTo>
                    <a:pt x="6085" y="11359"/>
                    <a:pt x="6156" y="11418"/>
                    <a:pt x="6228" y="11418"/>
                  </a:cubicBezTo>
                  <a:lnTo>
                    <a:pt x="6264" y="11418"/>
                  </a:lnTo>
                  <a:cubicBezTo>
                    <a:pt x="6347" y="11406"/>
                    <a:pt x="6406" y="11311"/>
                    <a:pt x="6394" y="11228"/>
                  </a:cubicBezTo>
                  <a:lnTo>
                    <a:pt x="5728" y="7846"/>
                  </a:lnTo>
                  <a:lnTo>
                    <a:pt x="6406" y="7846"/>
                  </a:lnTo>
                  <a:cubicBezTo>
                    <a:pt x="6609" y="7846"/>
                    <a:pt x="6752" y="7703"/>
                    <a:pt x="6752" y="7501"/>
                  </a:cubicBezTo>
                  <a:lnTo>
                    <a:pt x="6752" y="1584"/>
                  </a:lnTo>
                  <a:lnTo>
                    <a:pt x="6764" y="1584"/>
                  </a:lnTo>
                  <a:cubicBezTo>
                    <a:pt x="6966" y="1584"/>
                    <a:pt x="7109" y="1429"/>
                    <a:pt x="7109" y="1238"/>
                  </a:cubicBezTo>
                  <a:lnTo>
                    <a:pt x="7109" y="881"/>
                  </a:lnTo>
                  <a:cubicBezTo>
                    <a:pt x="7121" y="691"/>
                    <a:pt x="6978" y="524"/>
                    <a:pt x="6787" y="524"/>
                  </a:cubicBezTo>
                  <a:lnTo>
                    <a:pt x="3739" y="524"/>
                  </a:lnTo>
                  <a:lnTo>
                    <a:pt x="3739" y="167"/>
                  </a:lnTo>
                  <a:cubicBezTo>
                    <a:pt x="3739" y="83"/>
                    <a:pt x="3656" y="0"/>
                    <a:pt x="3573"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12027;p66">
              <a:extLst>
                <a:ext uri="{FF2B5EF4-FFF2-40B4-BE49-F238E27FC236}">
                  <a16:creationId xmlns:a16="http://schemas.microsoft.com/office/drawing/2014/main" id="{FE50A8E9-08A6-4224-EEB7-32B671D718AC}"/>
                </a:ext>
              </a:extLst>
            </p:cNvPr>
            <p:cNvSpPr/>
            <p:nvPr/>
          </p:nvSpPr>
          <p:spPr>
            <a:xfrm>
              <a:off x="5250468" y="2060046"/>
              <a:ext cx="147819" cy="107649"/>
            </a:xfrm>
            <a:custGeom>
              <a:avLst/>
              <a:gdLst/>
              <a:ahLst/>
              <a:cxnLst/>
              <a:rect l="l" t="t" r="r" b="b"/>
              <a:pathLst>
                <a:path w="4644" h="3382" extrusionOk="0">
                  <a:moveTo>
                    <a:pt x="3584" y="1"/>
                  </a:moveTo>
                  <a:cubicBezTo>
                    <a:pt x="3489" y="1"/>
                    <a:pt x="3417" y="84"/>
                    <a:pt x="3417" y="167"/>
                  </a:cubicBezTo>
                  <a:cubicBezTo>
                    <a:pt x="3417" y="263"/>
                    <a:pt x="3489" y="334"/>
                    <a:pt x="3584" y="334"/>
                  </a:cubicBezTo>
                  <a:lnTo>
                    <a:pt x="4072" y="334"/>
                  </a:lnTo>
                  <a:lnTo>
                    <a:pt x="2417" y="1989"/>
                  </a:lnTo>
                  <a:lnTo>
                    <a:pt x="2405" y="1989"/>
                  </a:lnTo>
                  <a:lnTo>
                    <a:pt x="2036" y="1608"/>
                  </a:lnTo>
                  <a:cubicBezTo>
                    <a:pt x="1971" y="1542"/>
                    <a:pt x="1881" y="1510"/>
                    <a:pt x="1792" y="1510"/>
                  </a:cubicBezTo>
                  <a:cubicBezTo>
                    <a:pt x="1703" y="1510"/>
                    <a:pt x="1613" y="1542"/>
                    <a:pt x="1548" y="1608"/>
                  </a:cubicBezTo>
                  <a:lnTo>
                    <a:pt x="60" y="3096"/>
                  </a:lnTo>
                  <a:cubicBezTo>
                    <a:pt x="0" y="3156"/>
                    <a:pt x="0" y="3275"/>
                    <a:pt x="60" y="3334"/>
                  </a:cubicBezTo>
                  <a:cubicBezTo>
                    <a:pt x="83" y="3370"/>
                    <a:pt x="131" y="3382"/>
                    <a:pt x="179" y="3382"/>
                  </a:cubicBezTo>
                  <a:cubicBezTo>
                    <a:pt x="214" y="3382"/>
                    <a:pt x="262" y="3370"/>
                    <a:pt x="298" y="3334"/>
                  </a:cubicBezTo>
                  <a:lnTo>
                    <a:pt x="1786" y="1846"/>
                  </a:lnTo>
                  <a:lnTo>
                    <a:pt x="1798" y="1846"/>
                  </a:lnTo>
                  <a:lnTo>
                    <a:pt x="2167" y="2227"/>
                  </a:lnTo>
                  <a:cubicBezTo>
                    <a:pt x="2227" y="2287"/>
                    <a:pt x="2310" y="2322"/>
                    <a:pt x="2405" y="2322"/>
                  </a:cubicBezTo>
                  <a:cubicBezTo>
                    <a:pt x="2488" y="2322"/>
                    <a:pt x="2584" y="2298"/>
                    <a:pt x="2643" y="2227"/>
                  </a:cubicBezTo>
                  <a:lnTo>
                    <a:pt x="4298" y="572"/>
                  </a:lnTo>
                  <a:lnTo>
                    <a:pt x="4298" y="1060"/>
                  </a:lnTo>
                  <a:cubicBezTo>
                    <a:pt x="4298" y="1155"/>
                    <a:pt x="4370" y="1227"/>
                    <a:pt x="4453" y="1227"/>
                  </a:cubicBezTo>
                  <a:cubicBezTo>
                    <a:pt x="4548" y="1227"/>
                    <a:pt x="4620" y="1155"/>
                    <a:pt x="4620" y="1060"/>
                  </a:cubicBezTo>
                  <a:lnTo>
                    <a:pt x="4620" y="167"/>
                  </a:lnTo>
                  <a:cubicBezTo>
                    <a:pt x="4644" y="84"/>
                    <a:pt x="4560" y="1"/>
                    <a:pt x="4477"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871094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out)">
                                      <p:cBhvr>
                                        <p:cTn id="7" dur="2000"/>
                                        <p:tgtEl>
                                          <p:spTgt spid="3">
                                            <p:txEl>
                                              <p:pRg st="0" end="0"/>
                                            </p:txEl>
                                          </p:spTgt>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ox(out)">
                                      <p:cBhvr>
                                        <p:cTn id="10" dur="2000"/>
                                        <p:tgtEl>
                                          <p:spTgt spid="3">
                                            <p:txEl>
                                              <p:pRg st="1" end="1"/>
                                            </p:txEl>
                                          </p:spTgt>
                                        </p:tgtEl>
                                      </p:cBhvr>
                                    </p:animEffect>
                                  </p:childTnLst>
                                </p:cTn>
                              </p:par>
                              <p:par>
                                <p:cTn id="11" presetID="4" presetClass="entr" presetSubtype="32"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ox(out)">
                                      <p:cBhvr>
                                        <p:cTn id="13" dur="2000"/>
                                        <p:tgtEl>
                                          <p:spTgt spid="3">
                                            <p:txEl>
                                              <p:pRg st="2" end="2"/>
                                            </p:txEl>
                                          </p:spTgt>
                                        </p:tgtEl>
                                      </p:cBhvr>
                                    </p:animEffect>
                                  </p:childTnLst>
                                </p:cTn>
                              </p:par>
                              <p:par>
                                <p:cTn id="14" presetID="4" presetClass="entr" presetSubtype="32"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ox(out)">
                                      <p:cBhvr>
                                        <p:cTn id="16" dur="2000"/>
                                        <p:tgtEl>
                                          <p:spTgt spid="3">
                                            <p:txEl>
                                              <p:pRg st="3" end="3"/>
                                            </p:txEl>
                                          </p:spTgt>
                                        </p:tgtEl>
                                      </p:cBhvr>
                                    </p:animEffect>
                                  </p:childTnLst>
                                </p:cTn>
                              </p:par>
                              <p:par>
                                <p:cTn id="17" presetID="4" presetClass="entr" presetSubtype="32"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ox(out)">
                                      <p:cBhvr>
                                        <p:cTn id="19" dur="2000"/>
                                        <p:tgtEl>
                                          <p:spTgt spid="3">
                                            <p:txEl>
                                              <p:pRg st="4" end="4"/>
                                            </p:txEl>
                                          </p:spTgt>
                                        </p:tgtEl>
                                      </p:cBhvr>
                                    </p:animEffect>
                                  </p:childTnLst>
                                </p:cTn>
                              </p:par>
                              <p:par>
                                <p:cTn id="20" presetID="4" presetClass="entr" presetSubtype="32"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ox(out)">
                                      <p:cBhvr>
                                        <p:cTn id="22"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23FCBE-217C-14CF-6A4E-939EB6C5F4B5}"/>
            </a:ext>
          </a:extLst>
        </p:cNvPr>
        <p:cNvGrpSpPr/>
        <p:nvPr/>
      </p:nvGrpSpPr>
      <p:grpSpPr>
        <a:xfrm>
          <a:off x="0" y="0"/>
          <a:ext cx="0" cy="0"/>
          <a:chOff x="0" y="0"/>
          <a:chExt cx="0" cy="0"/>
        </a:xfrm>
      </p:grpSpPr>
      <p:pic>
        <p:nvPicPr>
          <p:cNvPr id="4" name="Google Shape;611;p48">
            <a:extLst>
              <a:ext uri="{FF2B5EF4-FFF2-40B4-BE49-F238E27FC236}">
                <a16:creationId xmlns:a16="http://schemas.microsoft.com/office/drawing/2014/main" id="{50E80909-843A-44C0-D062-82C9F7C1B482}"/>
              </a:ext>
            </a:extLst>
          </p:cNvPr>
          <p:cNvPicPr preferRelativeResize="0"/>
          <p:nvPr/>
        </p:nvPicPr>
        <p:blipFill>
          <a:blip r:embed="rId2">
            <a:alphaModFix/>
          </a:blip>
          <a:stretch>
            <a:fillRect/>
          </a:stretch>
        </p:blipFill>
        <p:spPr>
          <a:xfrm>
            <a:off x="-181076" y="2943616"/>
            <a:ext cx="2210292" cy="2199884"/>
          </a:xfrm>
          <a:prstGeom prst="rect">
            <a:avLst/>
          </a:prstGeom>
          <a:noFill/>
          <a:ln>
            <a:noFill/>
          </a:ln>
        </p:spPr>
      </p:pic>
      <p:sp>
        <p:nvSpPr>
          <p:cNvPr id="2" name="Title 1">
            <a:extLst>
              <a:ext uri="{FF2B5EF4-FFF2-40B4-BE49-F238E27FC236}">
                <a16:creationId xmlns:a16="http://schemas.microsoft.com/office/drawing/2014/main" id="{4F147AFE-59D2-C565-1443-2AD1FA584A88}"/>
              </a:ext>
            </a:extLst>
          </p:cNvPr>
          <p:cNvSpPr>
            <a:spLocks noGrp="1"/>
          </p:cNvSpPr>
          <p:nvPr>
            <p:ph type="title"/>
          </p:nvPr>
        </p:nvSpPr>
        <p:spPr>
          <a:xfrm>
            <a:off x="713250" y="194504"/>
            <a:ext cx="7717500" cy="572700"/>
          </a:xfrm>
        </p:spPr>
        <p:txBody>
          <a:bodyPr/>
          <a:lstStyle/>
          <a:p>
            <a:r>
              <a:rPr lang="en-US" sz="3000" b="1" dirty="0">
                <a:effectLst>
                  <a:outerShdw blurRad="38100" dist="38100" dir="2700000" algn="tl">
                    <a:srgbClr val="000000">
                      <a:alpha val="30000"/>
                    </a:srgbClr>
                  </a:outerShdw>
                </a:effectLst>
                <a:cs typeface="+mn-ea"/>
              </a:rPr>
              <a:t>05. </a:t>
            </a:r>
            <a:r>
              <a:rPr lang="ro-RO" sz="3000" b="1" dirty="0">
                <a:effectLst>
                  <a:outerShdw blurRad="38100" dist="38100" dir="2700000" algn="tl">
                    <a:srgbClr val="000000">
                      <a:alpha val="30000"/>
                    </a:srgbClr>
                  </a:outerShdw>
                </a:effectLst>
                <a:cs typeface="+mn-ea"/>
              </a:rPr>
              <a:t>Dezvoltarea carierei academice</a:t>
            </a:r>
            <a:endParaRPr lang="en-US" sz="3000" b="1" dirty="0">
              <a:effectLst>
                <a:outerShdw blurRad="38100" dist="38100" dir="2700000" algn="tl">
                  <a:srgbClr val="000000">
                    <a:alpha val="30000"/>
                  </a:srgbClr>
                </a:outerShdw>
              </a:effectLst>
              <a:cs typeface="+mn-ea"/>
            </a:endParaRPr>
          </a:p>
        </p:txBody>
      </p:sp>
      <p:sp>
        <p:nvSpPr>
          <p:cNvPr id="3" name="Content Placeholder 2">
            <a:extLst>
              <a:ext uri="{FF2B5EF4-FFF2-40B4-BE49-F238E27FC236}">
                <a16:creationId xmlns:a16="http://schemas.microsoft.com/office/drawing/2014/main" id="{6C1A56AF-BA27-7659-6AA1-5C66DC4E024B}"/>
              </a:ext>
            </a:extLst>
          </p:cNvPr>
          <p:cNvSpPr>
            <a:spLocks noGrp="1"/>
          </p:cNvSpPr>
          <p:nvPr>
            <p:ph idx="1"/>
          </p:nvPr>
        </p:nvSpPr>
        <p:spPr>
          <a:xfrm>
            <a:off x="713250" y="863550"/>
            <a:ext cx="7717500" cy="3416400"/>
          </a:xfrm>
        </p:spPr>
        <p:txBody>
          <a:bodyPr>
            <a:noAutofit/>
          </a:bodyPr>
          <a:lstStyle/>
          <a:p>
            <a:pPr marL="0" indent="0">
              <a:buNone/>
            </a:pPr>
            <a:r>
              <a:rPr lang="en-US" sz="1400" b="1" dirty="0" err="1">
                <a:solidFill>
                  <a:schemeClr val="tx1"/>
                </a:solidFill>
                <a:latin typeface="Barlow" panose="00000500000000000000" pitchFamily="2" charset="0"/>
              </a:rPr>
              <a:t>Obiective</a:t>
            </a:r>
            <a:r>
              <a:rPr lang="en-US" sz="1400" b="1" dirty="0">
                <a:solidFill>
                  <a:schemeClr val="tx1"/>
                </a:solidFill>
                <a:latin typeface="Barlow" panose="00000500000000000000" pitchFamily="2" charset="0"/>
              </a:rPr>
              <a:t> </a:t>
            </a:r>
            <a:r>
              <a:rPr lang="en-US" sz="1400" b="1" dirty="0" err="1">
                <a:solidFill>
                  <a:schemeClr val="tx1"/>
                </a:solidFill>
                <a:latin typeface="Barlow" panose="00000500000000000000" pitchFamily="2" charset="0"/>
              </a:rPr>
              <a:t>în</a:t>
            </a:r>
            <a:r>
              <a:rPr lang="en-US" sz="1400" b="1" dirty="0">
                <a:solidFill>
                  <a:schemeClr val="tx1"/>
                </a:solidFill>
                <a:latin typeface="Barlow" panose="00000500000000000000" pitchFamily="2" charset="0"/>
              </a:rPr>
              <a:t> </a:t>
            </a:r>
            <a:r>
              <a:rPr lang="en-US" sz="1400" b="1" dirty="0" err="1">
                <a:solidFill>
                  <a:schemeClr val="tx1"/>
                </a:solidFill>
                <a:latin typeface="Barlow" panose="00000500000000000000" pitchFamily="2" charset="0"/>
              </a:rPr>
              <a:t>calitatea</a:t>
            </a:r>
            <a:r>
              <a:rPr lang="en-US" sz="1400" b="1" dirty="0">
                <a:solidFill>
                  <a:schemeClr val="tx1"/>
                </a:solidFill>
                <a:latin typeface="Barlow" panose="00000500000000000000" pitchFamily="2" charset="0"/>
              </a:rPr>
              <a:t> de </a:t>
            </a:r>
            <a:r>
              <a:rPr lang="en-US" sz="1400" b="1" dirty="0" err="1">
                <a:solidFill>
                  <a:schemeClr val="tx1"/>
                </a:solidFill>
                <a:latin typeface="Barlow" panose="00000500000000000000" pitchFamily="2" charset="0"/>
              </a:rPr>
              <a:t>potențial</a:t>
            </a:r>
            <a:r>
              <a:rPr lang="en-US" sz="1400" b="1" dirty="0">
                <a:solidFill>
                  <a:schemeClr val="tx1"/>
                </a:solidFill>
                <a:latin typeface="Barlow" panose="00000500000000000000" pitchFamily="2" charset="0"/>
              </a:rPr>
              <a:t> </a:t>
            </a:r>
            <a:r>
              <a:rPr lang="en-US" sz="1400" b="1" dirty="0" err="1">
                <a:solidFill>
                  <a:schemeClr val="tx1"/>
                </a:solidFill>
                <a:latin typeface="Barlow" panose="00000500000000000000" pitchFamily="2" charset="0"/>
              </a:rPr>
              <a:t>conducător</a:t>
            </a:r>
            <a:r>
              <a:rPr lang="en-US" sz="1400" b="1" dirty="0">
                <a:solidFill>
                  <a:schemeClr val="tx1"/>
                </a:solidFill>
                <a:latin typeface="Barlow" panose="00000500000000000000" pitchFamily="2" charset="0"/>
              </a:rPr>
              <a:t> de </a:t>
            </a:r>
            <a:r>
              <a:rPr lang="en-US" sz="1400" b="1" dirty="0" err="1">
                <a:solidFill>
                  <a:schemeClr val="tx1"/>
                </a:solidFill>
                <a:latin typeface="Barlow" panose="00000500000000000000" pitchFamily="2" charset="0"/>
              </a:rPr>
              <a:t>doctorat</a:t>
            </a:r>
            <a:r>
              <a:rPr lang="en-US" sz="1400" b="1" dirty="0">
                <a:solidFill>
                  <a:schemeClr val="tx1"/>
                </a:solidFill>
                <a:latin typeface="Barlow" panose="00000500000000000000" pitchFamily="2" charset="0"/>
              </a:rPr>
              <a:t>:</a:t>
            </a:r>
          </a:p>
          <a:p>
            <a:pPr marL="0" indent="0">
              <a:buNone/>
            </a:pPr>
            <a:endParaRPr lang="en-US" sz="1400" b="1" dirty="0">
              <a:solidFill>
                <a:schemeClr val="tx1"/>
              </a:solidFill>
              <a:latin typeface="Barlow" panose="00000500000000000000" pitchFamily="2" charset="0"/>
            </a:endParaRPr>
          </a:p>
          <a:p>
            <a:pPr marL="257175" indent="-257175" algn="just">
              <a:buFont typeface="Symbol" panose="05050102010706020507" pitchFamily="18" charset="2"/>
              <a:buChar char=""/>
              <a:tabLst>
                <a:tab pos="405289" algn="l"/>
              </a:tabLst>
            </a:pPr>
            <a:r>
              <a:rPr lang="ro-RO" sz="1400" dirty="0">
                <a:solidFill>
                  <a:schemeClr val="tx1"/>
                </a:solidFill>
                <a:latin typeface="Barlow" panose="00000500000000000000" pitchFamily="2" charset="0"/>
                <a:ea typeface="Times New Roman" panose="02020603050405020304" pitchFamily="18" charset="0"/>
              </a:rPr>
              <a:t>cunoașterea rapidă a doctoranzilor (în maximum 3 luni de la începerea stagiului) în ceea ce privește: motivația pentru înscrierea la doctorat; nivelul cunoștințelor în domeniul de doctorat; capacitatea de redactare a unui text științific; gradul de familiarizare cu normele de etică și integritatea academică; </a:t>
            </a:r>
            <a:endParaRPr lang="en-US" sz="1400" dirty="0">
              <a:solidFill>
                <a:schemeClr val="tx1"/>
              </a:solidFill>
              <a:latin typeface="Barlow" panose="00000500000000000000" pitchFamily="2" charset="0"/>
              <a:ea typeface="Times New Roman" panose="02020603050405020304" pitchFamily="18" charset="0"/>
            </a:endParaRPr>
          </a:p>
          <a:p>
            <a:pPr marL="257175" indent="-257175" algn="just">
              <a:buFont typeface="Symbol" panose="05050102010706020507" pitchFamily="18" charset="2"/>
              <a:buChar char=""/>
              <a:tabLst>
                <a:tab pos="405289" algn="l"/>
              </a:tabLst>
            </a:pPr>
            <a:r>
              <a:rPr lang="ro-RO" sz="1400" dirty="0">
                <a:solidFill>
                  <a:schemeClr val="tx1"/>
                </a:solidFill>
                <a:latin typeface="Barlow" panose="00000500000000000000" pitchFamily="2" charset="0"/>
                <a:ea typeface="Times New Roman" panose="02020603050405020304" pitchFamily="18" charset="0"/>
              </a:rPr>
              <a:t>propunerea unor teme de cercetare relevante pentru comunitatea științifică, dar și cu potențiale implicații practice de interes;</a:t>
            </a:r>
            <a:endParaRPr lang="en-US" sz="1400" dirty="0">
              <a:solidFill>
                <a:schemeClr val="tx1"/>
              </a:solidFill>
              <a:latin typeface="Barlow" panose="00000500000000000000" pitchFamily="2" charset="0"/>
              <a:ea typeface="Times New Roman" panose="02020603050405020304" pitchFamily="18" charset="0"/>
            </a:endParaRPr>
          </a:p>
          <a:p>
            <a:pPr marL="257175" indent="-257175" algn="just">
              <a:buFont typeface="Symbol" panose="05050102010706020507" pitchFamily="18" charset="2"/>
              <a:buChar char=""/>
              <a:tabLst>
                <a:tab pos="405289" algn="l"/>
              </a:tabLst>
            </a:pPr>
            <a:r>
              <a:rPr lang="ro-RO" sz="1400" dirty="0">
                <a:solidFill>
                  <a:schemeClr val="tx1"/>
                </a:solidFill>
                <a:latin typeface="Barlow" panose="00000500000000000000" pitchFamily="2" charset="0"/>
                <a:ea typeface="Times New Roman" panose="02020603050405020304" pitchFamily="18" charset="0"/>
              </a:rPr>
              <a:t>alcătuirea unor comisii de îndrumare care să sprijine în mod real doctorandul, prin experiență și expertiză, prin consultarea și a doctorandului pentru a exista și o compatibilitate personală, care să optimizeze procesul de îndrumare;</a:t>
            </a:r>
            <a:endParaRPr lang="en-US" sz="1400" dirty="0">
              <a:solidFill>
                <a:schemeClr val="tx1"/>
              </a:solidFill>
              <a:latin typeface="Barlow" panose="00000500000000000000" pitchFamily="2" charset="0"/>
              <a:ea typeface="Times New Roman" panose="02020603050405020304" pitchFamily="18" charset="0"/>
            </a:endParaRPr>
          </a:p>
        </p:txBody>
      </p:sp>
      <p:grpSp>
        <p:nvGrpSpPr>
          <p:cNvPr id="8" name="Google Shape;12025;p66">
            <a:extLst>
              <a:ext uri="{FF2B5EF4-FFF2-40B4-BE49-F238E27FC236}">
                <a16:creationId xmlns:a16="http://schemas.microsoft.com/office/drawing/2014/main" id="{CC25F48D-269C-4AE3-FE3F-1CC6A52E650B}"/>
              </a:ext>
            </a:extLst>
          </p:cNvPr>
          <p:cNvGrpSpPr/>
          <p:nvPr/>
        </p:nvGrpSpPr>
        <p:grpSpPr>
          <a:xfrm>
            <a:off x="8819667" y="4716947"/>
            <a:ext cx="226661" cy="363467"/>
            <a:chOff x="5211031" y="1969108"/>
            <a:chExt cx="226661" cy="363467"/>
          </a:xfrm>
        </p:grpSpPr>
        <p:sp>
          <p:nvSpPr>
            <p:cNvPr id="9" name="Google Shape;12026;p66">
              <a:extLst>
                <a:ext uri="{FF2B5EF4-FFF2-40B4-BE49-F238E27FC236}">
                  <a16:creationId xmlns:a16="http://schemas.microsoft.com/office/drawing/2014/main" id="{726C91FD-6EB8-5F09-B48E-610360152876}"/>
                </a:ext>
              </a:extLst>
            </p:cNvPr>
            <p:cNvSpPr/>
            <p:nvPr/>
          </p:nvSpPr>
          <p:spPr>
            <a:xfrm>
              <a:off x="5211031" y="1969108"/>
              <a:ext cx="226661" cy="363467"/>
            </a:xfrm>
            <a:custGeom>
              <a:avLst/>
              <a:gdLst/>
              <a:ahLst/>
              <a:cxnLst/>
              <a:rect l="l" t="t" r="r" b="b"/>
              <a:pathLst>
                <a:path w="7121" h="11419" extrusionOk="0">
                  <a:moveTo>
                    <a:pt x="6787" y="869"/>
                  </a:moveTo>
                  <a:cubicBezTo>
                    <a:pt x="6787" y="869"/>
                    <a:pt x="6799" y="869"/>
                    <a:pt x="6799" y="881"/>
                  </a:cubicBezTo>
                  <a:lnTo>
                    <a:pt x="6799" y="1238"/>
                  </a:lnTo>
                  <a:lnTo>
                    <a:pt x="6252" y="1250"/>
                  </a:lnTo>
                  <a:cubicBezTo>
                    <a:pt x="6156" y="1250"/>
                    <a:pt x="6085" y="1334"/>
                    <a:pt x="6085" y="1417"/>
                  </a:cubicBezTo>
                  <a:cubicBezTo>
                    <a:pt x="6085" y="1512"/>
                    <a:pt x="6156" y="1584"/>
                    <a:pt x="6252" y="1584"/>
                  </a:cubicBezTo>
                  <a:lnTo>
                    <a:pt x="6442" y="1584"/>
                  </a:lnTo>
                  <a:lnTo>
                    <a:pt x="6442" y="7501"/>
                  </a:lnTo>
                  <a:cubicBezTo>
                    <a:pt x="6442" y="7501"/>
                    <a:pt x="6442" y="7525"/>
                    <a:pt x="6430" y="7525"/>
                  </a:cubicBezTo>
                  <a:lnTo>
                    <a:pt x="703" y="7525"/>
                  </a:lnTo>
                  <a:cubicBezTo>
                    <a:pt x="703" y="7525"/>
                    <a:pt x="679" y="7525"/>
                    <a:pt x="679" y="7501"/>
                  </a:cubicBezTo>
                  <a:lnTo>
                    <a:pt x="679" y="1584"/>
                  </a:lnTo>
                  <a:lnTo>
                    <a:pt x="5537" y="1584"/>
                  </a:lnTo>
                  <a:cubicBezTo>
                    <a:pt x="5621" y="1584"/>
                    <a:pt x="5704" y="1512"/>
                    <a:pt x="5704" y="1417"/>
                  </a:cubicBezTo>
                  <a:cubicBezTo>
                    <a:pt x="5704" y="1334"/>
                    <a:pt x="5621" y="1250"/>
                    <a:pt x="5537" y="1250"/>
                  </a:cubicBezTo>
                  <a:lnTo>
                    <a:pt x="346" y="1250"/>
                  </a:lnTo>
                  <a:cubicBezTo>
                    <a:pt x="346" y="1250"/>
                    <a:pt x="322" y="1250"/>
                    <a:pt x="322" y="1238"/>
                  </a:cubicBezTo>
                  <a:lnTo>
                    <a:pt x="322" y="881"/>
                  </a:lnTo>
                  <a:cubicBezTo>
                    <a:pt x="322" y="881"/>
                    <a:pt x="322" y="869"/>
                    <a:pt x="346" y="869"/>
                  </a:cubicBezTo>
                  <a:close/>
                  <a:moveTo>
                    <a:pt x="5406" y="7858"/>
                  </a:moveTo>
                  <a:lnTo>
                    <a:pt x="5906" y="10394"/>
                  </a:lnTo>
                  <a:lnTo>
                    <a:pt x="3739" y="10394"/>
                  </a:lnTo>
                  <a:lnTo>
                    <a:pt x="3739" y="8418"/>
                  </a:lnTo>
                  <a:cubicBezTo>
                    <a:pt x="3739" y="8323"/>
                    <a:pt x="3656" y="8251"/>
                    <a:pt x="3573" y="8251"/>
                  </a:cubicBezTo>
                  <a:cubicBezTo>
                    <a:pt x="3477" y="8251"/>
                    <a:pt x="3406" y="8323"/>
                    <a:pt x="3406" y="8418"/>
                  </a:cubicBezTo>
                  <a:lnTo>
                    <a:pt x="3406" y="10394"/>
                  </a:lnTo>
                  <a:lnTo>
                    <a:pt x="1239" y="10394"/>
                  </a:lnTo>
                  <a:lnTo>
                    <a:pt x="1739" y="7858"/>
                  </a:lnTo>
                  <a:close/>
                  <a:moveTo>
                    <a:pt x="3573" y="0"/>
                  </a:moveTo>
                  <a:cubicBezTo>
                    <a:pt x="3477" y="0"/>
                    <a:pt x="3406" y="83"/>
                    <a:pt x="3406" y="167"/>
                  </a:cubicBezTo>
                  <a:lnTo>
                    <a:pt x="3406" y="536"/>
                  </a:lnTo>
                  <a:lnTo>
                    <a:pt x="346" y="536"/>
                  </a:lnTo>
                  <a:cubicBezTo>
                    <a:pt x="144" y="536"/>
                    <a:pt x="1" y="691"/>
                    <a:pt x="1" y="881"/>
                  </a:cubicBezTo>
                  <a:lnTo>
                    <a:pt x="1" y="1238"/>
                  </a:lnTo>
                  <a:cubicBezTo>
                    <a:pt x="1" y="1429"/>
                    <a:pt x="144" y="1584"/>
                    <a:pt x="346" y="1584"/>
                  </a:cubicBezTo>
                  <a:lnTo>
                    <a:pt x="358" y="1584"/>
                  </a:lnTo>
                  <a:lnTo>
                    <a:pt x="358" y="7501"/>
                  </a:lnTo>
                  <a:cubicBezTo>
                    <a:pt x="358" y="7703"/>
                    <a:pt x="501" y="7846"/>
                    <a:pt x="691" y="7846"/>
                  </a:cubicBezTo>
                  <a:lnTo>
                    <a:pt x="1382" y="7846"/>
                  </a:lnTo>
                  <a:lnTo>
                    <a:pt x="715" y="11228"/>
                  </a:lnTo>
                  <a:cubicBezTo>
                    <a:pt x="691" y="11311"/>
                    <a:pt x="751" y="11406"/>
                    <a:pt x="846" y="11418"/>
                  </a:cubicBezTo>
                  <a:lnTo>
                    <a:pt x="870" y="11418"/>
                  </a:lnTo>
                  <a:cubicBezTo>
                    <a:pt x="953" y="11418"/>
                    <a:pt x="1025" y="11359"/>
                    <a:pt x="1037" y="11287"/>
                  </a:cubicBezTo>
                  <a:lnTo>
                    <a:pt x="1156" y="10704"/>
                  </a:lnTo>
                  <a:lnTo>
                    <a:pt x="3394" y="10704"/>
                  </a:lnTo>
                  <a:lnTo>
                    <a:pt x="3394" y="11251"/>
                  </a:lnTo>
                  <a:cubicBezTo>
                    <a:pt x="3394" y="11347"/>
                    <a:pt x="3466" y="11418"/>
                    <a:pt x="3549" y="11418"/>
                  </a:cubicBezTo>
                  <a:cubicBezTo>
                    <a:pt x="3644" y="11418"/>
                    <a:pt x="3716" y="11347"/>
                    <a:pt x="3716" y="11251"/>
                  </a:cubicBezTo>
                  <a:lnTo>
                    <a:pt x="3716" y="10704"/>
                  </a:lnTo>
                  <a:lnTo>
                    <a:pt x="5954" y="10704"/>
                  </a:lnTo>
                  <a:lnTo>
                    <a:pt x="6073" y="11287"/>
                  </a:lnTo>
                  <a:cubicBezTo>
                    <a:pt x="6085" y="11359"/>
                    <a:pt x="6156" y="11418"/>
                    <a:pt x="6228" y="11418"/>
                  </a:cubicBezTo>
                  <a:lnTo>
                    <a:pt x="6264" y="11418"/>
                  </a:lnTo>
                  <a:cubicBezTo>
                    <a:pt x="6347" y="11406"/>
                    <a:pt x="6406" y="11311"/>
                    <a:pt x="6394" y="11228"/>
                  </a:cubicBezTo>
                  <a:lnTo>
                    <a:pt x="5728" y="7846"/>
                  </a:lnTo>
                  <a:lnTo>
                    <a:pt x="6406" y="7846"/>
                  </a:lnTo>
                  <a:cubicBezTo>
                    <a:pt x="6609" y="7846"/>
                    <a:pt x="6752" y="7703"/>
                    <a:pt x="6752" y="7501"/>
                  </a:cubicBezTo>
                  <a:lnTo>
                    <a:pt x="6752" y="1584"/>
                  </a:lnTo>
                  <a:lnTo>
                    <a:pt x="6764" y="1584"/>
                  </a:lnTo>
                  <a:cubicBezTo>
                    <a:pt x="6966" y="1584"/>
                    <a:pt x="7109" y="1429"/>
                    <a:pt x="7109" y="1238"/>
                  </a:cubicBezTo>
                  <a:lnTo>
                    <a:pt x="7109" y="881"/>
                  </a:lnTo>
                  <a:cubicBezTo>
                    <a:pt x="7121" y="691"/>
                    <a:pt x="6978" y="524"/>
                    <a:pt x="6787" y="524"/>
                  </a:cubicBezTo>
                  <a:lnTo>
                    <a:pt x="3739" y="524"/>
                  </a:lnTo>
                  <a:lnTo>
                    <a:pt x="3739" y="167"/>
                  </a:lnTo>
                  <a:cubicBezTo>
                    <a:pt x="3739" y="83"/>
                    <a:pt x="3656" y="0"/>
                    <a:pt x="3573"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2027;p66">
              <a:extLst>
                <a:ext uri="{FF2B5EF4-FFF2-40B4-BE49-F238E27FC236}">
                  <a16:creationId xmlns:a16="http://schemas.microsoft.com/office/drawing/2014/main" id="{487D09B3-DCD6-5B2C-524A-83466C2AA441}"/>
                </a:ext>
              </a:extLst>
            </p:cNvPr>
            <p:cNvSpPr/>
            <p:nvPr/>
          </p:nvSpPr>
          <p:spPr>
            <a:xfrm>
              <a:off x="5250468" y="2060046"/>
              <a:ext cx="147819" cy="107649"/>
            </a:xfrm>
            <a:custGeom>
              <a:avLst/>
              <a:gdLst/>
              <a:ahLst/>
              <a:cxnLst/>
              <a:rect l="l" t="t" r="r" b="b"/>
              <a:pathLst>
                <a:path w="4644" h="3382" extrusionOk="0">
                  <a:moveTo>
                    <a:pt x="3584" y="1"/>
                  </a:moveTo>
                  <a:cubicBezTo>
                    <a:pt x="3489" y="1"/>
                    <a:pt x="3417" y="84"/>
                    <a:pt x="3417" y="167"/>
                  </a:cubicBezTo>
                  <a:cubicBezTo>
                    <a:pt x="3417" y="263"/>
                    <a:pt x="3489" y="334"/>
                    <a:pt x="3584" y="334"/>
                  </a:cubicBezTo>
                  <a:lnTo>
                    <a:pt x="4072" y="334"/>
                  </a:lnTo>
                  <a:lnTo>
                    <a:pt x="2417" y="1989"/>
                  </a:lnTo>
                  <a:lnTo>
                    <a:pt x="2405" y="1989"/>
                  </a:lnTo>
                  <a:lnTo>
                    <a:pt x="2036" y="1608"/>
                  </a:lnTo>
                  <a:cubicBezTo>
                    <a:pt x="1971" y="1542"/>
                    <a:pt x="1881" y="1510"/>
                    <a:pt x="1792" y="1510"/>
                  </a:cubicBezTo>
                  <a:cubicBezTo>
                    <a:pt x="1703" y="1510"/>
                    <a:pt x="1613" y="1542"/>
                    <a:pt x="1548" y="1608"/>
                  </a:cubicBezTo>
                  <a:lnTo>
                    <a:pt x="60" y="3096"/>
                  </a:lnTo>
                  <a:cubicBezTo>
                    <a:pt x="0" y="3156"/>
                    <a:pt x="0" y="3275"/>
                    <a:pt x="60" y="3334"/>
                  </a:cubicBezTo>
                  <a:cubicBezTo>
                    <a:pt x="83" y="3370"/>
                    <a:pt x="131" y="3382"/>
                    <a:pt x="179" y="3382"/>
                  </a:cubicBezTo>
                  <a:cubicBezTo>
                    <a:pt x="214" y="3382"/>
                    <a:pt x="262" y="3370"/>
                    <a:pt x="298" y="3334"/>
                  </a:cubicBezTo>
                  <a:lnTo>
                    <a:pt x="1786" y="1846"/>
                  </a:lnTo>
                  <a:lnTo>
                    <a:pt x="1798" y="1846"/>
                  </a:lnTo>
                  <a:lnTo>
                    <a:pt x="2167" y="2227"/>
                  </a:lnTo>
                  <a:cubicBezTo>
                    <a:pt x="2227" y="2287"/>
                    <a:pt x="2310" y="2322"/>
                    <a:pt x="2405" y="2322"/>
                  </a:cubicBezTo>
                  <a:cubicBezTo>
                    <a:pt x="2488" y="2322"/>
                    <a:pt x="2584" y="2298"/>
                    <a:pt x="2643" y="2227"/>
                  </a:cubicBezTo>
                  <a:lnTo>
                    <a:pt x="4298" y="572"/>
                  </a:lnTo>
                  <a:lnTo>
                    <a:pt x="4298" y="1060"/>
                  </a:lnTo>
                  <a:cubicBezTo>
                    <a:pt x="4298" y="1155"/>
                    <a:pt x="4370" y="1227"/>
                    <a:pt x="4453" y="1227"/>
                  </a:cubicBezTo>
                  <a:cubicBezTo>
                    <a:pt x="4548" y="1227"/>
                    <a:pt x="4620" y="1155"/>
                    <a:pt x="4620" y="1060"/>
                  </a:cubicBezTo>
                  <a:lnTo>
                    <a:pt x="4620" y="167"/>
                  </a:lnTo>
                  <a:cubicBezTo>
                    <a:pt x="4644" y="84"/>
                    <a:pt x="4560" y="1"/>
                    <a:pt x="4477"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102173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out)">
                                      <p:cBhvr>
                                        <p:cTn id="7" dur="2000"/>
                                        <p:tgtEl>
                                          <p:spTgt spid="3">
                                            <p:txEl>
                                              <p:pRg st="0" end="0"/>
                                            </p:txEl>
                                          </p:spTgt>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ox(out)">
                                      <p:cBhvr>
                                        <p:cTn id="10" dur="2000"/>
                                        <p:tgtEl>
                                          <p:spTgt spid="3">
                                            <p:txEl>
                                              <p:pRg st="2" end="2"/>
                                            </p:txEl>
                                          </p:spTgt>
                                        </p:tgtEl>
                                      </p:cBhvr>
                                    </p:animEffect>
                                  </p:childTnLst>
                                </p:cTn>
                              </p:par>
                              <p:par>
                                <p:cTn id="11" presetID="4" presetClass="entr" presetSubtype="32"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ox(out)">
                                      <p:cBhvr>
                                        <p:cTn id="13" dur="2000"/>
                                        <p:tgtEl>
                                          <p:spTgt spid="3">
                                            <p:txEl>
                                              <p:pRg st="3" end="3"/>
                                            </p:txEl>
                                          </p:spTgt>
                                        </p:tgtEl>
                                      </p:cBhvr>
                                    </p:animEffect>
                                  </p:childTnLst>
                                </p:cTn>
                              </p:par>
                              <p:par>
                                <p:cTn id="14" presetID="4" presetClass="entr" presetSubtype="32"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box(out)">
                                      <p:cBhvr>
                                        <p:cTn id="16"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1CE1A9-082C-F7CC-422D-5BE8C18889FD}"/>
            </a:ext>
          </a:extLst>
        </p:cNvPr>
        <p:cNvGrpSpPr/>
        <p:nvPr/>
      </p:nvGrpSpPr>
      <p:grpSpPr>
        <a:xfrm>
          <a:off x="0" y="0"/>
          <a:ext cx="0" cy="0"/>
          <a:chOff x="0" y="0"/>
          <a:chExt cx="0" cy="0"/>
        </a:xfrm>
      </p:grpSpPr>
      <p:pic>
        <p:nvPicPr>
          <p:cNvPr id="4" name="Google Shape;611;p48">
            <a:extLst>
              <a:ext uri="{FF2B5EF4-FFF2-40B4-BE49-F238E27FC236}">
                <a16:creationId xmlns:a16="http://schemas.microsoft.com/office/drawing/2014/main" id="{28735D8A-84B0-3637-257B-C18C85AC9D25}"/>
              </a:ext>
            </a:extLst>
          </p:cNvPr>
          <p:cNvPicPr preferRelativeResize="0"/>
          <p:nvPr/>
        </p:nvPicPr>
        <p:blipFill>
          <a:blip r:embed="rId2">
            <a:alphaModFix/>
          </a:blip>
          <a:stretch>
            <a:fillRect/>
          </a:stretch>
        </p:blipFill>
        <p:spPr>
          <a:xfrm>
            <a:off x="-181076" y="2943616"/>
            <a:ext cx="2210292" cy="2199884"/>
          </a:xfrm>
          <a:prstGeom prst="rect">
            <a:avLst/>
          </a:prstGeom>
          <a:noFill/>
          <a:ln>
            <a:noFill/>
          </a:ln>
        </p:spPr>
      </p:pic>
      <p:sp>
        <p:nvSpPr>
          <p:cNvPr id="2" name="Title 1">
            <a:extLst>
              <a:ext uri="{FF2B5EF4-FFF2-40B4-BE49-F238E27FC236}">
                <a16:creationId xmlns:a16="http://schemas.microsoft.com/office/drawing/2014/main" id="{60DE084B-E89C-BCC8-1F26-4715D6B44680}"/>
              </a:ext>
            </a:extLst>
          </p:cNvPr>
          <p:cNvSpPr>
            <a:spLocks noGrp="1"/>
          </p:cNvSpPr>
          <p:nvPr>
            <p:ph type="title"/>
          </p:nvPr>
        </p:nvSpPr>
        <p:spPr>
          <a:xfrm>
            <a:off x="713250" y="194504"/>
            <a:ext cx="7717500" cy="572700"/>
          </a:xfrm>
        </p:spPr>
        <p:txBody>
          <a:bodyPr/>
          <a:lstStyle/>
          <a:p>
            <a:r>
              <a:rPr lang="en-US" sz="3000" b="1" dirty="0">
                <a:effectLst>
                  <a:outerShdw blurRad="38100" dist="38100" dir="2700000" algn="tl">
                    <a:srgbClr val="000000">
                      <a:alpha val="30000"/>
                    </a:srgbClr>
                  </a:outerShdw>
                </a:effectLst>
                <a:cs typeface="+mn-ea"/>
              </a:rPr>
              <a:t>05. </a:t>
            </a:r>
            <a:r>
              <a:rPr lang="ro-RO" sz="3000" b="1" dirty="0">
                <a:effectLst>
                  <a:outerShdw blurRad="38100" dist="38100" dir="2700000" algn="tl">
                    <a:srgbClr val="000000">
                      <a:alpha val="30000"/>
                    </a:srgbClr>
                  </a:outerShdw>
                </a:effectLst>
                <a:cs typeface="+mn-ea"/>
              </a:rPr>
              <a:t>Dezvoltarea carierei academice</a:t>
            </a:r>
            <a:endParaRPr lang="en-US" sz="3000" b="1" dirty="0">
              <a:effectLst>
                <a:outerShdw blurRad="38100" dist="38100" dir="2700000" algn="tl">
                  <a:srgbClr val="000000">
                    <a:alpha val="30000"/>
                  </a:srgbClr>
                </a:outerShdw>
              </a:effectLst>
              <a:cs typeface="+mn-ea"/>
            </a:endParaRPr>
          </a:p>
        </p:txBody>
      </p:sp>
      <p:sp>
        <p:nvSpPr>
          <p:cNvPr id="3" name="Content Placeholder 2">
            <a:extLst>
              <a:ext uri="{FF2B5EF4-FFF2-40B4-BE49-F238E27FC236}">
                <a16:creationId xmlns:a16="http://schemas.microsoft.com/office/drawing/2014/main" id="{6D49745C-3772-D5E3-7197-5A7130AE48AA}"/>
              </a:ext>
            </a:extLst>
          </p:cNvPr>
          <p:cNvSpPr>
            <a:spLocks noGrp="1"/>
          </p:cNvSpPr>
          <p:nvPr>
            <p:ph idx="1"/>
          </p:nvPr>
        </p:nvSpPr>
        <p:spPr>
          <a:xfrm>
            <a:off x="713250" y="863550"/>
            <a:ext cx="7717500" cy="3416400"/>
          </a:xfrm>
        </p:spPr>
        <p:txBody>
          <a:bodyPr>
            <a:noAutofit/>
          </a:bodyPr>
          <a:lstStyle/>
          <a:p>
            <a:pPr marL="0" indent="0">
              <a:buNone/>
            </a:pPr>
            <a:r>
              <a:rPr lang="en-US" sz="1400" b="1" dirty="0" err="1">
                <a:solidFill>
                  <a:schemeClr val="tx1"/>
                </a:solidFill>
                <a:latin typeface="Barlow" panose="00000500000000000000" pitchFamily="2" charset="0"/>
              </a:rPr>
              <a:t>Obiective</a:t>
            </a:r>
            <a:r>
              <a:rPr lang="en-US" sz="1400" b="1" dirty="0">
                <a:solidFill>
                  <a:schemeClr val="tx1"/>
                </a:solidFill>
                <a:latin typeface="Barlow" panose="00000500000000000000" pitchFamily="2" charset="0"/>
              </a:rPr>
              <a:t> </a:t>
            </a:r>
            <a:r>
              <a:rPr lang="en-US" sz="1400" b="1" dirty="0" err="1">
                <a:solidFill>
                  <a:schemeClr val="tx1"/>
                </a:solidFill>
                <a:latin typeface="Barlow" panose="00000500000000000000" pitchFamily="2" charset="0"/>
              </a:rPr>
              <a:t>în</a:t>
            </a:r>
            <a:r>
              <a:rPr lang="en-US" sz="1400" b="1" dirty="0">
                <a:solidFill>
                  <a:schemeClr val="tx1"/>
                </a:solidFill>
                <a:latin typeface="Barlow" panose="00000500000000000000" pitchFamily="2" charset="0"/>
              </a:rPr>
              <a:t> </a:t>
            </a:r>
            <a:r>
              <a:rPr lang="en-US" sz="1400" b="1" dirty="0" err="1">
                <a:solidFill>
                  <a:schemeClr val="tx1"/>
                </a:solidFill>
                <a:latin typeface="Barlow" panose="00000500000000000000" pitchFamily="2" charset="0"/>
              </a:rPr>
              <a:t>calitatea</a:t>
            </a:r>
            <a:r>
              <a:rPr lang="en-US" sz="1400" b="1" dirty="0">
                <a:solidFill>
                  <a:schemeClr val="tx1"/>
                </a:solidFill>
                <a:latin typeface="Barlow" panose="00000500000000000000" pitchFamily="2" charset="0"/>
              </a:rPr>
              <a:t> de </a:t>
            </a:r>
            <a:r>
              <a:rPr lang="en-US" sz="1400" b="1" dirty="0" err="1">
                <a:solidFill>
                  <a:schemeClr val="tx1"/>
                </a:solidFill>
                <a:latin typeface="Barlow" panose="00000500000000000000" pitchFamily="2" charset="0"/>
              </a:rPr>
              <a:t>potențial</a:t>
            </a:r>
            <a:r>
              <a:rPr lang="en-US" sz="1400" b="1" dirty="0">
                <a:solidFill>
                  <a:schemeClr val="tx1"/>
                </a:solidFill>
                <a:latin typeface="Barlow" panose="00000500000000000000" pitchFamily="2" charset="0"/>
              </a:rPr>
              <a:t> </a:t>
            </a:r>
            <a:r>
              <a:rPr lang="en-US" sz="1400" b="1" dirty="0" err="1">
                <a:solidFill>
                  <a:schemeClr val="tx1"/>
                </a:solidFill>
                <a:latin typeface="Barlow" panose="00000500000000000000" pitchFamily="2" charset="0"/>
              </a:rPr>
              <a:t>conducător</a:t>
            </a:r>
            <a:r>
              <a:rPr lang="en-US" sz="1400" b="1" dirty="0">
                <a:solidFill>
                  <a:schemeClr val="tx1"/>
                </a:solidFill>
                <a:latin typeface="Barlow" panose="00000500000000000000" pitchFamily="2" charset="0"/>
              </a:rPr>
              <a:t> de </a:t>
            </a:r>
            <a:r>
              <a:rPr lang="en-US" sz="1400" b="1" dirty="0" err="1">
                <a:solidFill>
                  <a:schemeClr val="tx1"/>
                </a:solidFill>
                <a:latin typeface="Barlow" panose="00000500000000000000" pitchFamily="2" charset="0"/>
              </a:rPr>
              <a:t>doctorat</a:t>
            </a:r>
            <a:r>
              <a:rPr lang="en-US" sz="1400" b="1" dirty="0">
                <a:solidFill>
                  <a:schemeClr val="tx1"/>
                </a:solidFill>
                <a:latin typeface="Barlow" panose="00000500000000000000" pitchFamily="2" charset="0"/>
              </a:rPr>
              <a:t>:</a:t>
            </a:r>
          </a:p>
          <a:p>
            <a:pPr marL="0" indent="0">
              <a:buNone/>
            </a:pPr>
            <a:endParaRPr lang="en-US" sz="1400" b="1" dirty="0">
              <a:solidFill>
                <a:schemeClr val="tx1"/>
              </a:solidFill>
              <a:latin typeface="Barlow" panose="00000500000000000000" pitchFamily="2" charset="0"/>
            </a:endParaRPr>
          </a:p>
          <a:p>
            <a:pPr marL="257175" indent="-257175" algn="just">
              <a:buFont typeface="Symbol" panose="05050102010706020507" pitchFamily="18" charset="2"/>
              <a:buChar char=""/>
              <a:tabLst>
                <a:tab pos="405289" algn="l"/>
              </a:tabLst>
            </a:pPr>
            <a:r>
              <a:rPr lang="ro-RO" sz="1400" dirty="0">
                <a:solidFill>
                  <a:schemeClr val="tx1"/>
                </a:solidFill>
                <a:latin typeface="Barlow" panose="00000500000000000000" pitchFamily="2" charset="0"/>
                <a:ea typeface="Times New Roman" panose="02020603050405020304" pitchFamily="18" charset="0"/>
              </a:rPr>
              <a:t>planificarea periodică riguroasă a întâlnirilor pentru monitorizarea progresului, inclusiv a diseminării rezultatelor intermediare ale cercetării doctorale;</a:t>
            </a:r>
            <a:endParaRPr lang="en-US" sz="1400" dirty="0">
              <a:solidFill>
                <a:schemeClr val="tx1"/>
              </a:solidFill>
              <a:latin typeface="Barlow" panose="00000500000000000000" pitchFamily="2" charset="0"/>
              <a:ea typeface="Times New Roman" panose="02020603050405020304" pitchFamily="18" charset="0"/>
            </a:endParaRPr>
          </a:p>
          <a:p>
            <a:pPr marL="257175" indent="-257175" algn="just">
              <a:buFont typeface="Symbol" panose="05050102010706020507" pitchFamily="18" charset="2"/>
              <a:buChar char=""/>
              <a:tabLst>
                <a:tab pos="405289" algn="l"/>
              </a:tabLst>
            </a:pPr>
            <a:r>
              <a:rPr lang="ro-RO" sz="1400" dirty="0">
                <a:solidFill>
                  <a:schemeClr val="tx1"/>
                </a:solidFill>
                <a:latin typeface="Barlow" panose="00000500000000000000" pitchFamily="2" charset="0"/>
                <a:ea typeface="Times New Roman" panose="02020603050405020304" pitchFamily="18" charset="0"/>
              </a:rPr>
              <a:t>cercetarea împreună cu doctorandul a unor teme conexe temei tezei doctorandului, pentru ca acesta să se familiarizeze cu modul de lucru în cercetare și, respectiv, cu modul de redactare a unui material științific;</a:t>
            </a:r>
            <a:endParaRPr lang="en-US" sz="1400" dirty="0">
              <a:solidFill>
                <a:schemeClr val="tx1"/>
              </a:solidFill>
              <a:latin typeface="Barlow" panose="00000500000000000000" pitchFamily="2" charset="0"/>
              <a:ea typeface="Times New Roman" panose="02020603050405020304" pitchFamily="18" charset="0"/>
            </a:endParaRPr>
          </a:p>
          <a:p>
            <a:pPr marL="257175" indent="-257175" algn="just">
              <a:buFont typeface="Symbol" panose="05050102010706020507" pitchFamily="18" charset="2"/>
              <a:buChar char=""/>
              <a:tabLst>
                <a:tab pos="405289" algn="l"/>
              </a:tabLst>
            </a:pPr>
            <a:r>
              <a:rPr lang="ro-RO" sz="1400" b="1" dirty="0">
                <a:solidFill>
                  <a:schemeClr val="tx1"/>
                </a:solidFill>
                <a:latin typeface="Barlow" panose="00000500000000000000" pitchFamily="2" charset="0"/>
                <a:ea typeface="Times New Roman" panose="02020603050405020304" pitchFamily="18" charset="0"/>
              </a:rPr>
              <a:t>îndrumarea doctoranzilor cu rezultate extraordinare în cercetare către o potențială carieră academică</a:t>
            </a:r>
            <a:r>
              <a:rPr lang="ro-RO" sz="1400" dirty="0">
                <a:solidFill>
                  <a:schemeClr val="tx1"/>
                </a:solidFill>
                <a:latin typeface="Barlow" panose="00000500000000000000" pitchFamily="2" charset="0"/>
                <a:ea typeface="Times New Roman" panose="02020603050405020304" pitchFamily="18" charset="0"/>
              </a:rPr>
              <a:t>;</a:t>
            </a:r>
            <a:endParaRPr lang="en-US" sz="1400" dirty="0">
              <a:solidFill>
                <a:schemeClr val="tx1"/>
              </a:solidFill>
              <a:latin typeface="Barlow" panose="00000500000000000000" pitchFamily="2" charset="0"/>
              <a:ea typeface="Times New Roman" panose="02020603050405020304" pitchFamily="18" charset="0"/>
            </a:endParaRPr>
          </a:p>
          <a:p>
            <a:pPr marL="257175" indent="-257175" algn="just">
              <a:buFont typeface="Symbol" panose="05050102010706020507" pitchFamily="18" charset="2"/>
              <a:buChar char=""/>
              <a:tabLst>
                <a:tab pos="405289" algn="l"/>
              </a:tabLst>
            </a:pPr>
            <a:r>
              <a:rPr lang="ro-RO" sz="1400" dirty="0">
                <a:solidFill>
                  <a:schemeClr val="tx1"/>
                </a:solidFill>
                <a:latin typeface="Barlow" panose="00000500000000000000" pitchFamily="2" charset="0"/>
                <a:ea typeface="Times New Roman" panose="02020603050405020304" pitchFamily="18" charset="0"/>
              </a:rPr>
              <a:t>sprijinirea morală a doctoranzilor în momentele mai dificile (de descurajare, de anxietate, de renunțare/abandon) prin feedback constructiv, empatie, atitudine pozitivă.</a:t>
            </a:r>
            <a:endParaRPr lang="en-US" sz="1400" dirty="0">
              <a:solidFill>
                <a:schemeClr val="tx1"/>
              </a:solidFill>
              <a:latin typeface="Barlow" panose="00000500000000000000" pitchFamily="2" charset="0"/>
              <a:ea typeface="Times New Roman" panose="02020603050405020304" pitchFamily="18" charset="0"/>
            </a:endParaRPr>
          </a:p>
        </p:txBody>
      </p:sp>
      <p:grpSp>
        <p:nvGrpSpPr>
          <p:cNvPr id="8" name="Google Shape;12025;p66">
            <a:extLst>
              <a:ext uri="{FF2B5EF4-FFF2-40B4-BE49-F238E27FC236}">
                <a16:creationId xmlns:a16="http://schemas.microsoft.com/office/drawing/2014/main" id="{BBDB3C70-34A3-7D34-8A0B-D3094EE6C1E9}"/>
              </a:ext>
            </a:extLst>
          </p:cNvPr>
          <p:cNvGrpSpPr/>
          <p:nvPr/>
        </p:nvGrpSpPr>
        <p:grpSpPr>
          <a:xfrm>
            <a:off x="8819667" y="4716947"/>
            <a:ext cx="226661" cy="363467"/>
            <a:chOff x="5211031" y="1969108"/>
            <a:chExt cx="226661" cy="363467"/>
          </a:xfrm>
        </p:grpSpPr>
        <p:sp>
          <p:nvSpPr>
            <p:cNvPr id="9" name="Google Shape;12026;p66">
              <a:extLst>
                <a:ext uri="{FF2B5EF4-FFF2-40B4-BE49-F238E27FC236}">
                  <a16:creationId xmlns:a16="http://schemas.microsoft.com/office/drawing/2014/main" id="{0E8B71E8-0647-BD2A-D83C-3A70C97F57EF}"/>
                </a:ext>
              </a:extLst>
            </p:cNvPr>
            <p:cNvSpPr/>
            <p:nvPr/>
          </p:nvSpPr>
          <p:spPr>
            <a:xfrm>
              <a:off x="5211031" y="1969108"/>
              <a:ext cx="226661" cy="363467"/>
            </a:xfrm>
            <a:custGeom>
              <a:avLst/>
              <a:gdLst/>
              <a:ahLst/>
              <a:cxnLst/>
              <a:rect l="l" t="t" r="r" b="b"/>
              <a:pathLst>
                <a:path w="7121" h="11419" extrusionOk="0">
                  <a:moveTo>
                    <a:pt x="6787" y="869"/>
                  </a:moveTo>
                  <a:cubicBezTo>
                    <a:pt x="6787" y="869"/>
                    <a:pt x="6799" y="869"/>
                    <a:pt x="6799" y="881"/>
                  </a:cubicBezTo>
                  <a:lnTo>
                    <a:pt x="6799" y="1238"/>
                  </a:lnTo>
                  <a:lnTo>
                    <a:pt x="6252" y="1250"/>
                  </a:lnTo>
                  <a:cubicBezTo>
                    <a:pt x="6156" y="1250"/>
                    <a:pt x="6085" y="1334"/>
                    <a:pt x="6085" y="1417"/>
                  </a:cubicBezTo>
                  <a:cubicBezTo>
                    <a:pt x="6085" y="1512"/>
                    <a:pt x="6156" y="1584"/>
                    <a:pt x="6252" y="1584"/>
                  </a:cubicBezTo>
                  <a:lnTo>
                    <a:pt x="6442" y="1584"/>
                  </a:lnTo>
                  <a:lnTo>
                    <a:pt x="6442" y="7501"/>
                  </a:lnTo>
                  <a:cubicBezTo>
                    <a:pt x="6442" y="7501"/>
                    <a:pt x="6442" y="7525"/>
                    <a:pt x="6430" y="7525"/>
                  </a:cubicBezTo>
                  <a:lnTo>
                    <a:pt x="703" y="7525"/>
                  </a:lnTo>
                  <a:cubicBezTo>
                    <a:pt x="703" y="7525"/>
                    <a:pt x="679" y="7525"/>
                    <a:pt x="679" y="7501"/>
                  </a:cubicBezTo>
                  <a:lnTo>
                    <a:pt x="679" y="1584"/>
                  </a:lnTo>
                  <a:lnTo>
                    <a:pt x="5537" y="1584"/>
                  </a:lnTo>
                  <a:cubicBezTo>
                    <a:pt x="5621" y="1584"/>
                    <a:pt x="5704" y="1512"/>
                    <a:pt x="5704" y="1417"/>
                  </a:cubicBezTo>
                  <a:cubicBezTo>
                    <a:pt x="5704" y="1334"/>
                    <a:pt x="5621" y="1250"/>
                    <a:pt x="5537" y="1250"/>
                  </a:cubicBezTo>
                  <a:lnTo>
                    <a:pt x="346" y="1250"/>
                  </a:lnTo>
                  <a:cubicBezTo>
                    <a:pt x="346" y="1250"/>
                    <a:pt x="322" y="1250"/>
                    <a:pt x="322" y="1238"/>
                  </a:cubicBezTo>
                  <a:lnTo>
                    <a:pt x="322" y="881"/>
                  </a:lnTo>
                  <a:cubicBezTo>
                    <a:pt x="322" y="881"/>
                    <a:pt x="322" y="869"/>
                    <a:pt x="346" y="869"/>
                  </a:cubicBezTo>
                  <a:close/>
                  <a:moveTo>
                    <a:pt x="5406" y="7858"/>
                  </a:moveTo>
                  <a:lnTo>
                    <a:pt x="5906" y="10394"/>
                  </a:lnTo>
                  <a:lnTo>
                    <a:pt x="3739" y="10394"/>
                  </a:lnTo>
                  <a:lnTo>
                    <a:pt x="3739" y="8418"/>
                  </a:lnTo>
                  <a:cubicBezTo>
                    <a:pt x="3739" y="8323"/>
                    <a:pt x="3656" y="8251"/>
                    <a:pt x="3573" y="8251"/>
                  </a:cubicBezTo>
                  <a:cubicBezTo>
                    <a:pt x="3477" y="8251"/>
                    <a:pt x="3406" y="8323"/>
                    <a:pt x="3406" y="8418"/>
                  </a:cubicBezTo>
                  <a:lnTo>
                    <a:pt x="3406" y="10394"/>
                  </a:lnTo>
                  <a:lnTo>
                    <a:pt x="1239" y="10394"/>
                  </a:lnTo>
                  <a:lnTo>
                    <a:pt x="1739" y="7858"/>
                  </a:lnTo>
                  <a:close/>
                  <a:moveTo>
                    <a:pt x="3573" y="0"/>
                  </a:moveTo>
                  <a:cubicBezTo>
                    <a:pt x="3477" y="0"/>
                    <a:pt x="3406" y="83"/>
                    <a:pt x="3406" y="167"/>
                  </a:cubicBezTo>
                  <a:lnTo>
                    <a:pt x="3406" y="536"/>
                  </a:lnTo>
                  <a:lnTo>
                    <a:pt x="346" y="536"/>
                  </a:lnTo>
                  <a:cubicBezTo>
                    <a:pt x="144" y="536"/>
                    <a:pt x="1" y="691"/>
                    <a:pt x="1" y="881"/>
                  </a:cubicBezTo>
                  <a:lnTo>
                    <a:pt x="1" y="1238"/>
                  </a:lnTo>
                  <a:cubicBezTo>
                    <a:pt x="1" y="1429"/>
                    <a:pt x="144" y="1584"/>
                    <a:pt x="346" y="1584"/>
                  </a:cubicBezTo>
                  <a:lnTo>
                    <a:pt x="358" y="1584"/>
                  </a:lnTo>
                  <a:lnTo>
                    <a:pt x="358" y="7501"/>
                  </a:lnTo>
                  <a:cubicBezTo>
                    <a:pt x="358" y="7703"/>
                    <a:pt x="501" y="7846"/>
                    <a:pt x="691" y="7846"/>
                  </a:cubicBezTo>
                  <a:lnTo>
                    <a:pt x="1382" y="7846"/>
                  </a:lnTo>
                  <a:lnTo>
                    <a:pt x="715" y="11228"/>
                  </a:lnTo>
                  <a:cubicBezTo>
                    <a:pt x="691" y="11311"/>
                    <a:pt x="751" y="11406"/>
                    <a:pt x="846" y="11418"/>
                  </a:cubicBezTo>
                  <a:lnTo>
                    <a:pt x="870" y="11418"/>
                  </a:lnTo>
                  <a:cubicBezTo>
                    <a:pt x="953" y="11418"/>
                    <a:pt x="1025" y="11359"/>
                    <a:pt x="1037" y="11287"/>
                  </a:cubicBezTo>
                  <a:lnTo>
                    <a:pt x="1156" y="10704"/>
                  </a:lnTo>
                  <a:lnTo>
                    <a:pt x="3394" y="10704"/>
                  </a:lnTo>
                  <a:lnTo>
                    <a:pt x="3394" y="11251"/>
                  </a:lnTo>
                  <a:cubicBezTo>
                    <a:pt x="3394" y="11347"/>
                    <a:pt x="3466" y="11418"/>
                    <a:pt x="3549" y="11418"/>
                  </a:cubicBezTo>
                  <a:cubicBezTo>
                    <a:pt x="3644" y="11418"/>
                    <a:pt x="3716" y="11347"/>
                    <a:pt x="3716" y="11251"/>
                  </a:cubicBezTo>
                  <a:lnTo>
                    <a:pt x="3716" y="10704"/>
                  </a:lnTo>
                  <a:lnTo>
                    <a:pt x="5954" y="10704"/>
                  </a:lnTo>
                  <a:lnTo>
                    <a:pt x="6073" y="11287"/>
                  </a:lnTo>
                  <a:cubicBezTo>
                    <a:pt x="6085" y="11359"/>
                    <a:pt x="6156" y="11418"/>
                    <a:pt x="6228" y="11418"/>
                  </a:cubicBezTo>
                  <a:lnTo>
                    <a:pt x="6264" y="11418"/>
                  </a:lnTo>
                  <a:cubicBezTo>
                    <a:pt x="6347" y="11406"/>
                    <a:pt x="6406" y="11311"/>
                    <a:pt x="6394" y="11228"/>
                  </a:cubicBezTo>
                  <a:lnTo>
                    <a:pt x="5728" y="7846"/>
                  </a:lnTo>
                  <a:lnTo>
                    <a:pt x="6406" y="7846"/>
                  </a:lnTo>
                  <a:cubicBezTo>
                    <a:pt x="6609" y="7846"/>
                    <a:pt x="6752" y="7703"/>
                    <a:pt x="6752" y="7501"/>
                  </a:cubicBezTo>
                  <a:lnTo>
                    <a:pt x="6752" y="1584"/>
                  </a:lnTo>
                  <a:lnTo>
                    <a:pt x="6764" y="1584"/>
                  </a:lnTo>
                  <a:cubicBezTo>
                    <a:pt x="6966" y="1584"/>
                    <a:pt x="7109" y="1429"/>
                    <a:pt x="7109" y="1238"/>
                  </a:cubicBezTo>
                  <a:lnTo>
                    <a:pt x="7109" y="881"/>
                  </a:lnTo>
                  <a:cubicBezTo>
                    <a:pt x="7121" y="691"/>
                    <a:pt x="6978" y="524"/>
                    <a:pt x="6787" y="524"/>
                  </a:cubicBezTo>
                  <a:lnTo>
                    <a:pt x="3739" y="524"/>
                  </a:lnTo>
                  <a:lnTo>
                    <a:pt x="3739" y="167"/>
                  </a:lnTo>
                  <a:cubicBezTo>
                    <a:pt x="3739" y="83"/>
                    <a:pt x="3656" y="0"/>
                    <a:pt x="3573"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2027;p66">
              <a:extLst>
                <a:ext uri="{FF2B5EF4-FFF2-40B4-BE49-F238E27FC236}">
                  <a16:creationId xmlns:a16="http://schemas.microsoft.com/office/drawing/2014/main" id="{2011E37D-D91B-7FC6-3406-87685C2EA687}"/>
                </a:ext>
              </a:extLst>
            </p:cNvPr>
            <p:cNvSpPr/>
            <p:nvPr/>
          </p:nvSpPr>
          <p:spPr>
            <a:xfrm>
              <a:off x="5250468" y="2060046"/>
              <a:ext cx="147819" cy="107649"/>
            </a:xfrm>
            <a:custGeom>
              <a:avLst/>
              <a:gdLst/>
              <a:ahLst/>
              <a:cxnLst/>
              <a:rect l="l" t="t" r="r" b="b"/>
              <a:pathLst>
                <a:path w="4644" h="3382" extrusionOk="0">
                  <a:moveTo>
                    <a:pt x="3584" y="1"/>
                  </a:moveTo>
                  <a:cubicBezTo>
                    <a:pt x="3489" y="1"/>
                    <a:pt x="3417" y="84"/>
                    <a:pt x="3417" y="167"/>
                  </a:cubicBezTo>
                  <a:cubicBezTo>
                    <a:pt x="3417" y="263"/>
                    <a:pt x="3489" y="334"/>
                    <a:pt x="3584" y="334"/>
                  </a:cubicBezTo>
                  <a:lnTo>
                    <a:pt x="4072" y="334"/>
                  </a:lnTo>
                  <a:lnTo>
                    <a:pt x="2417" y="1989"/>
                  </a:lnTo>
                  <a:lnTo>
                    <a:pt x="2405" y="1989"/>
                  </a:lnTo>
                  <a:lnTo>
                    <a:pt x="2036" y="1608"/>
                  </a:lnTo>
                  <a:cubicBezTo>
                    <a:pt x="1971" y="1542"/>
                    <a:pt x="1881" y="1510"/>
                    <a:pt x="1792" y="1510"/>
                  </a:cubicBezTo>
                  <a:cubicBezTo>
                    <a:pt x="1703" y="1510"/>
                    <a:pt x="1613" y="1542"/>
                    <a:pt x="1548" y="1608"/>
                  </a:cubicBezTo>
                  <a:lnTo>
                    <a:pt x="60" y="3096"/>
                  </a:lnTo>
                  <a:cubicBezTo>
                    <a:pt x="0" y="3156"/>
                    <a:pt x="0" y="3275"/>
                    <a:pt x="60" y="3334"/>
                  </a:cubicBezTo>
                  <a:cubicBezTo>
                    <a:pt x="83" y="3370"/>
                    <a:pt x="131" y="3382"/>
                    <a:pt x="179" y="3382"/>
                  </a:cubicBezTo>
                  <a:cubicBezTo>
                    <a:pt x="214" y="3382"/>
                    <a:pt x="262" y="3370"/>
                    <a:pt x="298" y="3334"/>
                  </a:cubicBezTo>
                  <a:lnTo>
                    <a:pt x="1786" y="1846"/>
                  </a:lnTo>
                  <a:lnTo>
                    <a:pt x="1798" y="1846"/>
                  </a:lnTo>
                  <a:lnTo>
                    <a:pt x="2167" y="2227"/>
                  </a:lnTo>
                  <a:cubicBezTo>
                    <a:pt x="2227" y="2287"/>
                    <a:pt x="2310" y="2322"/>
                    <a:pt x="2405" y="2322"/>
                  </a:cubicBezTo>
                  <a:cubicBezTo>
                    <a:pt x="2488" y="2322"/>
                    <a:pt x="2584" y="2298"/>
                    <a:pt x="2643" y="2227"/>
                  </a:cubicBezTo>
                  <a:lnTo>
                    <a:pt x="4298" y="572"/>
                  </a:lnTo>
                  <a:lnTo>
                    <a:pt x="4298" y="1060"/>
                  </a:lnTo>
                  <a:cubicBezTo>
                    <a:pt x="4298" y="1155"/>
                    <a:pt x="4370" y="1227"/>
                    <a:pt x="4453" y="1227"/>
                  </a:cubicBezTo>
                  <a:cubicBezTo>
                    <a:pt x="4548" y="1227"/>
                    <a:pt x="4620" y="1155"/>
                    <a:pt x="4620" y="1060"/>
                  </a:cubicBezTo>
                  <a:lnTo>
                    <a:pt x="4620" y="167"/>
                  </a:lnTo>
                  <a:cubicBezTo>
                    <a:pt x="4644" y="84"/>
                    <a:pt x="4560" y="1"/>
                    <a:pt x="4477"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4015285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out)">
                                      <p:cBhvr>
                                        <p:cTn id="7" dur="2000"/>
                                        <p:tgtEl>
                                          <p:spTgt spid="3">
                                            <p:txEl>
                                              <p:pRg st="0" end="0"/>
                                            </p:txEl>
                                          </p:spTgt>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ox(out)">
                                      <p:cBhvr>
                                        <p:cTn id="10" dur="2000"/>
                                        <p:tgtEl>
                                          <p:spTgt spid="3">
                                            <p:txEl>
                                              <p:pRg st="2" end="2"/>
                                            </p:txEl>
                                          </p:spTgt>
                                        </p:tgtEl>
                                      </p:cBhvr>
                                    </p:animEffect>
                                  </p:childTnLst>
                                </p:cTn>
                              </p:par>
                              <p:par>
                                <p:cTn id="11" presetID="4" presetClass="entr" presetSubtype="32"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ox(out)">
                                      <p:cBhvr>
                                        <p:cTn id="13" dur="2000"/>
                                        <p:tgtEl>
                                          <p:spTgt spid="3">
                                            <p:txEl>
                                              <p:pRg st="3" end="3"/>
                                            </p:txEl>
                                          </p:spTgt>
                                        </p:tgtEl>
                                      </p:cBhvr>
                                    </p:animEffect>
                                  </p:childTnLst>
                                </p:cTn>
                              </p:par>
                              <p:par>
                                <p:cTn id="14" presetID="4" presetClass="entr" presetSubtype="32"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box(out)">
                                      <p:cBhvr>
                                        <p:cTn id="16" dur="2000"/>
                                        <p:tgtEl>
                                          <p:spTgt spid="3">
                                            <p:txEl>
                                              <p:pRg st="4" end="4"/>
                                            </p:txEl>
                                          </p:spTgt>
                                        </p:tgtEl>
                                      </p:cBhvr>
                                    </p:animEffect>
                                  </p:childTnLst>
                                </p:cTn>
                              </p:par>
                              <p:par>
                                <p:cTn id="17" presetID="4" presetClass="entr" presetSubtype="32"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box(out)">
                                      <p:cBhvr>
                                        <p:cTn id="19"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E5A415-626B-4524-661D-DF3013629ED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7EF40AD-3AE2-DECF-6BE7-DC9AAC2964D0}"/>
              </a:ext>
            </a:extLst>
          </p:cNvPr>
          <p:cNvSpPr>
            <a:spLocks noGrp="1"/>
          </p:cNvSpPr>
          <p:nvPr>
            <p:ph type="title"/>
          </p:nvPr>
        </p:nvSpPr>
        <p:spPr>
          <a:xfrm>
            <a:off x="797850" y="144400"/>
            <a:ext cx="7717500" cy="572700"/>
          </a:xfrm>
        </p:spPr>
        <p:txBody>
          <a:bodyPr/>
          <a:lstStyle/>
          <a:p>
            <a:r>
              <a:rPr lang="en-US" sz="3000" b="1" dirty="0">
                <a:effectLst>
                  <a:outerShdw blurRad="38100" dist="38100" dir="2700000" algn="tl">
                    <a:srgbClr val="000000">
                      <a:alpha val="30000"/>
                    </a:srgbClr>
                  </a:outerShdw>
                </a:effectLst>
                <a:cs typeface="+mn-ea"/>
              </a:rPr>
              <a:t>05. </a:t>
            </a:r>
            <a:r>
              <a:rPr lang="ro-RO" sz="3000" b="1" dirty="0">
                <a:effectLst>
                  <a:outerShdw blurRad="38100" dist="38100" dir="2700000" algn="tl">
                    <a:srgbClr val="000000">
                      <a:alpha val="30000"/>
                    </a:srgbClr>
                  </a:outerShdw>
                </a:effectLst>
                <a:cs typeface="+mn-ea"/>
              </a:rPr>
              <a:t>Dezvoltarea carierei academice</a:t>
            </a:r>
            <a:endParaRPr lang="en-US" sz="3000" b="1" dirty="0">
              <a:effectLst>
                <a:outerShdw blurRad="38100" dist="38100" dir="2700000" algn="tl">
                  <a:srgbClr val="000000">
                    <a:alpha val="30000"/>
                  </a:srgbClr>
                </a:outerShdw>
              </a:effectLst>
              <a:cs typeface="+mn-ea"/>
            </a:endParaRPr>
          </a:p>
        </p:txBody>
      </p:sp>
      <p:sp>
        <p:nvSpPr>
          <p:cNvPr id="3" name="Content Placeholder 2">
            <a:extLst>
              <a:ext uri="{FF2B5EF4-FFF2-40B4-BE49-F238E27FC236}">
                <a16:creationId xmlns:a16="http://schemas.microsoft.com/office/drawing/2014/main" id="{A709F188-81C3-515F-7DF3-016B4DFA61A6}"/>
              </a:ext>
            </a:extLst>
          </p:cNvPr>
          <p:cNvSpPr>
            <a:spLocks noGrp="1"/>
          </p:cNvSpPr>
          <p:nvPr>
            <p:ph idx="1"/>
          </p:nvPr>
        </p:nvSpPr>
        <p:spPr>
          <a:xfrm>
            <a:off x="187890" y="619931"/>
            <a:ext cx="8956110" cy="4452531"/>
          </a:xfrm>
        </p:spPr>
        <p:txBody>
          <a:bodyPr>
            <a:noAutofit/>
          </a:bodyPr>
          <a:lstStyle/>
          <a:p>
            <a:pPr marL="0" indent="0">
              <a:buNone/>
            </a:pPr>
            <a:endParaRPr lang="en-US" dirty="0">
              <a:solidFill>
                <a:schemeClr val="tx1"/>
              </a:solidFill>
            </a:endParaRPr>
          </a:p>
          <a:p>
            <a:pPr marL="0" indent="0">
              <a:buNone/>
            </a:pPr>
            <a:r>
              <a:rPr lang="en-US" sz="1400" b="1" dirty="0" err="1">
                <a:solidFill>
                  <a:schemeClr val="tx1"/>
                </a:solidFill>
              </a:rPr>
              <a:t>Obiective</a:t>
            </a:r>
            <a:r>
              <a:rPr lang="en-US" sz="1400" b="1" dirty="0">
                <a:solidFill>
                  <a:schemeClr val="tx1"/>
                </a:solidFill>
              </a:rPr>
              <a:t> </a:t>
            </a:r>
            <a:r>
              <a:rPr lang="en-US" sz="1400" b="1" dirty="0" err="1">
                <a:solidFill>
                  <a:schemeClr val="tx1"/>
                </a:solidFill>
              </a:rPr>
              <a:t>în</a:t>
            </a:r>
            <a:r>
              <a:rPr lang="en-US" sz="1400" b="1" dirty="0">
                <a:solidFill>
                  <a:schemeClr val="tx1"/>
                </a:solidFill>
              </a:rPr>
              <a:t> </a:t>
            </a:r>
            <a:r>
              <a:rPr lang="en-US" sz="1400" b="1" dirty="0" err="1">
                <a:solidFill>
                  <a:schemeClr val="tx1"/>
                </a:solidFill>
              </a:rPr>
              <a:t>activitatea</a:t>
            </a:r>
            <a:r>
              <a:rPr lang="en-US" sz="1400" b="1" dirty="0">
                <a:solidFill>
                  <a:schemeClr val="tx1"/>
                </a:solidFill>
              </a:rPr>
              <a:t> </a:t>
            </a:r>
            <a:r>
              <a:rPr lang="en-US" sz="1400" b="1" dirty="0" err="1">
                <a:solidFill>
                  <a:schemeClr val="tx1"/>
                </a:solidFill>
              </a:rPr>
              <a:t>managerială</a:t>
            </a:r>
            <a:r>
              <a:rPr lang="en-US" sz="1400" b="1" dirty="0">
                <a:solidFill>
                  <a:schemeClr val="tx1"/>
                </a:solidFill>
              </a:rPr>
              <a:t> </a:t>
            </a:r>
            <a:r>
              <a:rPr lang="en-US" sz="1400" b="1" dirty="0" err="1">
                <a:solidFill>
                  <a:schemeClr val="tx1"/>
                </a:solidFill>
              </a:rPr>
              <a:t>și</a:t>
            </a:r>
            <a:r>
              <a:rPr lang="en-US" sz="1400" b="1" dirty="0">
                <a:solidFill>
                  <a:schemeClr val="tx1"/>
                </a:solidFill>
              </a:rPr>
              <a:t> </a:t>
            </a:r>
            <a:r>
              <a:rPr lang="en-US" sz="1400" b="1" dirty="0" err="1">
                <a:solidFill>
                  <a:schemeClr val="tx1"/>
                </a:solidFill>
              </a:rPr>
              <a:t>administrativă</a:t>
            </a:r>
            <a:r>
              <a:rPr lang="en-US" sz="1400" b="1" dirty="0">
                <a:solidFill>
                  <a:schemeClr val="tx1"/>
                </a:solidFill>
              </a:rPr>
              <a:t>:</a:t>
            </a:r>
          </a:p>
          <a:p>
            <a:pPr marL="0" indent="0">
              <a:buNone/>
            </a:pPr>
            <a:endParaRPr lang="en-US" sz="1400" dirty="0">
              <a:solidFill>
                <a:schemeClr val="tx1"/>
              </a:solidFill>
            </a:endParaRPr>
          </a:p>
          <a:p>
            <a:pPr marL="257175" indent="-257175" algn="just">
              <a:buFont typeface="Symbol" panose="05050102010706020507" pitchFamily="18" charset="2"/>
              <a:buChar char=""/>
              <a:tabLst>
                <a:tab pos="405289" algn="l"/>
              </a:tabLst>
            </a:pPr>
            <a:r>
              <a:rPr lang="ro-RO" sz="1400" dirty="0">
                <a:solidFill>
                  <a:schemeClr val="tx1"/>
                </a:solidFill>
                <a:latin typeface="UT Sans"/>
                <a:ea typeface="Times New Roman" panose="02020603050405020304" pitchFamily="18" charset="0"/>
              </a:rPr>
              <a:t>implicarea în promovarea ofertei educaționale a facultății în cadrul liceelor din întreaga țară</a:t>
            </a:r>
            <a:r>
              <a:rPr lang="en-US" sz="1400" dirty="0">
                <a:solidFill>
                  <a:schemeClr val="tx1"/>
                </a:solidFill>
                <a:latin typeface="UT Sans"/>
                <a:ea typeface="Times New Roman" panose="02020603050405020304" pitchFamily="18" charset="0"/>
              </a:rPr>
              <a:t>. P</a:t>
            </a:r>
            <a:r>
              <a:rPr lang="ro-RO" sz="1400" dirty="0">
                <a:solidFill>
                  <a:schemeClr val="tx1"/>
                </a:solidFill>
                <a:latin typeface="UT Sans"/>
                <a:ea typeface="Times New Roman" panose="02020603050405020304" pitchFamily="18" charset="0"/>
              </a:rPr>
              <a:t>entru realizarea acestui obiectiv, consider că pot fi coordonatorul unor echipe mixte, studenți-cadre didactice universitare, care să se deplaseze pe parcursul anului școlar în licee din țară pentru a prezenta facultatea și a recruta studenți pentru programele de licență.</a:t>
            </a:r>
            <a:r>
              <a:rPr lang="en-US" sz="1400" dirty="0">
                <a:solidFill>
                  <a:schemeClr val="tx1"/>
                </a:solidFill>
                <a:latin typeface="UT Sans"/>
                <a:ea typeface="Times New Roman" panose="02020603050405020304" pitchFamily="18" charset="0"/>
              </a:rPr>
              <a:t> </a:t>
            </a:r>
            <a:r>
              <a:rPr lang="en-US" sz="1400" b="1" dirty="0">
                <a:solidFill>
                  <a:schemeClr val="tx1"/>
                </a:solidFill>
                <a:latin typeface="UT Sans"/>
                <a:ea typeface="Times New Roman" panose="02020603050405020304" pitchFamily="18" charset="0"/>
              </a:rPr>
              <a:t>S</a:t>
            </a:r>
            <a:r>
              <a:rPr lang="ro-RO" sz="1400" b="1" dirty="0">
                <a:solidFill>
                  <a:schemeClr val="tx1"/>
                </a:solidFill>
                <a:latin typeface="UT Sans"/>
                <a:ea typeface="Times New Roman" panose="02020603050405020304" pitchFamily="18" charset="0"/>
              </a:rPr>
              <a:t>electarea unui grup de studenți care, în colaborare cu câteva cadre didactice din cadrul facultății, să promoveze coerent facultatea prin intermediul rețelelor sociale (prin facebook, instagram, tiktok</a:t>
            </a:r>
            <a:r>
              <a:rPr lang="ro-RO" sz="1400" dirty="0">
                <a:solidFill>
                  <a:schemeClr val="tx1"/>
                </a:solidFill>
                <a:latin typeface="UT Sans"/>
                <a:ea typeface="Times New Roman" panose="02020603050405020304" pitchFamily="18" charset="0"/>
              </a:rPr>
              <a:t>);</a:t>
            </a:r>
            <a:endParaRPr lang="en-US" sz="1400" dirty="0">
              <a:solidFill>
                <a:schemeClr val="tx1"/>
              </a:solidFill>
              <a:latin typeface="UT Sans"/>
              <a:ea typeface="Times New Roman" panose="02020603050405020304" pitchFamily="18" charset="0"/>
            </a:endParaRPr>
          </a:p>
          <a:p>
            <a:pPr marL="257175" indent="-257175" algn="just">
              <a:buFont typeface="Symbol" panose="05050102010706020507" pitchFamily="18" charset="2"/>
              <a:buChar char=""/>
              <a:tabLst>
                <a:tab pos="405289" algn="l"/>
              </a:tabLst>
            </a:pPr>
            <a:endParaRPr lang="en-US" sz="1400" dirty="0">
              <a:solidFill>
                <a:schemeClr val="tx1"/>
              </a:solidFill>
              <a:latin typeface="Times New Roman" panose="02020603050405020304" pitchFamily="18" charset="0"/>
              <a:ea typeface="Times New Roman" panose="02020603050405020304" pitchFamily="18" charset="0"/>
            </a:endParaRPr>
          </a:p>
          <a:p>
            <a:pPr marL="257175" indent="-257175" algn="just">
              <a:buFont typeface="Symbol" panose="05050102010706020507" pitchFamily="18" charset="2"/>
              <a:buChar char=""/>
              <a:tabLst>
                <a:tab pos="405289" algn="l"/>
              </a:tabLst>
            </a:pPr>
            <a:r>
              <a:rPr lang="ro-RO" sz="1400" dirty="0">
                <a:solidFill>
                  <a:schemeClr val="tx1"/>
                </a:solidFill>
                <a:latin typeface="UT Sans"/>
                <a:ea typeface="Times New Roman" panose="02020603050405020304" pitchFamily="18" charset="0"/>
              </a:rPr>
              <a:t>impulsionarea personalului din facultate în participarea la târgurile educaționale internaționale de tip ”study in Romania”, alături de celelalte universități românești;</a:t>
            </a:r>
            <a:endParaRPr lang="en-US" sz="1400" dirty="0">
              <a:solidFill>
                <a:schemeClr val="tx1"/>
              </a:solidFill>
              <a:latin typeface="Times New Roman" panose="02020603050405020304" pitchFamily="18" charset="0"/>
              <a:ea typeface="Times New Roman" panose="02020603050405020304" pitchFamily="18" charset="0"/>
            </a:endParaRPr>
          </a:p>
          <a:p>
            <a:pPr marL="257175" indent="-257175" algn="just">
              <a:buFont typeface="Symbol" panose="05050102010706020507" pitchFamily="18" charset="2"/>
              <a:buChar char=""/>
            </a:pPr>
            <a:r>
              <a:rPr lang="ro-RO" sz="1400" dirty="0">
                <a:solidFill>
                  <a:schemeClr val="tx1"/>
                </a:solidFill>
                <a:latin typeface="UT Sans"/>
                <a:ea typeface="Times New Roman" panose="02020603050405020304" pitchFamily="18" charset="0"/>
              </a:rPr>
              <a:t>voi urmări optimizarea activității biroului de admitere prin implicarea unui număr sporit de studenți voluntari alături de cadrele didactice cu experiență, care contribuie de peste opt ani la organizarea eficientă a procesului de admitere; </a:t>
            </a:r>
            <a:endParaRPr lang="en-US" sz="1400" dirty="0">
              <a:solidFill>
                <a:schemeClr val="tx1"/>
              </a:solidFill>
              <a:latin typeface="Times New Roman" panose="02020603050405020304" pitchFamily="18" charset="0"/>
              <a:ea typeface="Times New Roman" panose="02020603050405020304" pitchFamily="18" charset="0"/>
            </a:endParaRPr>
          </a:p>
          <a:p>
            <a:pPr marL="257175" indent="-257175" algn="just">
              <a:buFont typeface="Symbol" panose="05050102010706020507" pitchFamily="18" charset="2"/>
              <a:buChar char=""/>
            </a:pPr>
            <a:r>
              <a:rPr lang="ro-RO" sz="1400" dirty="0">
                <a:solidFill>
                  <a:schemeClr val="tx1"/>
                </a:solidFill>
                <a:latin typeface="UT Sans"/>
                <a:ea typeface="Times New Roman" panose="02020603050405020304" pitchFamily="18" charset="0"/>
              </a:rPr>
              <a:t>voi participa activ la întocmirea dosarelor necesare evaluărilor externe periodice realizate de ARACIS și voi coordona aceste activități atât pentru programele de studii de licență, cât și pentru cele de master;</a:t>
            </a:r>
            <a:endParaRPr lang="en-US" sz="1400" dirty="0">
              <a:solidFill>
                <a:schemeClr val="tx1"/>
              </a:solidFill>
              <a:latin typeface="Times New Roman" panose="02020603050405020304" pitchFamily="18" charset="0"/>
              <a:ea typeface="Times New Roman" panose="02020603050405020304" pitchFamily="18" charset="0"/>
            </a:endParaRPr>
          </a:p>
          <a:p>
            <a:pPr marL="257175" indent="-257175" algn="just">
              <a:buFont typeface="Symbol" panose="05050102010706020507" pitchFamily="18" charset="2"/>
              <a:buChar char=""/>
            </a:pPr>
            <a:r>
              <a:rPr lang="ro-RO" sz="1400" dirty="0">
                <a:solidFill>
                  <a:schemeClr val="tx1"/>
                </a:solidFill>
                <a:latin typeface="UT Sans"/>
                <a:ea typeface="Times New Roman" panose="02020603050405020304" pitchFamily="18" charset="0"/>
              </a:rPr>
              <a:t>în plus, </a:t>
            </a:r>
            <a:r>
              <a:rPr lang="ro-RO" sz="1400" b="1" dirty="0">
                <a:solidFill>
                  <a:schemeClr val="tx1"/>
                </a:solidFill>
                <a:latin typeface="UT Sans"/>
                <a:ea typeface="Times New Roman" panose="02020603050405020304" pitchFamily="18" charset="0"/>
              </a:rPr>
              <a:t>îmi propun să sprijin inițierea și dezvoltarea de parteneriate internaționale în vederea înființării a cel puțin unui program de studii cu diplomă dublă sau multiplă, în colaborare cu facultăți din străinătate;</a:t>
            </a:r>
            <a:endParaRPr lang="en-US" sz="1400" b="1" dirty="0">
              <a:solidFill>
                <a:schemeClr val="tx1"/>
              </a:solidFill>
              <a:latin typeface="Times New Roman" panose="02020603050405020304" pitchFamily="18" charset="0"/>
              <a:ea typeface="Times New Roman" panose="02020603050405020304" pitchFamily="18" charset="0"/>
            </a:endParaRPr>
          </a:p>
        </p:txBody>
      </p:sp>
      <p:grpSp>
        <p:nvGrpSpPr>
          <p:cNvPr id="4" name="Google Shape;12025;p66">
            <a:extLst>
              <a:ext uri="{FF2B5EF4-FFF2-40B4-BE49-F238E27FC236}">
                <a16:creationId xmlns:a16="http://schemas.microsoft.com/office/drawing/2014/main" id="{7A805B85-E50E-E3ED-B894-BA9EFFB88710}"/>
              </a:ext>
            </a:extLst>
          </p:cNvPr>
          <p:cNvGrpSpPr/>
          <p:nvPr/>
        </p:nvGrpSpPr>
        <p:grpSpPr>
          <a:xfrm>
            <a:off x="74559" y="4708995"/>
            <a:ext cx="226661" cy="363467"/>
            <a:chOff x="5211031" y="1969108"/>
            <a:chExt cx="226661" cy="363467"/>
          </a:xfrm>
        </p:grpSpPr>
        <p:sp>
          <p:nvSpPr>
            <p:cNvPr id="5" name="Google Shape;12026;p66">
              <a:extLst>
                <a:ext uri="{FF2B5EF4-FFF2-40B4-BE49-F238E27FC236}">
                  <a16:creationId xmlns:a16="http://schemas.microsoft.com/office/drawing/2014/main" id="{78C1EBBF-B218-474A-E84C-1B5D5DE70002}"/>
                </a:ext>
              </a:extLst>
            </p:cNvPr>
            <p:cNvSpPr/>
            <p:nvPr/>
          </p:nvSpPr>
          <p:spPr>
            <a:xfrm>
              <a:off x="5211031" y="1969108"/>
              <a:ext cx="226661" cy="363467"/>
            </a:xfrm>
            <a:custGeom>
              <a:avLst/>
              <a:gdLst/>
              <a:ahLst/>
              <a:cxnLst/>
              <a:rect l="l" t="t" r="r" b="b"/>
              <a:pathLst>
                <a:path w="7121" h="11419" extrusionOk="0">
                  <a:moveTo>
                    <a:pt x="6787" y="869"/>
                  </a:moveTo>
                  <a:cubicBezTo>
                    <a:pt x="6787" y="869"/>
                    <a:pt x="6799" y="869"/>
                    <a:pt x="6799" y="881"/>
                  </a:cubicBezTo>
                  <a:lnTo>
                    <a:pt x="6799" y="1238"/>
                  </a:lnTo>
                  <a:lnTo>
                    <a:pt x="6252" y="1250"/>
                  </a:lnTo>
                  <a:cubicBezTo>
                    <a:pt x="6156" y="1250"/>
                    <a:pt x="6085" y="1334"/>
                    <a:pt x="6085" y="1417"/>
                  </a:cubicBezTo>
                  <a:cubicBezTo>
                    <a:pt x="6085" y="1512"/>
                    <a:pt x="6156" y="1584"/>
                    <a:pt x="6252" y="1584"/>
                  </a:cubicBezTo>
                  <a:lnTo>
                    <a:pt x="6442" y="1584"/>
                  </a:lnTo>
                  <a:lnTo>
                    <a:pt x="6442" y="7501"/>
                  </a:lnTo>
                  <a:cubicBezTo>
                    <a:pt x="6442" y="7501"/>
                    <a:pt x="6442" y="7525"/>
                    <a:pt x="6430" y="7525"/>
                  </a:cubicBezTo>
                  <a:lnTo>
                    <a:pt x="703" y="7525"/>
                  </a:lnTo>
                  <a:cubicBezTo>
                    <a:pt x="703" y="7525"/>
                    <a:pt x="679" y="7525"/>
                    <a:pt x="679" y="7501"/>
                  </a:cubicBezTo>
                  <a:lnTo>
                    <a:pt x="679" y="1584"/>
                  </a:lnTo>
                  <a:lnTo>
                    <a:pt x="5537" y="1584"/>
                  </a:lnTo>
                  <a:cubicBezTo>
                    <a:pt x="5621" y="1584"/>
                    <a:pt x="5704" y="1512"/>
                    <a:pt x="5704" y="1417"/>
                  </a:cubicBezTo>
                  <a:cubicBezTo>
                    <a:pt x="5704" y="1334"/>
                    <a:pt x="5621" y="1250"/>
                    <a:pt x="5537" y="1250"/>
                  </a:cubicBezTo>
                  <a:lnTo>
                    <a:pt x="346" y="1250"/>
                  </a:lnTo>
                  <a:cubicBezTo>
                    <a:pt x="346" y="1250"/>
                    <a:pt x="322" y="1250"/>
                    <a:pt x="322" y="1238"/>
                  </a:cubicBezTo>
                  <a:lnTo>
                    <a:pt x="322" y="881"/>
                  </a:lnTo>
                  <a:cubicBezTo>
                    <a:pt x="322" y="881"/>
                    <a:pt x="322" y="869"/>
                    <a:pt x="346" y="869"/>
                  </a:cubicBezTo>
                  <a:close/>
                  <a:moveTo>
                    <a:pt x="5406" y="7858"/>
                  </a:moveTo>
                  <a:lnTo>
                    <a:pt x="5906" y="10394"/>
                  </a:lnTo>
                  <a:lnTo>
                    <a:pt x="3739" y="10394"/>
                  </a:lnTo>
                  <a:lnTo>
                    <a:pt x="3739" y="8418"/>
                  </a:lnTo>
                  <a:cubicBezTo>
                    <a:pt x="3739" y="8323"/>
                    <a:pt x="3656" y="8251"/>
                    <a:pt x="3573" y="8251"/>
                  </a:cubicBezTo>
                  <a:cubicBezTo>
                    <a:pt x="3477" y="8251"/>
                    <a:pt x="3406" y="8323"/>
                    <a:pt x="3406" y="8418"/>
                  </a:cubicBezTo>
                  <a:lnTo>
                    <a:pt x="3406" y="10394"/>
                  </a:lnTo>
                  <a:lnTo>
                    <a:pt x="1239" y="10394"/>
                  </a:lnTo>
                  <a:lnTo>
                    <a:pt x="1739" y="7858"/>
                  </a:lnTo>
                  <a:close/>
                  <a:moveTo>
                    <a:pt x="3573" y="0"/>
                  </a:moveTo>
                  <a:cubicBezTo>
                    <a:pt x="3477" y="0"/>
                    <a:pt x="3406" y="83"/>
                    <a:pt x="3406" y="167"/>
                  </a:cubicBezTo>
                  <a:lnTo>
                    <a:pt x="3406" y="536"/>
                  </a:lnTo>
                  <a:lnTo>
                    <a:pt x="346" y="536"/>
                  </a:lnTo>
                  <a:cubicBezTo>
                    <a:pt x="144" y="536"/>
                    <a:pt x="1" y="691"/>
                    <a:pt x="1" y="881"/>
                  </a:cubicBezTo>
                  <a:lnTo>
                    <a:pt x="1" y="1238"/>
                  </a:lnTo>
                  <a:cubicBezTo>
                    <a:pt x="1" y="1429"/>
                    <a:pt x="144" y="1584"/>
                    <a:pt x="346" y="1584"/>
                  </a:cubicBezTo>
                  <a:lnTo>
                    <a:pt x="358" y="1584"/>
                  </a:lnTo>
                  <a:lnTo>
                    <a:pt x="358" y="7501"/>
                  </a:lnTo>
                  <a:cubicBezTo>
                    <a:pt x="358" y="7703"/>
                    <a:pt x="501" y="7846"/>
                    <a:pt x="691" y="7846"/>
                  </a:cubicBezTo>
                  <a:lnTo>
                    <a:pt x="1382" y="7846"/>
                  </a:lnTo>
                  <a:lnTo>
                    <a:pt x="715" y="11228"/>
                  </a:lnTo>
                  <a:cubicBezTo>
                    <a:pt x="691" y="11311"/>
                    <a:pt x="751" y="11406"/>
                    <a:pt x="846" y="11418"/>
                  </a:cubicBezTo>
                  <a:lnTo>
                    <a:pt x="870" y="11418"/>
                  </a:lnTo>
                  <a:cubicBezTo>
                    <a:pt x="953" y="11418"/>
                    <a:pt x="1025" y="11359"/>
                    <a:pt x="1037" y="11287"/>
                  </a:cubicBezTo>
                  <a:lnTo>
                    <a:pt x="1156" y="10704"/>
                  </a:lnTo>
                  <a:lnTo>
                    <a:pt x="3394" y="10704"/>
                  </a:lnTo>
                  <a:lnTo>
                    <a:pt x="3394" y="11251"/>
                  </a:lnTo>
                  <a:cubicBezTo>
                    <a:pt x="3394" y="11347"/>
                    <a:pt x="3466" y="11418"/>
                    <a:pt x="3549" y="11418"/>
                  </a:cubicBezTo>
                  <a:cubicBezTo>
                    <a:pt x="3644" y="11418"/>
                    <a:pt x="3716" y="11347"/>
                    <a:pt x="3716" y="11251"/>
                  </a:cubicBezTo>
                  <a:lnTo>
                    <a:pt x="3716" y="10704"/>
                  </a:lnTo>
                  <a:lnTo>
                    <a:pt x="5954" y="10704"/>
                  </a:lnTo>
                  <a:lnTo>
                    <a:pt x="6073" y="11287"/>
                  </a:lnTo>
                  <a:cubicBezTo>
                    <a:pt x="6085" y="11359"/>
                    <a:pt x="6156" y="11418"/>
                    <a:pt x="6228" y="11418"/>
                  </a:cubicBezTo>
                  <a:lnTo>
                    <a:pt x="6264" y="11418"/>
                  </a:lnTo>
                  <a:cubicBezTo>
                    <a:pt x="6347" y="11406"/>
                    <a:pt x="6406" y="11311"/>
                    <a:pt x="6394" y="11228"/>
                  </a:cubicBezTo>
                  <a:lnTo>
                    <a:pt x="5728" y="7846"/>
                  </a:lnTo>
                  <a:lnTo>
                    <a:pt x="6406" y="7846"/>
                  </a:lnTo>
                  <a:cubicBezTo>
                    <a:pt x="6609" y="7846"/>
                    <a:pt x="6752" y="7703"/>
                    <a:pt x="6752" y="7501"/>
                  </a:cubicBezTo>
                  <a:lnTo>
                    <a:pt x="6752" y="1584"/>
                  </a:lnTo>
                  <a:lnTo>
                    <a:pt x="6764" y="1584"/>
                  </a:lnTo>
                  <a:cubicBezTo>
                    <a:pt x="6966" y="1584"/>
                    <a:pt x="7109" y="1429"/>
                    <a:pt x="7109" y="1238"/>
                  </a:cubicBezTo>
                  <a:lnTo>
                    <a:pt x="7109" y="881"/>
                  </a:lnTo>
                  <a:cubicBezTo>
                    <a:pt x="7121" y="691"/>
                    <a:pt x="6978" y="524"/>
                    <a:pt x="6787" y="524"/>
                  </a:cubicBezTo>
                  <a:lnTo>
                    <a:pt x="3739" y="524"/>
                  </a:lnTo>
                  <a:lnTo>
                    <a:pt x="3739" y="167"/>
                  </a:lnTo>
                  <a:cubicBezTo>
                    <a:pt x="3739" y="83"/>
                    <a:pt x="3656" y="0"/>
                    <a:pt x="3573"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12027;p66">
              <a:extLst>
                <a:ext uri="{FF2B5EF4-FFF2-40B4-BE49-F238E27FC236}">
                  <a16:creationId xmlns:a16="http://schemas.microsoft.com/office/drawing/2014/main" id="{7A774684-4F5D-C830-9901-768E3B1D7A20}"/>
                </a:ext>
              </a:extLst>
            </p:cNvPr>
            <p:cNvSpPr/>
            <p:nvPr/>
          </p:nvSpPr>
          <p:spPr>
            <a:xfrm>
              <a:off x="5250468" y="2060046"/>
              <a:ext cx="147819" cy="107649"/>
            </a:xfrm>
            <a:custGeom>
              <a:avLst/>
              <a:gdLst/>
              <a:ahLst/>
              <a:cxnLst/>
              <a:rect l="l" t="t" r="r" b="b"/>
              <a:pathLst>
                <a:path w="4644" h="3382" extrusionOk="0">
                  <a:moveTo>
                    <a:pt x="3584" y="1"/>
                  </a:moveTo>
                  <a:cubicBezTo>
                    <a:pt x="3489" y="1"/>
                    <a:pt x="3417" y="84"/>
                    <a:pt x="3417" y="167"/>
                  </a:cubicBezTo>
                  <a:cubicBezTo>
                    <a:pt x="3417" y="263"/>
                    <a:pt x="3489" y="334"/>
                    <a:pt x="3584" y="334"/>
                  </a:cubicBezTo>
                  <a:lnTo>
                    <a:pt x="4072" y="334"/>
                  </a:lnTo>
                  <a:lnTo>
                    <a:pt x="2417" y="1989"/>
                  </a:lnTo>
                  <a:lnTo>
                    <a:pt x="2405" y="1989"/>
                  </a:lnTo>
                  <a:lnTo>
                    <a:pt x="2036" y="1608"/>
                  </a:lnTo>
                  <a:cubicBezTo>
                    <a:pt x="1971" y="1542"/>
                    <a:pt x="1881" y="1510"/>
                    <a:pt x="1792" y="1510"/>
                  </a:cubicBezTo>
                  <a:cubicBezTo>
                    <a:pt x="1703" y="1510"/>
                    <a:pt x="1613" y="1542"/>
                    <a:pt x="1548" y="1608"/>
                  </a:cubicBezTo>
                  <a:lnTo>
                    <a:pt x="60" y="3096"/>
                  </a:lnTo>
                  <a:cubicBezTo>
                    <a:pt x="0" y="3156"/>
                    <a:pt x="0" y="3275"/>
                    <a:pt x="60" y="3334"/>
                  </a:cubicBezTo>
                  <a:cubicBezTo>
                    <a:pt x="83" y="3370"/>
                    <a:pt x="131" y="3382"/>
                    <a:pt x="179" y="3382"/>
                  </a:cubicBezTo>
                  <a:cubicBezTo>
                    <a:pt x="214" y="3382"/>
                    <a:pt x="262" y="3370"/>
                    <a:pt x="298" y="3334"/>
                  </a:cubicBezTo>
                  <a:lnTo>
                    <a:pt x="1786" y="1846"/>
                  </a:lnTo>
                  <a:lnTo>
                    <a:pt x="1798" y="1846"/>
                  </a:lnTo>
                  <a:lnTo>
                    <a:pt x="2167" y="2227"/>
                  </a:lnTo>
                  <a:cubicBezTo>
                    <a:pt x="2227" y="2287"/>
                    <a:pt x="2310" y="2322"/>
                    <a:pt x="2405" y="2322"/>
                  </a:cubicBezTo>
                  <a:cubicBezTo>
                    <a:pt x="2488" y="2322"/>
                    <a:pt x="2584" y="2298"/>
                    <a:pt x="2643" y="2227"/>
                  </a:cubicBezTo>
                  <a:lnTo>
                    <a:pt x="4298" y="572"/>
                  </a:lnTo>
                  <a:lnTo>
                    <a:pt x="4298" y="1060"/>
                  </a:lnTo>
                  <a:cubicBezTo>
                    <a:pt x="4298" y="1155"/>
                    <a:pt x="4370" y="1227"/>
                    <a:pt x="4453" y="1227"/>
                  </a:cubicBezTo>
                  <a:cubicBezTo>
                    <a:pt x="4548" y="1227"/>
                    <a:pt x="4620" y="1155"/>
                    <a:pt x="4620" y="1060"/>
                  </a:cubicBezTo>
                  <a:lnTo>
                    <a:pt x="4620" y="167"/>
                  </a:lnTo>
                  <a:cubicBezTo>
                    <a:pt x="4644" y="84"/>
                    <a:pt x="4560" y="1"/>
                    <a:pt x="4477"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485632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ox(in)">
                                      <p:cBhvr>
                                        <p:cTn id="7" dur="2000"/>
                                        <p:tgtEl>
                                          <p:spTgt spid="3">
                                            <p:txEl>
                                              <p:pRg st="1" end="1"/>
                                            </p:txEl>
                                          </p:spTgt>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box(in)">
                                      <p:cBhvr>
                                        <p:cTn id="10" dur="2000"/>
                                        <p:tgtEl>
                                          <p:spTgt spid="3">
                                            <p:txEl>
                                              <p:pRg st="3" end="3"/>
                                            </p:txEl>
                                          </p:spTgt>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Effect transition="in" filter="box(in)">
                                      <p:cBhvr>
                                        <p:cTn id="13" dur="2000"/>
                                        <p:tgtEl>
                                          <p:spTgt spid="3">
                                            <p:txEl>
                                              <p:pRg st="5" end="5"/>
                                            </p:txEl>
                                          </p:spTgt>
                                        </p:tgtEl>
                                      </p:cBhvr>
                                    </p:animEffect>
                                  </p:childTnLst>
                                </p:cTn>
                              </p:par>
                              <p:par>
                                <p:cTn id="14" presetID="4" presetClass="entr" presetSubtype="16" fill="hold" grpId="0" nodeType="withEffect">
                                  <p:stCondLst>
                                    <p:cond delay="0"/>
                                  </p:stCondLst>
                                  <p:childTnLst>
                                    <p:set>
                                      <p:cBhvr>
                                        <p:cTn id="15" dur="1" fill="hold">
                                          <p:stCondLst>
                                            <p:cond delay="0"/>
                                          </p:stCondLst>
                                        </p:cTn>
                                        <p:tgtEl>
                                          <p:spTgt spid="3">
                                            <p:txEl>
                                              <p:pRg st="6" end="6"/>
                                            </p:txEl>
                                          </p:spTgt>
                                        </p:tgtEl>
                                        <p:attrNameLst>
                                          <p:attrName>style.visibility</p:attrName>
                                        </p:attrNameLst>
                                      </p:cBhvr>
                                      <p:to>
                                        <p:strVal val="visible"/>
                                      </p:to>
                                    </p:set>
                                    <p:animEffect transition="in" filter="box(in)">
                                      <p:cBhvr>
                                        <p:cTn id="16" dur="2000"/>
                                        <p:tgtEl>
                                          <p:spTgt spid="3">
                                            <p:txEl>
                                              <p:pRg st="6" end="6"/>
                                            </p:txEl>
                                          </p:spTgt>
                                        </p:tgtEl>
                                      </p:cBhvr>
                                    </p:animEffect>
                                  </p:childTnLst>
                                </p:cTn>
                              </p:par>
                              <p:par>
                                <p:cTn id="17" presetID="4" presetClass="entr" presetSubtype="16" fill="hold" grpId="0"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animEffect transition="in" filter="box(in)">
                                      <p:cBhvr>
                                        <p:cTn id="19" dur="2000"/>
                                        <p:tgtEl>
                                          <p:spTgt spid="3">
                                            <p:txEl>
                                              <p:pRg st="7" end="7"/>
                                            </p:txEl>
                                          </p:spTgt>
                                        </p:tgtEl>
                                      </p:cBhvr>
                                    </p:animEffect>
                                  </p:childTnLst>
                                </p:cTn>
                              </p:par>
                              <p:par>
                                <p:cTn id="20" presetID="4" presetClass="entr" presetSubtype="16" fill="hold" grpId="0" nodeType="with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box(in)">
                                      <p:cBhvr>
                                        <p:cTn id="22" dur="2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Google Shape;347;p35"/>
          <p:cNvSpPr txBox="1">
            <a:spLocks noGrp="1"/>
          </p:cNvSpPr>
          <p:nvPr>
            <p:ph type="title"/>
          </p:nvPr>
        </p:nvSpPr>
        <p:spPr>
          <a:xfrm>
            <a:off x="713250" y="445025"/>
            <a:ext cx="58191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US" b="1" dirty="0">
                <a:solidFill>
                  <a:srgbClr val="2C344B"/>
                </a:solidFill>
                <a:effectLst>
                  <a:outerShdw blurRad="38100" dist="38100" dir="2700000" algn="tl">
                    <a:srgbClr val="000000">
                      <a:alpha val="30000"/>
                    </a:srgbClr>
                  </a:outerShdw>
                </a:effectLst>
                <a:cs typeface="+mn-ea"/>
              </a:rPr>
              <a:t>01. </a:t>
            </a:r>
            <a:r>
              <a:rPr lang="en-US" b="1" dirty="0" err="1">
                <a:solidFill>
                  <a:srgbClr val="2C344B"/>
                </a:solidFill>
                <a:effectLst>
                  <a:outerShdw blurRad="38100" dist="38100" dir="2700000" algn="tl">
                    <a:srgbClr val="000000">
                      <a:alpha val="30000"/>
                    </a:srgbClr>
                  </a:outerShdw>
                </a:effectLst>
                <a:cs typeface="+mn-ea"/>
              </a:rPr>
              <a:t>Formarea</a:t>
            </a:r>
            <a:r>
              <a:rPr lang="en-US" b="1" dirty="0">
                <a:solidFill>
                  <a:srgbClr val="2C344B"/>
                </a:solidFill>
                <a:effectLst>
                  <a:outerShdw blurRad="38100" dist="38100" dir="2700000" algn="tl">
                    <a:srgbClr val="000000">
                      <a:alpha val="30000"/>
                    </a:srgbClr>
                  </a:outerShdw>
                </a:effectLst>
                <a:cs typeface="+mn-ea"/>
              </a:rPr>
              <a:t> </a:t>
            </a:r>
            <a:r>
              <a:rPr lang="en-US" b="1" dirty="0" err="1">
                <a:solidFill>
                  <a:srgbClr val="2C344B"/>
                </a:solidFill>
                <a:effectLst>
                  <a:outerShdw blurRad="38100" dist="38100" dir="2700000" algn="tl">
                    <a:srgbClr val="000000">
                      <a:alpha val="30000"/>
                    </a:srgbClr>
                  </a:outerShdw>
                </a:effectLst>
                <a:cs typeface="+mn-ea"/>
              </a:rPr>
              <a:t>profesională</a:t>
            </a:r>
            <a:endParaRPr dirty="0"/>
          </a:p>
        </p:txBody>
      </p:sp>
      <p:grpSp>
        <p:nvGrpSpPr>
          <p:cNvPr id="351" name="Google Shape;351;p35"/>
          <p:cNvGrpSpPr/>
          <p:nvPr/>
        </p:nvGrpSpPr>
        <p:grpSpPr>
          <a:xfrm>
            <a:off x="2689450" y="3681050"/>
            <a:ext cx="2225700" cy="1845913"/>
            <a:chOff x="3254550" y="3555912"/>
            <a:chExt cx="2225700" cy="1845913"/>
          </a:xfrm>
        </p:grpSpPr>
        <p:pic>
          <p:nvPicPr>
            <p:cNvPr id="352" name="Google Shape;352;p35"/>
            <p:cNvPicPr preferRelativeResize="0"/>
            <p:nvPr/>
          </p:nvPicPr>
          <p:blipFill>
            <a:blip r:embed="rId3">
              <a:alphaModFix/>
            </a:blip>
            <a:stretch>
              <a:fillRect/>
            </a:stretch>
          </p:blipFill>
          <p:spPr>
            <a:xfrm>
              <a:off x="3341200" y="3555912"/>
              <a:ext cx="1776449" cy="1776449"/>
            </a:xfrm>
            <a:prstGeom prst="rect">
              <a:avLst/>
            </a:prstGeom>
            <a:noFill/>
            <a:ln>
              <a:noFill/>
            </a:ln>
          </p:spPr>
        </p:pic>
        <p:cxnSp>
          <p:nvCxnSpPr>
            <p:cNvPr id="353" name="Google Shape;353;p35"/>
            <p:cNvCxnSpPr/>
            <p:nvPr/>
          </p:nvCxnSpPr>
          <p:spPr>
            <a:xfrm rot="10800000">
              <a:off x="3254550" y="3614425"/>
              <a:ext cx="2225700" cy="1787400"/>
            </a:xfrm>
            <a:prstGeom prst="straightConnector1">
              <a:avLst/>
            </a:prstGeom>
            <a:noFill/>
            <a:ln w="9525" cap="flat" cmpd="sng">
              <a:solidFill>
                <a:schemeClr val="accent2"/>
              </a:solidFill>
              <a:prstDash val="solid"/>
              <a:round/>
              <a:headEnd type="none" w="med" len="med"/>
              <a:tailEnd type="none" w="med" len="med"/>
            </a:ln>
          </p:spPr>
        </p:cxnSp>
        <p:sp>
          <p:nvSpPr>
            <p:cNvPr id="354" name="Google Shape;354;p35"/>
            <p:cNvSpPr/>
            <p:nvPr/>
          </p:nvSpPr>
          <p:spPr>
            <a:xfrm flipH="1">
              <a:off x="4528050" y="4511263"/>
              <a:ext cx="821100" cy="821100"/>
            </a:xfrm>
            <a:prstGeom prst="ellipse">
              <a:avLst/>
            </a:prstGeom>
            <a:solidFill>
              <a:srgbClr val="FDFEFF">
                <a:alpha val="18870"/>
              </a:srgbClr>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Barlow"/>
                <a:ea typeface="Barlow"/>
                <a:cs typeface="Barlow"/>
                <a:sym typeface="Barlow"/>
              </a:endParaRPr>
            </a:p>
          </p:txBody>
        </p:sp>
      </p:grpSp>
      <p:sp>
        <p:nvSpPr>
          <p:cNvPr id="348" name="Google Shape;348;p35"/>
          <p:cNvSpPr txBox="1">
            <a:spLocks noGrp="1"/>
          </p:cNvSpPr>
          <p:nvPr>
            <p:ph type="body" idx="1"/>
          </p:nvPr>
        </p:nvSpPr>
        <p:spPr>
          <a:xfrm>
            <a:off x="113325" y="1330912"/>
            <a:ext cx="8520349" cy="3236025"/>
          </a:xfrm>
          <a:prstGeom prst="rect">
            <a:avLst/>
          </a:prstGeom>
        </p:spPr>
        <p:txBody>
          <a:bodyPr spcFirstLastPara="1" wrap="square" lIns="91425" tIns="91425" rIns="91425" bIns="91425" anchor="t" anchorCtr="0">
            <a:noAutofit/>
          </a:bodyPr>
          <a:lstStyle/>
          <a:p>
            <a:pPr marL="609600" lvl="1" indent="0" algn="just">
              <a:buNone/>
            </a:pPr>
            <a:r>
              <a:rPr lang="ro-RO" sz="2000" b="1" dirty="0">
                <a:solidFill>
                  <a:schemeClr val="tx1"/>
                </a:solidFill>
              </a:rPr>
              <a:t>	</a:t>
            </a:r>
            <a:r>
              <a:rPr lang="en-US" sz="2000" b="1" dirty="0">
                <a:solidFill>
                  <a:schemeClr val="tx1"/>
                </a:solidFill>
              </a:rPr>
              <a:t>2003-2008</a:t>
            </a:r>
            <a:r>
              <a:rPr lang="en-US" sz="2000" dirty="0">
                <a:solidFill>
                  <a:schemeClr val="tx1"/>
                </a:solidFill>
              </a:rPr>
              <a:t> – </a:t>
            </a:r>
            <a:r>
              <a:rPr lang="en-US" sz="2000" dirty="0" err="1">
                <a:solidFill>
                  <a:schemeClr val="tx1"/>
                </a:solidFill>
              </a:rPr>
              <a:t>Studii</a:t>
            </a:r>
            <a:r>
              <a:rPr lang="en-US" sz="2000" dirty="0">
                <a:solidFill>
                  <a:schemeClr val="tx1"/>
                </a:solidFill>
              </a:rPr>
              <a:t> </a:t>
            </a:r>
            <a:r>
              <a:rPr lang="en-US" sz="2000" dirty="0" err="1">
                <a:solidFill>
                  <a:schemeClr val="tx1"/>
                </a:solidFill>
              </a:rPr>
              <a:t>doctorale</a:t>
            </a:r>
            <a:r>
              <a:rPr lang="en-US" sz="2000" dirty="0">
                <a:solidFill>
                  <a:schemeClr val="tx1"/>
                </a:solidFill>
              </a:rPr>
              <a:t> </a:t>
            </a:r>
            <a:r>
              <a:rPr lang="en-US" sz="2000" dirty="0" err="1">
                <a:solidFill>
                  <a:schemeClr val="tx1"/>
                </a:solidFill>
              </a:rPr>
              <a:t>în</a:t>
            </a:r>
            <a:r>
              <a:rPr lang="en-US" sz="2000" dirty="0">
                <a:solidFill>
                  <a:schemeClr val="tx1"/>
                </a:solidFill>
              </a:rPr>
              <a:t> management </a:t>
            </a:r>
            <a:r>
              <a:rPr lang="en-US" sz="2000" dirty="0" err="1">
                <a:solidFill>
                  <a:schemeClr val="tx1"/>
                </a:solidFill>
              </a:rPr>
              <a:t>sportiv</a:t>
            </a:r>
            <a:endParaRPr lang="en-US" sz="2000" dirty="0">
              <a:solidFill>
                <a:schemeClr val="tx1"/>
              </a:solidFill>
            </a:endParaRPr>
          </a:p>
          <a:p>
            <a:pPr marL="152400" indent="0" algn="just">
              <a:buNone/>
            </a:pPr>
            <a:r>
              <a:rPr lang="ro-RO" sz="1800" i="1" dirty="0">
                <a:solidFill>
                  <a:schemeClr val="tx1"/>
                </a:solidFill>
                <a:ea typeface="Times New Roman" panose="02020603050405020304" pitchFamily="18" charset="0"/>
                <a:cs typeface="Times New Roman" panose="02020603050405020304" pitchFamily="18" charset="0"/>
              </a:rPr>
              <a:t>	</a:t>
            </a:r>
            <a:r>
              <a:rPr lang="ro-RO" sz="1800" i="1" dirty="0">
                <a:solidFill>
                  <a:schemeClr val="tx1"/>
                </a:solidFill>
                <a:effectLst/>
                <a:ea typeface="Times New Roman" panose="02020603050405020304" pitchFamily="18" charset="0"/>
                <a:cs typeface="Times New Roman" panose="02020603050405020304" pitchFamily="18" charset="0"/>
              </a:rPr>
              <a:t>Managementul performanțelor în instituțiile de educație fizică și sport</a:t>
            </a:r>
          </a:p>
          <a:p>
            <a:pPr algn="just">
              <a:buFont typeface="Wingdings" panose="05000000000000000000" pitchFamily="2" charset="2"/>
              <a:buChar char="Ø"/>
            </a:pPr>
            <a:endParaRPr lang="en-US" sz="1800" dirty="0">
              <a:solidFill>
                <a:schemeClr val="tx1"/>
              </a:solidFill>
            </a:endParaRPr>
          </a:p>
          <a:p>
            <a:pPr marL="152400" indent="0" algn="just">
              <a:buNone/>
            </a:pPr>
            <a:r>
              <a:rPr lang="ro-RO" sz="2000" b="1" dirty="0">
                <a:solidFill>
                  <a:schemeClr val="tx1"/>
                </a:solidFill>
              </a:rPr>
              <a:t>	</a:t>
            </a:r>
            <a:r>
              <a:rPr lang="en-US" sz="2000" b="1" dirty="0">
                <a:solidFill>
                  <a:schemeClr val="tx1"/>
                </a:solidFill>
              </a:rPr>
              <a:t>2003-2004</a:t>
            </a:r>
            <a:r>
              <a:rPr lang="en-US" sz="2000" dirty="0">
                <a:solidFill>
                  <a:schemeClr val="tx1"/>
                </a:solidFill>
              </a:rPr>
              <a:t> – </a:t>
            </a:r>
            <a:r>
              <a:rPr lang="en-US" sz="2000" dirty="0" err="1">
                <a:solidFill>
                  <a:schemeClr val="tx1"/>
                </a:solidFill>
              </a:rPr>
              <a:t>Studii</a:t>
            </a:r>
            <a:r>
              <a:rPr lang="en-US" sz="2000" dirty="0">
                <a:solidFill>
                  <a:schemeClr val="tx1"/>
                </a:solidFill>
              </a:rPr>
              <a:t> de </a:t>
            </a:r>
            <a:r>
              <a:rPr lang="en-US" sz="2000" dirty="0" err="1">
                <a:solidFill>
                  <a:schemeClr val="tx1"/>
                </a:solidFill>
              </a:rPr>
              <a:t>masterat</a:t>
            </a:r>
            <a:r>
              <a:rPr lang="en-US" sz="2000" dirty="0">
                <a:solidFill>
                  <a:schemeClr val="tx1"/>
                </a:solidFill>
              </a:rPr>
              <a:t> </a:t>
            </a:r>
            <a:r>
              <a:rPr lang="en-US" sz="2000" dirty="0" err="1">
                <a:solidFill>
                  <a:schemeClr val="tx1"/>
                </a:solidFill>
              </a:rPr>
              <a:t>în</a:t>
            </a:r>
            <a:r>
              <a:rPr lang="en-US" sz="2000" dirty="0">
                <a:solidFill>
                  <a:schemeClr val="tx1"/>
                </a:solidFill>
              </a:rPr>
              <a:t> </a:t>
            </a:r>
            <a:r>
              <a:rPr lang="en-US" sz="2000" dirty="0" err="1">
                <a:solidFill>
                  <a:schemeClr val="tx1"/>
                </a:solidFill>
              </a:rPr>
              <a:t>antrenament</a:t>
            </a:r>
            <a:r>
              <a:rPr lang="en-US" sz="2000" dirty="0">
                <a:solidFill>
                  <a:schemeClr val="tx1"/>
                </a:solidFill>
              </a:rPr>
              <a:t> </a:t>
            </a:r>
            <a:r>
              <a:rPr lang="en-US" sz="2000" dirty="0" err="1">
                <a:solidFill>
                  <a:schemeClr val="tx1"/>
                </a:solidFill>
              </a:rPr>
              <a:t>sportiv</a:t>
            </a:r>
            <a:endParaRPr lang="en-US" sz="2000" dirty="0">
              <a:solidFill>
                <a:schemeClr val="tx1"/>
              </a:solidFill>
            </a:endParaRPr>
          </a:p>
          <a:p>
            <a:pPr marL="152400" indent="0" algn="just">
              <a:buNone/>
            </a:pPr>
            <a:r>
              <a:rPr lang="ro-RO" sz="1800" i="1" kern="0" dirty="0">
                <a:solidFill>
                  <a:schemeClr val="tx1"/>
                </a:solidFill>
                <a:effectLst/>
                <a:ea typeface="Times New Roman" panose="02020603050405020304" pitchFamily="18" charset="0"/>
              </a:rPr>
              <a:t>	Tehnici moderne utilizate în jocul de volei pentru optimizarea antrenamentului</a:t>
            </a:r>
          </a:p>
          <a:p>
            <a:pPr algn="just">
              <a:buFont typeface="Wingdings" panose="05000000000000000000" pitchFamily="2" charset="2"/>
              <a:buChar char="Ø"/>
            </a:pPr>
            <a:endParaRPr lang="en-US" sz="1800" dirty="0">
              <a:solidFill>
                <a:schemeClr val="tx1"/>
              </a:solidFill>
            </a:endParaRPr>
          </a:p>
          <a:p>
            <a:pPr marL="152400" indent="0" algn="just">
              <a:buNone/>
            </a:pPr>
            <a:r>
              <a:rPr lang="ro-RO" sz="2000" b="1" dirty="0">
                <a:solidFill>
                  <a:schemeClr val="tx1"/>
                </a:solidFill>
              </a:rPr>
              <a:t>	</a:t>
            </a:r>
            <a:r>
              <a:rPr lang="en-US" sz="2000" b="1" dirty="0">
                <a:solidFill>
                  <a:schemeClr val="tx1"/>
                </a:solidFill>
              </a:rPr>
              <a:t>1992-1996</a:t>
            </a:r>
            <a:r>
              <a:rPr lang="en-US" sz="2000" dirty="0">
                <a:solidFill>
                  <a:schemeClr val="tx1"/>
                </a:solidFill>
              </a:rPr>
              <a:t> – </a:t>
            </a:r>
            <a:r>
              <a:rPr lang="en-US" sz="2000" dirty="0" err="1">
                <a:solidFill>
                  <a:schemeClr val="tx1"/>
                </a:solidFill>
              </a:rPr>
              <a:t>Studii</a:t>
            </a:r>
            <a:r>
              <a:rPr lang="en-US" sz="2000" dirty="0">
                <a:solidFill>
                  <a:schemeClr val="tx1"/>
                </a:solidFill>
              </a:rPr>
              <a:t> de </a:t>
            </a:r>
            <a:r>
              <a:rPr lang="en-US" sz="2000" dirty="0" err="1">
                <a:solidFill>
                  <a:schemeClr val="tx1"/>
                </a:solidFill>
              </a:rPr>
              <a:t>licență</a:t>
            </a:r>
            <a:r>
              <a:rPr lang="en-US" sz="2000" dirty="0">
                <a:solidFill>
                  <a:schemeClr val="tx1"/>
                </a:solidFill>
              </a:rPr>
              <a:t> </a:t>
            </a:r>
            <a:r>
              <a:rPr lang="en-US" sz="2000" dirty="0" err="1">
                <a:solidFill>
                  <a:schemeClr val="tx1"/>
                </a:solidFill>
              </a:rPr>
              <a:t>în</a:t>
            </a:r>
            <a:r>
              <a:rPr lang="en-US" sz="2000" dirty="0">
                <a:solidFill>
                  <a:schemeClr val="tx1"/>
                </a:solidFill>
              </a:rPr>
              <a:t> </a:t>
            </a:r>
            <a:r>
              <a:rPr lang="en-US" sz="2000" dirty="0" err="1">
                <a:solidFill>
                  <a:schemeClr val="tx1"/>
                </a:solidFill>
              </a:rPr>
              <a:t>educație</a:t>
            </a:r>
            <a:r>
              <a:rPr lang="en-US" sz="2000" dirty="0">
                <a:solidFill>
                  <a:schemeClr val="tx1"/>
                </a:solidFill>
              </a:rPr>
              <a:t> </a:t>
            </a:r>
            <a:r>
              <a:rPr lang="en-US" sz="2000" dirty="0" err="1">
                <a:solidFill>
                  <a:schemeClr val="tx1"/>
                </a:solidFill>
              </a:rPr>
              <a:t>fizică</a:t>
            </a:r>
            <a:r>
              <a:rPr lang="en-US" sz="2000" dirty="0">
                <a:solidFill>
                  <a:schemeClr val="tx1"/>
                </a:solidFill>
              </a:rPr>
              <a:t> </a:t>
            </a:r>
            <a:r>
              <a:rPr lang="en-US" sz="2000" dirty="0" err="1">
                <a:solidFill>
                  <a:schemeClr val="tx1"/>
                </a:solidFill>
              </a:rPr>
              <a:t>și</a:t>
            </a:r>
            <a:r>
              <a:rPr lang="en-US" sz="2000" dirty="0">
                <a:solidFill>
                  <a:schemeClr val="tx1"/>
                </a:solidFill>
              </a:rPr>
              <a:t> sport</a:t>
            </a:r>
          </a:p>
          <a:p>
            <a:pPr marL="152400" indent="0" algn="just">
              <a:buNone/>
            </a:pPr>
            <a:r>
              <a:rPr lang="ro-RO" sz="1800" i="1" kern="0" dirty="0">
                <a:solidFill>
                  <a:schemeClr val="tx1"/>
                </a:solidFill>
              </a:rPr>
              <a:t>	Motivaţia în activitatea sportivă şcolară – premisă a orientarii către sportul de performanţă</a:t>
            </a:r>
            <a:endParaRPr lang="en-US" sz="1800" i="1" kern="0" dirty="0">
              <a:solidFill>
                <a:schemeClr val="tx1"/>
              </a:solidFill>
            </a:endParaRPr>
          </a:p>
          <a:p>
            <a:pPr marL="0" lvl="0" indent="0" algn="just" rtl="0">
              <a:spcBef>
                <a:spcPts val="0"/>
              </a:spcBef>
              <a:spcAft>
                <a:spcPts val="0"/>
              </a:spcAft>
              <a:buClr>
                <a:schemeClr val="dk2"/>
              </a:buClr>
              <a:buSzPts val="1100"/>
              <a:buFont typeface="Arial"/>
              <a:buNone/>
            </a:pPr>
            <a:endParaRPr sz="1600" dirty="0"/>
          </a:p>
        </p:txBody>
      </p:sp>
      <p:sp>
        <p:nvSpPr>
          <p:cNvPr id="2" name="Arrow: Curved Right 1">
            <a:extLst>
              <a:ext uri="{FF2B5EF4-FFF2-40B4-BE49-F238E27FC236}">
                <a16:creationId xmlns:a16="http://schemas.microsoft.com/office/drawing/2014/main" id="{6DC17B79-E91D-7650-9980-55CFC6CD321C}"/>
              </a:ext>
            </a:extLst>
          </p:cNvPr>
          <p:cNvSpPr/>
          <p:nvPr/>
        </p:nvSpPr>
        <p:spPr>
          <a:xfrm>
            <a:off x="713250" y="1711569"/>
            <a:ext cx="302750" cy="390770"/>
          </a:xfrm>
          <a:prstGeom prst="curvedRightArrow">
            <a:avLst/>
          </a:prstGeom>
          <a:solidFill>
            <a:schemeClr val="bg1"/>
          </a:solidFill>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 name="Arrow: Curved Right 2">
            <a:extLst>
              <a:ext uri="{FF2B5EF4-FFF2-40B4-BE49-F238E27FC236}">
                <a16:creationId xmlns:a16="http://schemas.microsoft.com/office/drawing/2014/main" id="{D64D43BA-40C9-447D-A8B5-ECD674977289}"/>
              </a:ext>
            </a:extLst>
          </p:cNvPr>
          <p:cNvSpPr/>
          <p:nvPr/>
        </p:nvSpPr>
        <p:spPr>
          <a:xfrm>
            <a:off x="713250" y="2525346"/>
            <a:ext cx="302750" cy="390770"/>
          </a:xfrm>
          <a:prstGeom prst="curvedRightArrow">
            <a:avLst/>
          </a:prstGeom>
          <a:solidFill>
            <a:schemeClr val="bg1"/>
          </a:solidFill>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Arrow: Curved Right 3">
            <a:extLst>
              <a:ext uri="{FF2B5EF4-FFF2-40B4-BE49-F238E27FC236}">
                <a16:creationId xmlns:a16="http://schemas.microsoft.com/office/drawing/2014/main" id="{E1E36F71-B9C8-C670-DA17-7CEA44DA234E}"/>
              </a:ext>
            </a:extLst>
          </p:cNvPr>
          <p:cNvSpPr/>
          <p:nvPr/>
        </p:nvSpPr>
        <p:spPr>
          <a:xfrm>
            <a:off x="713250" y="3673238"/>
            <a:ext cx="302750" cy="390770"/>
          </a:xfrm>
          <a:prstGeom prst="curvedRightArrow">
            <a:avLst/>
          </a:prstGeom>
          <a:solidFill>
            <a:schemeClr val="bg1"/>
          </a:solidFill>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48">
                                            <p:txEl>
                                              <p:pRg st="0" end="0"/>
                                            </p:txEl>
                                          </p:spTgt>
                                        </p:tgtEl>
                                        <p:attrNameLst>
                                          <p:attrName>style.visibility</p:attrName>
                                        </p:attrNameLst>
                                      </p:cBhvr>
                                      <p:to>
                                        <p:strVal val="visible"/>
                                      </p:to>
                                    </p:set>
                                    <p:animEffect transition="in" filter="fade">
                                      <p:cBhvr>
                                        <p:cTn id="7" dur="500"/>
                                        <p:tgtEl>
                                          <p:spTgt spid="34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48">
                                            <p:txEl>
                                              <p:pRg st="1" end="1"/>
                                            </p:txEl>
                                          </p:spTgt>
                                        </p:tgtEl>
                                        <p:attrNameLst>
                                          <p:attrName>style.visibility</p:attrName>
                                        </p:attrNameLst>
                                      </p:cBhvr>
                                      <p:to>
                                        <p:strVal val="visible"/>
                                      </p:to>
                                    </p:set>
                                    <p:animEffect transition="in" filter="fade">
                                      <p:cBhvr>
                                        <p:cTn id="12" dur="500"/>
                                        <p:tgtEl>
                                          <p:spTgt spid="34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48">
                                            <p:txEl>
                                              <p:pRg st="3" end="3"/>
                                            </p:txEl>
                                          </p:spTgt>
                                        </p:tgtEl>
                                        <p:attrNameLst>
                                          <p:attrName>style.visibility</p:attrName>
                                        </p:attrNameLst>
                                      </p:cBhvr>
                                      <p:to>
                                        <p:strVal val="visible"/>
                                      </p:to>
                                    </p:set>
                                    <p:animEffect transition="in" filter="fade">
                                      <p:cBhvr>
                                        <p:cTn id="17" dur="500"/>
                                        <p:tgtEl>
                                          <p:spTgt spid="348">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48">
                                            <p:txEl>
                                              <p:pRg st="4" end="4"/>
                                            </p:txEl>
                                          </p:spTgt>
                                        </p:tgtEl>
                                        <p:attrNameLst>
                                          <p:attrName>style.visibility</p:attrName>
                                        </p:attrNameLst>
                                      </p:cBhvr>
                                      <p:to>
                                        <p:strVal val="visible"/>
                                      </p:to>
                                    </p:set>
                                    <p:animEffect transition="in" filter="fade">
                                      <p:cBhvr>
                                        <p:cTn id="22" dur="500"/>
                                        <p:tgtEl>
                                          <p:spTgt spid="348">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48">
                                            <p:txEl>
                                              <p:pRg st="6" end="6"/>
                                            </p:txEl>
                                          </p:spTgt>
                                        </p:tgtEl>
                                        <p:attrNameLst>
                                          <p:attrName>style.visibility</p:attrName>
                                        </p:attrNameLst>
                                      </p:cBhvr>
                                      <p:to>
                                        <p:strVal val="visible"/>
                                      </p:to>
                                    </p:set>
                                    <p:animEffect transition="in" filter="fade">
                                      <p:cBhvr>
                                        <p:cTn id="27" dur="500"/>
                                        <p:tgtEl>
                                          <p:spTgt spid="348">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48">
                                            <p:txEl>
                                              <p:pRg st="7" end="7"/>
                                            </p:txEl>
                                          </p:spTgt>
                                        </p:tgtEl>
                                        <p:attrNameLst>
                                          <p:attrName>style.visibility</p:attrName>
                                        </p:attrNameLst>
                                      </p:cBhvr>
                                      <p:to>
                                        <p:strVal val="visible"/>
                                      </p:to>
                                    </p:set>
                                    <p:animEffect transition="in" filter="fade">
                                      <p:cBhvr>
                                        <p:cTn id="32" dur="500"/>
                                        <p:tgtEl>
                                          <p:spTgt spid="348">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62550A-9949-CA2E-D921-FA27D664D50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E75231F-7E8A-05F5-8D87-1129E22F0B36}"/>
              </a:ext>
            </a:extLst>
          </p:cNvPr>
          <p:cNvSpPr>
            <a:spLocks noGrp="1"/>
          </p:cNvSpPr>
          <p:nvPr>
            <p:ph type="title"/>
          </p:nvPr>
        </p:nvSpPr>
        <p:spPr>
          <a:xfrm>
            <a:off x="797850" y="144400"/>
            <a:ext cx="7717500" cy="572700"/>
          </a:xfrm>
        </p:spPr>
        <p:txBody>
          <a:bodyPr/>
          <a:lstStyle/>
          <a:p>
            <a:r>
              <a:rPr lang="en-US" sz="3000" b="1" dirty="0">
                <a:effectLst>
                  <a:outerShdw blurRad="38100" dist="38100" dir="2700000" algn="tl">
                    <a:srgbClr val="000000">
                      <a:alpha val="30000"/>
                    </a:srgbClr>
                  </a:outerShdw>
                </a:effectLst>
                <a:cs typeface="+mn-ea"/>
              </a:rPr>
              <a:t>05. </a:t>
            </a:r>
            <a:r>
              <a:rPr lang="ro-RO" sz="3000" b="1" dirty="0">
                <a:effectLst>
                  <a:outerShdw blurRad="38100" dist="38100" dir="2700000" algn="tl">
                    <a:srgbClr val="000000">
                      <a:alpha val="30000"/>
                    </a:srgbClr>
                  </a:outerShdw>
                </a:effectLst>
                <a:cs typeface="+mn-ea"/>
              </a:rPr>
              <a:t>Dezvoltarea carierei academice</a:t>
            </a:r>
            <a:endParaRPr lang="en-US" sz="3000" b="1" dirty="0">
              <a:effectLst>
                <a:outerShdw blurRad="38100" dist="38100" dir="2700000" algn="tl">
                  <a:srgbClr val="000000">
                    <a:alpha val="30000"/>
                  </a:srgbClr>
                </a:outerShdw>
              </a:effectLst>
              <a:cs typeface="+mn-ea"/>
            </a:endParaRPr>
          </a:p>
        </p:txBody>
      </p:sp>
      <p:sp>
        <p:nvSpPr>
          <p:cNvPr id="3" name="Content Placeholder 2">
            <a:extLst>
              <a:ext uri="{FF2B5EF4-FFF2-40B4-BE49-F238E27FC236}">
                <a16:creationId xmlns:a16="http://schemas.microsoft.com/office/drawing/2014/main" id="{060527AE-6D81-CD12-A736-E9C739773727}"/>
              </a:ext>
            </a:extLst>
          </p:cNvPr>
          <p:cNvSpPr>
            <a:spLocks noGrp="1"/>
          </p:cNvSpPr>
          <p:nvPr>
            <p:ph idx="1"/>
          </p:nvPr>
        </p:nvSpPr>
        <p:spPr>
          <a:xfrm>
            <a:off x="187890" y="1016000"/>
            <a:ext cx="8956110" cy="3891582"/>
          </a:xfrm>
        </p:spPr>
        <p:txBody>
          <a:bodyPr>
            <a:noAutofit/>
          </a:bodyPr>
          <a:lstStyle/>
          <a:p>
            <a:pPr marL="0" indent="0">
              <a:buNone/>
            </a:pPr>
            <a:endParaRPr lang="en-US" dirty="0">
              <a:solidFill>
                <a:schemeClr val="tx1"/>
              </a:solidFill>
            </a:endParaRPr>
          </a:p>
          <a:p>
            <a:pPr marL="0" indent="0">
              <a:buNone/>
            </a:pPr>
            <a:r>
              <a:rPr lang="ro-RO" sz="1400" b="1" noProof="0" dirty="0">
                <a:solidFill>
                  <a:schemeClr val="tx1"/>
                </a:solidFill>
              </a:rPr>
              <a:t>Obiective în activitatea managerială și administrativă</a:t>
            </a:r>
            <a:r>
              <a:rPr lang="en-US" sz="1400" b="1" dirty="0">
                <a:solidFill>
                  <a:schemeClr val="tx1"/>
                </a:solidFill>
              </a:rPr>
              <a:t>:</a:t>
            </a:r>
          </a:p>
          <a:p>
            <a:pPr marL="0" indent="0">
              <a:buNone/>
            </a:pPr>
            <a:endParaRPr lang="en-US" sz="1400" dirty="0">
              <a:solidFill>
                <a:schemeClr val="tx1"/>
              </a:solidFill>
            </a:endParaRPr>
          </a:p>
          <a:p>
            <a:pPr marL="257175" indent="-257175" algn="just">
              <a:buFont typeface="Symbol" panose="05050102010706020507" pitchFamily="18" charset="2"/>
              <a:buChar char=""/>
              <a:tabLst>
                <a:tab pos="405289" algn="l"/>
              </a:tabLst>
            </a:pPr>
            <a:r>
              <a:rPr lang="ro-RO" sz="1400" dirty="0">
                <a:solidFill>
                  <a:schemeClr val="tx1"/>
                </a:solidFill>
                <a:latin typeface="UT Sans"/>
                <a:ea typeface="Times New Roman" panose="02020603050405020304" pitchFamily="18" charset="0"/>
              </a:rPr>
              <a:t>implicarea în actualizarea periodică a planurilor de învățământ ale programelor de studii din oferta educațională a </a:t>
            </a:r>
            <a:r>
              <a:rPr lang="en-US" sz="1400" dirty="0">
                <a:solidFill>
                  <a:schemeClr val="tx1"/>
                </a:solidFill>
                <a:latin typeface="UT Sans"/>
                <a:ea typeface="Times New Roman" panose="02020603050405020304" pitchFamily="18" charset="0"/>
              </a:rPr>
              <a:t>FEFSM</a:t>
            </a:r>
            <a:r>
              <a:rPr lang="ro-RO" sz="1400" dirty="0">
                <a:solidFill>
                  <a:schemeClr val="tx1"/>
                </a:solidFill>
                <a:latin typeface="UT Sans"/>
                <a:ea typeface="Times New Roman" panose="02020603050405020304" pitchFamily="18" charset="0"/>
              </a:rPr>
              <a:t> cu tendințele globale în domeniul educației fizice și sportului și cu cerințele pieței muncii. Pentru realizarea acestui obiectiv voi organiza anual o întâlnire consultativă cu reprezentanți ai angajatorilor potențiali pentru studenții facultății noastre și cadrele didactice coordonatoare de programe de studii;</a:t>
            </a:r>
            <a:endParaRPr lang="en-US" sz="1400" dirty="0">
              <a:solidFill>
                <a:schemeClr val="tx1"/>
              </a:solidFill>
              <a:latin typeface="UT Sans"/>
              <a:ea typeface="Times New Roman" panose="02020603050405020304" pitchFamily="18" charset="0"/>
            </a:endParaRPr>
          </a:p>
          <a:p>
            <a:pPr marL="257175" indent="-257175" algn="just">
              <a:buFont typeface="Symbol" panose="05050102010706020507" pitchFamily="18" charset="2"/>
              <a:buChar char=""/>
              <a:tabLst>
                <a:tab pos="405289" algn="l"/>
              </a:tabLst>
            </a:pPr>
            <a:endParaRPr lang="en-US" sz="1400" dirty="0">
              <a:solidFill>
                <a:schemeClr val="tx1"/>
              </a:solidFill>
              <a:latin typeface="UT Sans"/>
              <a:ea typeface="Times New Roman" panose="02020603050405020304" pitchFamily="18" charset="0"/>
            </a:endParaRPr>
          </a:p>
          <a:p>
            <a:pPr marL="257175" indent="-257175" algn="just">
              <a:buFont typeface="Symbol" panose="05050102010706020507" pitchFamily="18" charset="2"/>
              <a:buChar char=""/>
              <a:tabLst>
                <a:tab pos="405289" algn="l"/>
              </a:tabLst>
            </a:pPr>
            <a:r>
              <a:rPr lang="ro-RO" sz="1400" b="1" dirty="0">
                <a:solidFill>
                  <a:schemeClr val="tx1"/>
                </a:solidFill>
                <a:latin typeface="UT Sans"/>
                <a:ea typeface="Times New Roman" panose="02020603050405020304" pitchFamily="18" charset="0"/>
              </a:rPr>
              <a:t>acordarea de suport informațional pentru eficientizarea catalogului electronic;</a:t>
            </a:r>
            <a:endParaRPr lang="en-US" sz="1400" b="1" dirty="0">
              <a:solidFill>
                <a:schemeClr val="tx1"/>
              </a:solidFill>
              <a:latin typeface="UT Sans"/>
              <a:ea typeface="Times New Roman" panose="02020603050405020304" pitchFamily="18" charset="0"/>
            </a:endParaRPr>
          </a:p>
          <a:p>
            <a:pPr marL="257175" indent="-257175" algn="just">
              <a:buFont typeface="Symbol" panose="05050102010706020507" pitchFamily="18" charset="2"/>
              <a:buChar char=""/>
              <a:tabLst>
                <a:tab pos="405289" algn="l"/>
              </a:tabLst>
            </a:pPr>
            <a:endParaRPr lang="en-US" sz="1400" b="1" dirty="0">
              <a:solidFill>
                <a:schemeClr val="tx1"/>
              </a:solidFill>
              <a:latin typeface="Times New Roman" panose="02020603050405020304" pitchFamily="18" charset="0"/>
              <a:ea typeface="Times New Roman" panose="02020603050405020304" pitchFamily="18" charset="0"/>
            </a:endParaRPr>
          </a:p>
          <a:p>
            <a:pPr marL="257175" indent="-257175" algn="just">
              <a:buFont typeface="Symbol" panose="05050102010706020507" pitchFamily="18" charset="2"/>
              <a:buChar char=""/>
              <a:tabLst>
                <a:tab pos="405289" algn="l"/>
              </a:tabLst>
            </a:pPr>
            <a:r>
              <a:rPr lang="ro-RO" sz="1400" dirty="0">
                <a:solidFill>
                  <a:schemeClr val="tx1"/>
                </a:solidFill>
                <a:latin typeface="UT Sans"/>
                <a:ea typeface="Times New Roman" panose="02020603050405020304" pitchFamily="18" charset="0"/>
              </a:rPr>
              <a:t>folosirea networkingului profesional creat în cei 25 de ani de carieră pentru a semna sau actualiza parteneriate între FEFSM și facultăți de profil din străinătate;</a:t>
            </a:r>
            <a:endParaRPr lang="en-US" sz="1400" dirty="0">
              <a:solidFill>
                <a:schemeClr val="tx1"/>
              </a:solidFill>
              <a:latin typeface="UT Sans"/>
              <a:ea typeface="Times New Roman" panose="02020603050405020304" pitchFamily="18" charset="0"/>
            </a:endParaRPr>
          </a:p>
          <a:p>
            <a:pPr marL="257175" indent="-257175" algn="just">
              <a:buFont typeface="Symbol" panose="05050102010706020507" pitchFamily="18" charset="2"/>
              <a:buChar char=""/>
              <a:tabLst>
                <a:tab pos="405289" algn="l"/>
              </a:tabLst>
            </a:pPr>
            <a:endParaRPr lang="en-US" sz="1400" dirty="0">
              <a:solidFill>
                <a:schemeClr val="tx1"/>
              </a:solidFill>
              <a:latin typeface="Times New Roman" panose="02020603050405020304" pitchFamily="18" charset="0"/>
              <a:ea typeface="Times New Roman" panose="02020603050405020304" pitchFamily="18" charset="0"/>
            </a:endParaRPr>
          </a:p>
          <a:p>
            <a:pPr marL="257175" indent="-257175" algn="just">
              <a:buFont typeface="Symbol" panose="05050102010706020507" pitchFamily="18" charset="2"/>
              <a:buChar char=""/>
              <a:tabLst>
                <a:tab pos="405289" algn="l"/>
              </a:tabLst>
            </a:pPr>
            <a:r>
              <a:rPr lang="ro-RO" sz="1400" dirty="0">
                <a:solidFill>
                  <a:schemeClr val="tx1"/>
                </a:solidFill>
                <a:latin typeface="UT Sans"/>
                <a:ea typeface="Times New Roman" panose="02020603050405020304" pitchFamily="18" charset="0"/>
              </a:rPr>
              <a:t>sprijinirea organizării conferinței anuale a facultății și creșterea prestigiului acesteia. Pentru realizarea acestui obiectiv voi face apel din nou la networkingul profesional pentru a obține participarea unor personalități cu prestigiu recunoscut internațional (în calitate de keynote speakers), din domeniul academic sau de la nivelul unor organizații importante din domeniul sportului.</a:t>
            </a:r>
            <a:endParaRPr lang="en-US" sz="1400" dirty="0">
              <a:solidFill>
                <a:schemeClr val="tx1"/>
              </a:solidFill>
              <a:latin typeface="Times New Roman" panose="02020603050405020304" pitchFamily="18" charset="0"/>
              <a:ea typeface="Times New Roman" panose="02020603050405020304" pitchFamily="18" charset="0"/>
            </a:endParaRPr>
          </a:p>
        </p:txBody>
      </p:sp>
      <p:grpSp>
        <p:nvGrpSpPr>
          <p:cNvPr id="4" name="Google Shape;12025;p66">
            <a:extLst>
              <a:ext uri="{FF2B5EF4-FFF2-40B4-BE49-F238E27FC236}">
                <a16:creationId xmlns:a16="http://schemas.microsoft.com/office/drawing/2014/main" id="{E52BF48B-A07B-14BC-F264-FAABAF5E8C91}"/>
              </a:ext>
            </a:extLst>
          </p:cNvPr>
          <p:cNvGrpSpPr/>
          <p:nvPr/>
        </p:nvGrpSpPr>
        <p:grpSpPr>
          <a:xfrm>
            <a:off x="74559" y="4708995"/>
            <a:ext cx="226661" cy="363467"/>
            <a:chOff x="5211031" y="1969108"/>
            <a:chExt cx="226661" cy="363467"/>
          </a:xfrm>
        </p:grpSpPr>
        <p:sp>
          <p:nvSpPr>
            <p:cNvPr id="5" name="Google Shape;12026;p66">
              <a:extLst>
                <a:ext uri="{FF2B5EF4-FFF2-40B4-BE49-F238E27FC236}">
                  <a16:creationId xmlns:a16="http://schemas.microsoft.com/office/drawing/2014/main" id="{8C923F58-0705-C9A7-8196-522F386D148E}"/>
                </a:ext>
              </a:extLst>
            </p:cNvPr>
            <p:cNvSpPr/>
            <p:nvPr/>
          </p:nvSpPr>
          <p:spPr>
            <a:xfrm>
              <a:off x="5211031" y="1969108"/>
              <a:ext cx="226661" cy="363467"/>
            </a:xfrm>
            <a:custGeom>
              <a:avLst/>
              <a:gdLst/>
              <a:ahLst/>
              <a:cxnLst/>
              <a:rect l="l" t="t" r="r" b="b"/>
              <a:pathLst>
                <a:path w="7121" h="11419" extrusionOk="0">
                  <a:moveTo>
                    <a:pt x="6787" y="869"/>
                  </a:moveTo>
                  <a:cubicBezTo>
                    <a:pt x="6787" y="869"/>
                    <a:pt x="6799" y="869"/>
                    <a:pt x="6799" y="881"/>
                  </a:cubicBezTo>
                  <a:lnTo>
                    <a:pt x="6799" y="1238"/>
                  </a:lnTo>
                  <a:lnTo>
                    <a:pt x="6252" y="1250"/>
                  </a:lnTo>
                  <a:cubicBezTo>
                    <a:pt x="6156" y="1250"/>
                    <a:pt x="6085" y="1334"/>
                    <a:pt x="6085" y="1417"/>
                  </a:cubicBezTo>
                  <a:cubicBezTo>
                    <a:pt x="6085" y="1512"/>
                    <a:pt x="6156" y="1584"/>
                    <a:pt x="6252" y="1584"/>
                  </a:cubicBezTo>
                  <a:lnTo>
                    <a:pt x="6442" y="1584"/>
                  </a:lnTo>
                  <a:lnTo>
                    <a:pt x="6442" y="7501"/>
                  </a:lnTo>
                  <a:cubicBezTo>
                    <a:pt x="6442" y="7501"/>
                    <a:pt x="6442" y="7525"/>
                    <a:pt x="6430" y="7525"/>
                  </a:cubicBezTo>
                  <a:lnTo>
                    <a:pt x="703" y="7525"/>
                  </a:lnTo>
                  <a:cubicBezTo>
                    <a:pt x="703" y="7525"/>
                    <a:pt x="679" y="7525"/>
                    <a:pt x="679" y="7501"/>
                  </a:cubicBezTo>
                  <a:lnTo>
                    <a:pt x="679" y="1584"/>
                  </a:lnTo>
                  <a:lnTo>
                    <a:pt x="5537" y="1584"/>
                  </a:lnTo>
                  <a:cubicBezTo>
                    <a:pt x="5621" y="1584"/>
                    <a:pt x="5704" y="1512"/>
                    <a:pt x="5704" y="1417"/>
                  </a:cubicBezTo>
                  <a:cubicBezTo>
                    <a:pt x="5704" y="1334"/>
                    <a:pt x="5621" y="1250"/>
                    <a:pt x="5537" y="1250"/>
                  </a:cubicBezTo>
                  <a:lnTo>
                    <a:pt x="346" y="1250"/>
                  </a:lnTo>
                  <a:cubicBezTo>
                    <a:pt x="346" y="1250"/>
                    <a:pt x="322" y="1250"/>
                    <a:pt x="322" y="1238"/>
                  </a:cubicBezTo>
                  <a:lnTo>
                    <a:pt x="322" y="881"/>
                  </a:lnTo>
                  <a:cubicBezTo>
                    <a:pt x="322" y="881"/>
                    <a:pt x="322" y="869"/>
                    <a:pt x="346" y="869"/>
                  </a:cubicBezTo>
                  <a:close/>
                  <a:moveTo>
                    <a:pt x="5406" y="7858"/>
                  </a:moveTo>
                  <a:lnTo>
                    <a:pt x="5906" y="10394"/>
                  </a:lnTo>
                  <a:lnTo>
                    <a:pt x="3739" y="10394"/>
                  </a:lnTo>
                  <a:lnTo>
                    <a:pt x="3739" y="8418"/>
                  </a:lnTo>
                  <a:cubicBezTo>
                    <a:pt x="3739" y="8323"/>
                    <a:pt x="3656" y="8251"/>
                    <a:pt x="3573" y="8251"/>
                  </a:cubicBezTo>
                  <a:cubicBezTo>
                    <a:pt x="3477" y="8251"/>
                    <a:pt x="3406" y="8323"/>
                    <a:pt x="3406" y="8418"/>
                  </a:cubicBezTo>
                  <a:lnTo>
                    <a:pt x="3406" y="10394"/>
                  </a:lnTo>
                  <a:lnTo>
                    <a:pt x="1239" y="10394"/>
                  </a:lnTo>
                  <a:lnTo>
                    <a:pt x="1739" y="7858"/>
                  </a:lnTo>
                  <a:close/>
                  <a:moveTo>
                    <a:pt x="3573" y="0"/>
                  </a:moveTo>
                  <a:cubicBezTo>
                    <a:pt x="3477" y="0"/>
                    <a:pt x="3406" y="83"/>
                    <a:pt x="3406" y="167"/>
                  </a:cubicBezTo>
                  <a:lnTo>
                    <a:pt x="3406" y="536"/>
                  </a:lnTo>
                  <a:lnTo>
                    <a:pt x="346" y="536"/>
                  </a:lnTo>
                  <a:cubicBezTo>
                    <a:pt x="144" y="536"/>
                    <a:pt x="1" y="691"/>
                    <a:pt x="1" y="881"/>
                  </a:cubicBezTo>
                  <a:lnTo>
                    <a:pt x="1" y="1238"/>
                  </a:lnTo>
                  <a:cubicBezTo>
                    <a:pt x="1" y="1429"/>
                    <a:pt x="144" y="1584"/>
                    <a:pt x="346" y="1584"/>
                  </a:cubicBezTo>
                  <a:lnTo>
                    <a:pt x="358" y="1584"/>
                  </a:lnTo>
                  <a:lnTo>
                    <a:pt x="358" y="7501"/>
                  </a:lnTo>
                  <a:cubicBezTo>
                    <a:pt x="358" y="7703"/>
                    <a:pt x="501" y="7846"/>
                    <a:pt x="691" y="7846"/>
                  </a:cubicBezTo>
                  <a:lnTo>
                    <a:pt x="1382" y="7846"/>
                  </a:lnTo>
                  <a:lnTo>
                    <a:pt x="715" y="11228"/>
                  </a:lnTo>
                  <a:cubicBezTo>
                    <a:pt x="691" y="11311"/>
                    <a:pt x="751" y="11406"/>
                    <a:pt x="846" y="11418"/>
                  </a:cubicBezTo>
                  <a:lnTo>
                    <a:pt x="870" y="11418"/>
                  </a:lnTo>
                  <a:cubicBezTo>
                    <a:pt x="953" y="11418"/>
                    <a:pt x="1025" y="11359"/>
                    <a:pt x="1037" y="11287"/>
                  </a:cubicBezTo>
                  <a:lnTo>
                    <a:pt x="1156" y="10704"/>
                  </a:lnTo>
                  <a:lnTo>
                    <a:pt x="3394" y="10704"/>
                  </a:lnTo>
                  <a:lnTo>
                    <a:pt x="3394" y="11251"/>
                  </a:lnTo>
                  <a:cubicBezTo>
                    <a:pt x="3394" y="11347"/>
                    <a:pt x="3466" y="11418"/>
                    <a:pt x="3549" y="11418"/>
                  </a:cubicBezTo>
                  <a:cubicBezTo>
                    <a:pt x="3644" y="11418"/>
                    <a:pt x="3716" y="11347"/>
                    <a:pt x="3716" y="11251"/>
                  </a:cubicBezTo>
                  <a:lnTo>
                    <a:pt x="3716" y="10704"/>
                  </a:lnTo>
                  <a:lnTo>
                    <a:pt x="5954" y="10704"/>
                  </a:lnTo>
                  <a:lnTo>
                    <a:pt x="6073" y="11287"/>
                  </a:lnTo>
                  <a:cubicBezTo>
                    <a:pt x="6085" y="11359"/>
                    <a:pt x="6156" y="11418"/>
                    <a:pt x="6228" y="11418"/>
                  </a:cubicBezTo>
                  <a:lnTo>
                    <a:pt x="6264" y="11418"/>
                  </a:lnTo>
                  <a:cubicBezTo>
                    <a:pt x="6347" y="11406"/>
                    <a:pt x="6406" y="11311"/>
                    <a:pt x="6394" y="11228"/>
                  </a:cubicBezTo>
                  <a:lnTo>
                    <a:pt x="5728" y="7846"/>
                  </a:lnTo>
                  <a:lnTo>
                    <a:pt x="6406" y="7846"/>
                  </a:lnTo>
                  <a:cubicBezTo>
                    <a:pt x="6609" y="7846"/>
                    <a:pt x="6752" y="7703"/>
                    <a:pt x="6752" y="7501"/>
                  </a:cubicBezTo>
                  <a:lnTo>
                    <a:pt x="6752" y="1584"/>
                  </a:lnTo>
                  <a:lnTo>
                    <a:pt x="6764" y="1584"/>
                  </a:lnTo>
                  <a:cubicBezTo>
                    <a:pt x="6966" y="1584"/>
                    <a:pt x="7109" y="1429"/>
                    <a:pt x="7109" y="1238"/>
                  </a:cubicBezTo>
                  <a:lnTo>
                    <a:pt x="7109" y="881"/>
                  </a:lnTo>
                  <a:cubicBezTo>
                    <a:pt x="7121" y="691"/>
                    <a:pt x="6978" y="524"/>
                    <a:pt x="6787" y="524"/>
                  </a:cubicBezTo>
                  <a:lnTo>
                    <a:pt x="3739" y="524"/>
                  </a:lnTo>
                  <a:lnTo>
                    <a:pt x="3739" y="167"/>
                  </a:lnTo>
                  <a:cubicBezTo>
                    <a:pt x="3739" y="83"/>
                    <a:pt x="3656" y="0"/>
                    <a:pt x="3573"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12027;p66">
              <a:extLst>
                <a:ext uri="{FF2B5EF4-FFF2-40B4-BE49-F238E27FC236}">
                  <a16:creationId xmlns:a16="http://schemas.microsoft.com/office/drawing/2014/main" id="{2404DF01-E136-1349-913E-5234072B5FEA}"/>
                </a:ext>
              </a:extLst>
            </p:cNvPr>
            <p:cNvSpPr/>
            <p:nvPr/>
          </p:nvSpPr>
          <p:spPr>
            <a:xfrm>
              <a:off x="5250468" y="2060046"/>
              <a:ext cx="147819" cy="107649"/>
            </a:xfrm>
            <a:custGeom>
              <a:avLst/>
              <a:gdLst/>
              <a:ahLst/>
              <a:cxnLst/>
              <a:rect l="l" t="t" r="r" b="b"/>
              <a:pathLst>
                <a:path w="4644" h="3382" extrusionOk="0">
                  <a:moveTo>
                    <a:pt x="3584" y="1"/>
                  </a:moveTo>
                  <a:cubicBezTo>
                    <a:pt x="3489" y="1"/>
                    <a:pt x="3417" y="84"/>
                    <a:pt x="3417" y="167"/>
                  </a:cubicBezTo>
                  <a:cubicBezTo>
                    <a:pt x="3417" y="263"/>
                    <a:pt x="3489" y="334"/>
                    <a:pt x="3584" y="334"/>
                  </a:cubicBezTo>
                  <a:lnTo>
                    <a:pt x="4072" y="334"/>
                  </a:lnTo>
                  <a:lnTo>
                    <a:pt x="2417" y="1989"/>
                  </a:lnTo>
                  <a:lnTo>
                    <a:pt x="2405" y="1989"/>
                  </a:lnTo>
                  <a:lnTo>
                    <a:pt x="2036" y="1608"/>
                  </a:lnTo>
                  <a:cubicBezTo>
                    <a:pt x="1971" y="1542"/>
                    <a:pt x="1881" y="1510"/>
                    <a:pt x="1792" y="1510"/>
                  </a:cubicBezTo>
                  <a:cubicBezTo>
                    <a:pt x="1703" y="1510"/>
                    <a:pt x="1613" y="1542"/>
                    <a:pt x="1548" y="1608"/>
                  </a:cubicBezTo>
                  <a:lnTo>
                    <a:pt x="60" y="3096"/>
                  </a:lnTo>
                  <a:cubicBezTo>
                    <a:pt x="0" y="3156"/>
                    <a:pt x="0" y="3275"/>
                    <a:pt x="60" y="3334"/>
                  </a:cubicBezTo>
                  <a:cubicBezTo>
                    <a:pt x="83" y="3370"/>
                    <a:pt x="131" y="3382"/>
                    <a:pt x="179" y="3382"/>
                  </a:cubicBezTo>
                  <a:cubicBezTo>
                    <a:pt x="214" y="3382"/>
                    <a:pt x="262" y="3370"/>
                    <a:pt x="298" y="3334"/>
                  </a:cubicBezTo>
                  <a:lnTo>
                    <a:pt x="1786" y="1846"/>
                  </a:lnTo>
                  <a:lnTo>
                    <a:pt x="1798" y="1846"/>
                  </a:lnTo>
                  <a:lnTo>
                    <a:pt x="2167" y="2227"/>
                  </a:lnTo>
                  <a:cubicBezTo>
                    <a:pt x="2227" y="2287"/>
                    <a:pt x="2310" y="2322"/>
                    <a:pt x="2405" y="2322"/>
                  </a:cubicBezTo>
                  <a:cubicBezTo>
                    <a:pt x="2488" y="2322"/>
                    <a:pt x="2584" y="2298"/>
                    <a:pt x="2643" y="2227"/>
                  </a:cubicBezTo>
                  <a:lnTo>
                    <a:pt x="4298" y="572"/>
                  </a:lnTo>
                  <a:lnTo>
                    <a:pt x="4298" y="1060"/>
                  </a:lnTo>
                  <a:cubicBezTo>
                    <a:pt x="4298" y="1155"/>
                    <a:pt x="4370" y="1227"/>
                    <a:pt x="4453" y="1227"/>
                  </a:cubicBezTo>
                  <a:cubicBezTo>
                    <a:pt x="4548" y="1227"/>
                    <a:pt x="4620" y="1155"/>
                    <a:pt x="4620" y="1060"/>
                  </a:cubicBezTo>
                  <a:lnTo>
                    <a:pt x="4620" y="167"/>
                  </a:lnTo>
                  <a:cubicBezTo>
                    <a:pt x="4644" y="84"/>
                    <a:pt x="4560" y="1"/>
                    <a:pt x="4477"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106014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ox(in)">
                                      <p:cBhvr>
                                        <p:cTn id="7" dur="2000"/>
                                        <p:tgtEl>
                                          <p:spTgt spid="3">
                                            <p:txEl>
                                              <p:pRg st="1" end="1"/>
                                            </p:txEl>
                                          </p:spTgt>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box(in)">
                                      <p:cBhvr>
                                        <p:cTn id="10" dur="2000"/>
                                        <p:tgtEl>
                                          <p:spTgt spid="3">
                                            <p:txEl>
                                              <p:pRg st="3" end="3"/>
                                            </p:txEl>
                                          </p:spTgt>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Effect transition="in" filter="box(in)">
                                      <p:cBhvr>
                                        <p:cTn id="13" dur="2000"/>
                                        <p:tgtEl>
                                          <p:spTgt spid="3">
                                            <p:txEl>
                                              <p:pRg st="5" end="5"/>
                                            </p:txEl>
                                          </p:spTgt>
                                        </p:tgtEl>
                                      </p:cBhvr>
                                    </p:animEffect>
                                  </p:childTnLst>
                                </p:cTn>
                              </p:par>
                              <p:par>
                                <p:cTn id="14" presetID="4" presetClass="entr" presetSubtype="16" fill="hold" grpId="0" nodeType="withEffect">
                                  <p:stCondLst>
                                    <p:cond delay="0"/>
                                  </p:stCondLst>
                                  <p:childTnLst>
                                    <p:set>
                                      <p:cBhvr>
                                        <p:cTn id="15" dur="1" fill="hold">
                                          <p:stCondLst>
                                            <p:cond delay="0"/>
                                          </p:stCondLst>
                                        </p:cTn>
                                        <p:tgtEl>
                                          <p:spTgt spid="3">
                                            <p:txEl>
                                              <p:pRg st="7" end="7"/>
                                            </p:txEl>
                                          </p:spTgt>
                                        </p:tgtEl>
                                        <p:attrNameLst>
                                          <p:attrName>style.visibility</p:attrName>
                                        </p:attrNameLst>
                                      </p:cBhvr>
                                      <p:to>
                                        <p:strVal val="visible"/>
                                      </p:to>
                                    </p:set>
                                    <p:animEffect transition="in" filter="box(in)">
                                      <p:cBhvr>
                                        <p:cTn id="16" dur="2000"/>
                                        <p:tgtEl>
                                          <p:spTgt spid="3">
                                            <p:txEl>
                                              <p:pRg st="7" end="7"/>
                                            </p:txEl>
                                          </p:spTgt>
                                        </p:tgtEl>
                                      </p:cBhvr>
                                    </p:animEffect>
                                  </p:childTnLst>
                                </p:cTn>
                              </p:par>
                              <p:par>
                                <p:cTn id="17" presetID="4" presetClass="entr" presetSubtype="16" fill="hold" grpId="0" nodeType="withEffect">
                                  <p:stCondLst>
                                    <p:cond delay="0"/>
                                  </p:stCondLst>
                                  <p:childTnLst>
                                    <p:set>
                                      <p:cBhvr>
                                        <p:cTn id="18" dur="1" fill="hold">
                                          <p:stCondLst>
                                            <p:cond delay="0"/>
                                          </p:stCondLst>
                                        </p:cTn>
                                        <p:tgtEl>
                                          <p:spTgt spid="3">
                                            <p:txEl>
                                              <p:pRg st="9" end="9"/>
                                            </p:txEl>
                                          </p:spTgt>
                                        </p:tgtEl>
                                        <p:attrNameLst>
                                          <p:attrName>style.visibility</p:attrName>
                                        </p:attrNameLst>
                                      </p:cBhvr>
                                      <p:to>
                                        <p:strVal val="visible"/>
                                      </p:to>
                                    </p:set>
                                    <p:animEffect transition="in" filter="box(in)">
                                      <p:cBhvr>
                                        <p:cTn id="19" dur="2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286472-995E-5B98-8BBC-8FA4272CB1F7}"/>
              </a:ext>
            </a:extLst>
          </p:cNvPr>
          <p:cNvSpPr>
            <a:spLocks noGrp="1"/>
          </p:cNvSpPr>
          <p:nvPr>
            <p:ph type="title"/>
          </p:nvPr>
        </p:nvSpPr>
        <p:spPr>
          <a:xfrm>
            <a:off x="713225" y="445024"/>
            <a:ext cx="7717500" cy="1093489"/>
          </a:xfrm>
        </p:spPr>
        <p:txBody>
          <a:bodyPr/>
          <a:lstStyle/>
          <a:p>
            <a:r>
              <a:rPr lang="en-US" sz="3000" b="1" dirty="0">
                <a:effectLst>
                  <a:outerShdw blurRad="38100" dist="38100" dir="2700000" algn="tl">
                    <a:srgbClr val="000000">
                      <a:alpha val="30000"/>
                    </a:srgbClr>
                  </a:outerShdw>
                </a:effectLst>
                <a:cs typeface="+mn-ea"/>
              </a:rPr>
              <a:t>05. </a:t>
            </a:r>
            <a:r>
              <a:rPr lang="ro-RO" sz="3000" b="1" dirty="0">
                <a:effectLst>
                  <a:outerShdw blurRad="38100" dist="38100" dir="2700000" algn="tl">
                    <a:srgbClr val="000000">
                      <a:alpha val="30000"/>
                    </a:srgbClr>
                  </a:outerShdw>
                </a:effectLst>
                <a:cs typeface="+mn-ea"/>
              </a:rPr>
              <a:t>Dezvoltarea profesională</a:t>
            </a:r>
            <a:r>
              <a:rPr lang="en-US" sz="3000" b="1" dirty="0">
                <a:effectLst>
                  <a:outerShdw blurRad="38100" dist="38100" dir="2700000" algn="tl">
                    <a:srgbClr val="000000">
                      <a:alpha val="30000"/>
                    </a:srgbClr>
                  </a:outerShdw>
                </a:effectLst>
                <a:cs typeface="+mn-ea"/>
              </a:rPr>
              <a:t> – </a:t>
            </a:r>
            <a:r>
              <a:rPr lang="en-US" sz="3000" b="1" dirty="0" err="1">
                <a:effectLst>
                  <a:outerShdw blurRad="38100" dist="38100" dir="2700000" algn="tl">
                    <a:srgbClr val="000000">
                      <a:alpha val="30000"/>
                    </a:srgbClr>
                  </a:outerShdw>
                </a:effectLst>
                <a:cs typeface="+mn-ea"/>
              </a:rPr>
              <a:t>coordonate</a:t>
            </a:r>
            <a:r>
              <a:rPr lang="en-US" sz="3000" b="1" dirty="0">
                <a:effectLst>
                  <a:outerShdw blurRad="38100" dist="38100" dir="2700000" algn="tl">
                    <a:srgbClr val="000000">
                      <a:alpha val="30000"/>
                    </a:srgbClr>
                  </a:outerShdw>
                </a:effectLst>
                <a:cs typeface="+mn-ea"/>
              </a:rPr>
              <a:t> </a:t>
            </a:r>
          </a:p>
        </p:txBody>
      </p:sp>
      <p:sp>
        <p:nvSpPr>
          <p:cNvPr id="3" name="Content Placeholder 2">
            <a:extLst>
              <a:ext uri="{FF2B5EF4-FFF2-40B4-BE49-F238E27FC236}">
                <a16:creationId xmlns:a16="http://schemas.microsoft.com/office/drawing/2014/main" id="{15C8D46F-DC52-9664-9A1F-07C4B1A4695E}"/>
              </a:ext>
            </a:extLst>
          </p:cNvPr>
          <p:cNvSpPr>
            <a:spLocks noGrp="1"/>
          </p:cNvSpPr>
          <p:nvPr>
            <p:ph idx="1"/>
          </p:nvPr>
        </p:nvSpPr>
        <p:spPr>
          <a:xfrm>
            <a:off x="713225" y="2071401"/>
            <a:ext cx="7717500" cy="2812655"/>
          </a:xfrm>
        </p:spPr>
        <p:txBody>
          <a:bodyPr/>
          <a:lstStyle/>
          <a:p>
            <a:pPr marL="152400" indent="0" algn="just">
              <a:buNone/>
            </a:pPr>
            <a:r>
              <a:rPr lang="ro-RO" sz="1600" i="1" noProof="0" dirty="0">
                <a:solidFill>
                  <a:schemeClr val="tx1"/>
                </a:solidFill>
                <a:latin typeface="Barlow" panose="00000500000000000000" pitchFamily="2" charset="0"/>
                <a:ea typeface="Times New Roman" panose="02020603050405020304" pitchFamily="18" charset="0"/>
              </a:rPr>
              <a:t>Actualizarea</a:t>
            </a:r>
            <a:r>
              <a:rPr lang="ro-RO" sz="1600" i="1" dirty="0">
                <a:solidFill>
                  <a:schemeClr val="tx1"/>
                </a:solidFill>
                <a:latin typeface="Barlow" panose="00000500000000000000" pitchFamily="2" charset="0"/>
                <a:ea typeface="Times New Roman" panose="02020603050405020304" pitchFamily="18" charset="0"/>
              </a:rPr>
              <a:t> permanentă a cunoștințelor despre cele mai noi tendințe în domeniul educației fizice și sportului, respectiv </a:t>
            </a:r>
            <a:r>
              <a:rPr lang="en-US" sz="1600" i="1" dirty="0">
                <a:solidFill>
                  <a:schemeClr val="tx1"/>
                </a:solidFill>
                <a:latin typeface="Barlow" panose="00000500000000000000" pitchFamily="2" charset="0"/>
                <a:ea typeface="Times New Roman" panose="02020603050405020304" pitchFamily="18" charset="0"/>
              </a:rPr>
              <a:t>a</a:t>
            </a:r>
            <a:r>
              <a:rPr lang="ro-RO" sz="1600" i="1" dirty="0">
                <a:solidFill>
                  <a:schemeClr val="tx1"/>
                </a:solidFill>
                <a:latin typeface="Barlow" panose="00000500000000000000" pitchFamily="2" charset="0"/>
                <a:ea typeface="Times New Roman" panose="02020603050405020304" pitchFamily="18" charset="0"/>
              </a:rPr>
              <a:t> managementul</a:t>
            </a:r>
            <a:r>
              <a:rPr lang="en-US" sz="1600" i="1" dirty="0" err="1">
                <a:solidFill>
                  <a:schemeClr val="tx1"/>
                </a:solidFill>
                <a:latin typeface="Barlow" panose="00000500000000000000" pitchFamily="2" charset="0"/>
                <a:ea typeface="Times New Roman" panose="02020603050405020304" pitchFamily="18" charset="0"/>
              </a:rPr>
              <a:t>ui</a:t>
            </a:r>
            <a:r>
              <a:rPr lang="ro-RO" sz="1600" i="1" dirty="0">
                <a:solidFill>
                  <a:schemeClr val="tx1"/>
                </a:solidFill>
                <a:latin typeface="Barlow" panose="00000500000000000000" pitchFamily="2" charset="0"/>
                <a:ea typeface="Times New Roman" panose="02020603050405020304" pitchFamily="18" charset="0"/>
              </a:rPr>
              <a:t> organizațiilor sportive</a:t>
            </a:r>
            <a:r>
              <a:rPr lang="ro-RO" sz="1600" dirty="0">
                <a:solidFill>
                  <a:schemeClr val="tx1"/>
                </a:solidFill>
                <a:latin typeface="Barlow" panose="00000500000000000000" pitchFamily="2" charset="0"/>
                <a:ea typeface="Times New Roman" panose="02020603050405020304" pitchFamily="18" charset="0"/>
              </a:rPr>
              <a:t>. </a:t>
            </a:r>
          </a:p>
          <a:p>
            <a:pPr marL="152400" indent="0" algn="just">
              <a:buNone/>
            </a:pPr>
            <a:endParaRPr lang="en-US" sz="1600" dirty="0">
              <a:solidFill>
                <a:schemeClr val="tx1"/>
              </a:solidFill>
              <a:latin typeface="Barlow" panose="00000500000000000000" pitchFamily="2" charset="0"/>
              <a:ea typeface="Times New Roman" panose="02020603050405020304" pitchFamily="18" charset="0"/>
            </a:endParaRPr>
          </a:p>
          <a:p>
            <a:pPr marL="152400" indent="0" algn="just">
              <a:buNone/>
            </a:pPr>
            <a:r>
              <a:rPr lang="ro-RO" sz="1600" i="1" dirty="0">
                <a:solidFill>
                  <a:schemeClr val="tx1"/>
                </a:solidFill>
                <a:latin typeface="Barlow" panose="00000500000000000000" pitchFamily="2" charset="0"/>
                <a:ea typeface="Times New Roman" panose="02020603050405020304" pitchFamily="18" charset="0"/>
              </a:rPr>
              <a:t>Dezvoltarea abilităților în utilizarea tehnologiei informațiilor și comunicațiilor (TIC) astfel încât să pot utiliza noi soluții în activitățile didactice cu studenții.</a:t>
            </a:r>
            <a:r>
              <a:rPr lang="ro-RO" sz="1600" dirty="0">
                <a:solidFill>
                  <a:schemeClr val="tx1"/>
                </a:solidFill>
                <a:latin typeface="Barlow" panose="00000500000000000000" pitchFamily="2" charset="0"/>
                <a:ea typeface="Times New Roman" panose="02020603050405020304" pitchFamily="18" charset="0"/>
              </a:rPr>
              <a:t> </a:t>
            </a:r>
          </a:p>
          <a:p>
            <a:pPr marL="152400" indent="0" algn="just">
              <a:buNone/>
            </a:pPr>
            <a:endParaRPr lang="en-US" sz="1600" dirty="0">
              <a:solidFill>
                <a:schemeClr val="tx1"/>
              </a:solidFill>
              <a:latin typeface="Barlow" panose="00000500000000000000" pitchFamily="2" charset="0"/>
              <a:ea typeface="Times New Roman" panose="02020603050405020304" pitchFamily="18" charset="0"/>
            </a:endParaRPr>
          </a:p>
          <a:p>
            <a:pPr marL="152400" indent="0" algn="just">
              <a:buNone/>
            </a:pPr>
            <a:r>
              <a:rPr lang="ro-RO" sz="1600" i="1" dirty="0">
                <a:solidFill>
                  <a:schemeClr val="tx1"/>
                </a:solidFill>
                <a:latin typeface="Barlow" panose="00000500000000000000" pitchFamily="2" charset="0"/>
                <a:ea typeface="Times New Roman" panose="02020603050405020304" pitchFamily="18" charset="0"/>
              </a:rPr>
              <a:t>Pregătirea pentru a deveni conducător de doctorat, respectiv pentru activitățile și responsabilitățile specifice acestui rol.</a:t>
            </a:r>
            <a:endParaRPr lang="en-US" sz="1600" dirty="0">
              <a:solidFill>
                <a:schemeClr val="tx1"/>
              </a:solidFill>
              <a:latin typeface="Barlow" panose="00000500000000000000" pitchFamily="2" charset="0"/>
              <a:ea typeface="Times New Roman" panose="02020603050405020304" pitchFamily="18" charset="0"/>
            </a:endParaRPr>
          </a:p>
          <a:p>
            <a:pPr algn="just"/>
            <a:endParaRPr lang="en-US" sz="1600" dirty="0">
              <a:solidFill>
                <a:schemeClr val="tx1"/>
              </a:solidFill>
              <a:latin typeface="Barlow" panose="00000500000000000000" pitchFamily="2" charset="0"/>
              <a:ea typeface="Times New Roman" panose="02020603050405020304" pitchFamily="18" charset="0"/>
            </a:endParaRPr>
          </a:p>
          <a:p>
            <a:pPr algn="just"/>
            <a:endParaRPr lang="en-US" sz="1600" dirty="0">
              <a:solidFill>
                <a:schemeClr val="tx1"/>
              </a:solidFill>
              <a:latin typeface="Barlow" panose="00000500000000000000" pitchFamily="2" charset="0"/>
            </a:endParaRPr>
          </a:p>
        </p:txBody>
      </p:sp>
      <p:pic>
        <p:nvPicPr>
          <p:cNvPr id="5" name="Picture 4">
            <a:extLst>
              <a:ext uri="{FF2B5EF4-FFF2-40B4-BE49-F238E27FC236}">
                <a16:creationId xmlns:a16="http://schemas.microsoft.com/office/drawing/2014/main" id="{0E7B4ADD-E6E4-DEA4-4D68-1E052E449A76}"/>
              </a:ext>
            </a:extLst>
          </p:cNvPr>
          <p:cNvPicPr>
            <a:picLocks noChangeAspect="1"/>
          </p:cNvPicPr>
          <p:nvPr/>
        </p:nvPicPr>
        <p:blipFill>
          <a:blip r:embed="rId2">
            <a:duotone>
              <a:prstClr val="black"/>
              <a:schemeClr val="tx2">
                <a:tint val="45000"/>
                <a:satMod val="400000"/>
              </a:schemeClr>
            </a:duotone>
          </a:blip>
          <a:stretch>
            <a:fillRect/>
          </a:stretch>
        </p:blipFill>
        <p:spPr>
          <a:xfrm>
            <a:off x="287480" y="2135017"/>
            <a:ext cx="511594" cy="511594"/>
          </a:xfrm>
          <a:prstGeom prst="rect">
            <a:avLst/>
          </a:prstGeom>
        </p:spPr>
      </p:pic>
      <p:pic>
        <p:nvPicPr>
          <p:cNvPr id="6" name="Picture 5">
            <a:extLst>
              <a:ext uri="{FF2B5EF4-FFF2-40B4-BE49-F238E27FC236}">
                <a16:creationId xmlns:a16="http://schemas.microsoft.com/office/drawing/2014/main" id="{CC908554-EA8E-25BA-3AE2-E166F1AFF889}"/>
              </a:ext>
            </a:extLst>
          </p:cNvPr>
          <p:cNvPicPr>
            <a:picLocks noChangeAspect="1"/>
          </p:cNvPicPr>
          <p:nvPr/>
        </p:nvPicPr>
        <p:blipFill>
          <a:blip r:embed="rId2">
            <a:duotone>
              <a:prstClr val="black"/>
              <a:schemeClr val="tx2">
                <a:tint val="45000"/>
                <a:satMod val="400000"/>
              </a:schemeClr>
            </a:duotone>
          </a:blip>
          <a:stretch>
            <a:fillRect/>
          </a:stretch>
        </p:blipFill>
        <p:spPr>
          <a:xfrm>
            <a:off x="287480" y="2873345"/>
            <a:ext cx="511594" cy="511594"/>
          </a:xfrm>
          <a:prstGeom prst="rect">
            <a:avLst/>
          </a:prstGeom>
        </p:spPr>
      </p:pic>
      <p:pic>
        <p:nvPicPr>
          <p:cNvPr id="7" name="Picture 6">
            <a:extLst>
              <a:ext uri="{FF2B5EF4-FFF2-40B4-BE49-F238E27FC236}">
                <a16:creationId xmlns:a16="http://schemas.microsoft.com/office/drawing/2014/main" id="{EAECDBF9-5F64-26A7-9D62-38A3154B10F2}"/>
              </a:ext>
            </a:extLst>
          </p:cNvPr>
          <p:cNvPicPr>
            <a:picLocks noChangeAspect="1"/>
          </p:cNvPicPr>
          <p:nvPr/>
        </p:nvPicPr>
        <p:blipFill>
          <a:blip r:embed="rId2">
            <a:duotone>
              <a:prstClr val="black"/>
              <a:schemeClr val="tx2">
                <a:tint val="45000"/>
                <a:satMod val="400000"/>
              </a:schemeClr>
            </a:duotone>
          </a:blip>
          <a:stretch>
            <a:fillRect/>
          </a:stretch>
        </p:blipFill>
        <p:spPr>
          <a:xfrm>
            <a:off x="287480" y="3572841"/>
            <a:ext cx="511594" cy="511594"/>
          </a:xfrm>
          <a:prstGeom prst="rect">
            <a:avLst/>
          </a:prstGeom>
        </p:spPr>
      </p:pic>
    </p:spTree>
    <p:extLst>
      <p:ext uri="{BB962C8B-B14F-4D97-AF65-F5344CB8AC3E}">
        <p14:creationId xmlns:p14="http://schemas.microsoft.com/office/powerpoint/2010/main" val="1216354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9B493E-34D9-B63E-419D-0A632322B991}"/>
              </a:ext>
            </a:extLst>
          </p:cNvPr>
          <p:cNvSpPr>
            <a:spLocks noGrp="1"/>
          </p:cNvSpPr>
          <p:nvPr>
            <p:ph type="title"/>
          </p:nvPr>
        </p:nvSpPr>
        <p:spPr>
          <a:xfrm>
            <a:off x="478338" y="2177801"/>
            <a:ext cx="7886700" cy="1761434"/>
          </a:xfrm>
        </p:spPr>
        <p:txBody>
          <a:bodyPr/>
          <a:lstStyle/>
          <a:p>
            <a:r>
              <a:rPr lang="en-US" sz="3600" dirty="0" err="1"/>
              <a:t>Vă</a:t>
            </a:r>
            <a:r>
              <a:rPr lang="en-US" sz="3600" dirty="0"/>
              <a:t> </a:t>
            </a:r>
            <a:r>
              <a:rPr lang="en-US" sz="3600" dirty="0" err="1"/>
              <a:t>mulțumesc</a:t>
            </a:r>
            <a:r>
              <a:rPr lang="en-US" sz="3600" dirty="0"/>
              <a:t>!</a:t>
            </a:r>
          </a:p>
        </p:txBody>
      </p:sp>
      <p:pic>
        <p:nvPicPr>
          <p:cNvPr id="5" name="Content Placeholder 4">
            <a:extLst>
              <a:ext uri="{FF2B5EF4-FFF2-40B4-BE49-F238E27FC236}">
                <a16:creationId xmlns:a16="http://schemas.microsoft.com/office/drawing/2014/main" id="{42E3495A-A751-D006-D9BE-266B01ECCCCA}"/>
              </a:ext>
            </a:extLst>
          </p:cNvPr>
          <p:cNvPicPr>
            <a:picLocks noGrp="1" noChangeAspect="1"/>
          </p:cNvPicPr>
          <p:nvPr>
            <p:ph idx="1"/>
          </p:nvPr>
        </p:nvPicPr>
        <p:blipFill>
          <a:blip r:embed="rId2"/>
          <a:stretch>
            <a:fillRect/>
          </a:stretch>
        </p:blipFill>
        <p:spPr>
          <a:xfrm>
            <a:off x="5995133" y="1501775"/>
            <a:ext cx="2139950" cy="2139950"/>
          </a:xfrm>
        </p:spPr>
      </p:pic>
    </p:spTree>
    <p:extLst>
      <p:ext uri="{BB962C8B-B14F-4D97-AF65-F5344CB8AC3E}">
        <p14:creationId xmlns:p14="http://schemas.microsoft.com/office/powerpoint/2010/main" val="34992232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46">
          <a:extLst>
            <a:ext uri="{FF2B5EF4-FFF2-40B4-BE49-F238E27FC236}">
              <a16:creationId xmlns:a16="http://schemas.microsoft.com/office/drawing/2014/main" id="{E816EA33-58AD-26D4-5202-0DE9A47423F9}"/>
            </a:ext>
          </a:extLst>
        </p:cNvPr>
        <p:cNvGrpSpPr/>
        <p:nvPr/>
      </p:nvGrpSpPr>
      <p:grpSpPr>
        <a:xfrm>
          <a:off x="0" y="0"/>
          <a:ext cx="0" cy="0"/>
          <a:chOff x="0" y="0"/>
          <a:chExt cx="0" cy="0"/>
        </a:xfrm>
      </p:grpSpPr>
      <p:sp>
        <p:nvSpPr>
          <p:cNvPr id="347" name="Google Shape;347;p35">
            <a:extLst>
              <a:ext uri="{FF2B5EF4-FFF2-40B4-BE49-F238E27FC236}">
                <a16:creationId xmlns:a16="http://schemas.microsoft.com/office/drawing/2014/main" id="{EFDEEBEF-D46A-D2BB-8F7B-432BA83D8BE2}"/>
              </a:ext>
            </a:extLst>
          </p:cNvPr>
          <p:cNvSpPr txBox="1">
            <a:spLocks noGrp="1"/>
          </p:cNvSpPr>
          <p:nvPr>
            <p:ph type="title"/>
          </p:nvPr>
        </p:nvSpPr>
        <p:spPr>
          <a:xfrm>
            <a:off x="348079" y="445025"/>
            <a:ext cx="8520348"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ltLang="zh-CN" b="1" dirty="0">
                <a:solidFill>
                  <a:srgbClr val="2C344B"/>
                </a:solidFill>
                <a:effectLst>
                  <a:outerShdw blurRad="38100" dist="38100" dir="2700000" algn="tl">
                    <a:srgbClr val="000000">
                      <a:alpha val="30000"/>
                    </a:srgbClr>
                  </a:outerShdw>
                </a:effectLst>
                <a:cs typeface="+mn-ea"/>
                <a:sym typeface="+mn-lt"/>
              </a:rPr>
              <a:t>02. </a:t>
            </a:r>
            <a:r>
              <a:rPr lang="ro-RO" altLang="zh-CN" b="1" dirty="0">
                <a:solidFill>
                  <a:srgbClr val="2C344B"/>
                </a:solidFill>
                <a:effectLst>
                  <a:outerShdw blurRad="38100" dist="38100" dir="2700000" algn="tl">
                    <a:srgbClr val="000000">
                      <a:alpha val="30000"/>
                    </a:srgbClr>
                  </a:outerShdw>
                </a:effectLst>
                <a:cs typeface="+mn-ea"/>
                <a:sym typeface="+mn-lt"/>
              </a:rPr>
              <a:t>Evoluția carierei </a:t>
            </a:r>
            <a:r>
              <a:rPr lang="en-US" altLang="zh-CN" b="1" dirty="0">
                <a:solidFill>
                  <a:srgbClr val="2C344B"/>
                </a:solidFill>
                <a:effectLst>
                  <a:outerShdw blurRad="38100" dist="38100" dir="2700000" algn="tl">
                    <a:srgbClr val="000000">
                      <a:alpha val="30000"/>
                    </a:srgbClr>
                  </a:outerShdw>
                </a:effectLst>
                <a:cs typeface="+mn-ea"/>
                <a:sym typeface="+mn-lt"/>
              </a:rPr>
              <a:t>didactic</a:t>
            </a:r>
            <a:r>
              <a:rPr lang="ro-RO" altLang="zh-CN" b="1" dirty="0">
                <a:solidFill>
                  <a:srgbClr val="2C344B"/>
                </a:solidFill>
                <a:effectLst>
                  <a:outerShdw blurRad="38100" dist="38100" dir="2700000" algn="tl">
                    <a:srgbClr val="000000">
                      <a:alpha val="30000"/>
                    </a:srgbClr>
                  </a:outerShdw>
                </a:effectLst>
                <a:cs typeface="+mn-ea"/>
                <a:sym typeface="+mn-lt"/>
              </a:rPr>
              <a:t>e</a:t>
            </a:r>
            <a:r>
              <a:rPr lang="en-US" altLang="zh-CN" b="1" dirty="0">
                <a:solidFill>
                  <a:srgbClr val="2C344B"/>
                </a:solidFill>
                <a:effectLst>
                  <a:outerShdw blurRad="38100" dist="38100" dir="2700000" algn="tl">
                    <a:srgbClr val="000000">
                      <a:alpha val="30000"/>
                    </a:srgbClr>
                  </a:outerShdw>
                </a:effectLst>
                <a:cs typeface="+mn-ea"/>
                <a:sym typeface="+mn-lt"/>
              </a:rPr>
              <a:t> </a:t>
            </a:r>
            <a:r>
              <a:rPr lang="en-US" altLang="zh-CN" b="1" dirty="0" err="1">
                <a:solidFill>
                  <a:srgbClr val="2C344B"/>
                </a:solidFill>
                <a:effectLst>
                  <a:outerShdw blurRad="38100" dist="38100" dir="2700000" algn="tl">
                    <a:srgbClr val="000000">
                      <a:alpha val="30000"/>
                    </a:srgbClr>
                  </a:outerShdw>
                </a:effectLst>
                <a:cs typeface="+mn-ea"/>
                <a:sym typeface="+mn-lt"/>
              </a:rPr>
              <a:t>și</a:t>
            </a:r>
            <a:r>
              <a:rPr lang="en-US" altLang="zh-CN" b="1" dirty="0">
                <a:solidFill>
                  <a:srgbClr val="2C344B"/>
                </a:solidFill>
                <a:effectLst>
                  <a:outerShdw blurRad="38100" dist="38100" dir="2700000" algn="tl">
                    <a:srgbClr val="000000">
                      <a:alpha val="30000"/>
                    </a:srgbClr>
                  </a:outerShdw>
                </a:effectLst>
                <a:cs typeface="+mn-ea"/>
                <a:sym typeface="+mn-lt"/>
              </a:rPr>
              <a:t> de management</a:t>
            </a:r>
            <a:endParaRPr dirty="0"/>
          </a:p>
        </p:txBody>
      </p:sp>
      <p:sp>
        <p:nvSpPr>
          <p:cNvPr id="348" name="Google Shape;348;p35">
            <a:extLst>
              <a:ext uri="{FF2B5EF4-FFF2-40B4-BE49-F238E27FC236}">
                <a16:creationId xmlns:a16="http://schemas.microsoft.com/office/drawing/2014/main" id="{F5E3969C-0689-FEC1-BD6A-6DB32E7923B5}"/>
              </a:ext>
            </a:extLst>
          </p:cNvPr>
          <p:cNvSpPr txBox="1">
            <a:spLocks noGrp="1"/>
          </p:cNvSpPr>
          <p:nvPr>
            <p:ph type="body" idx="1"/>
          </p:nvPr>
        </p:nvSpPr>
        <p:spPr>
          <a:xfrm>
            <a:off x="311825" y="1657470"/>
            <a:ext cx="8520349" cy="3236025"/>
          </a:xfrm>
          <a:prstGeom prst="rect">
            <a:avLst/>
          </a:prstGeom>
        </p:spPr>
        <p:txBody>
          <a:bodyPr spcFirstLastPara="1" wrap="square" lIns="91425" tIns="91425" rIns="91425" bIns="91425" anchor="t" anchorCtr="0">
            <a:noAutofit/>
          </a:bodyPr>
          <a:lstStyle/>
          <a:p>
            <a:pPr marL="0" indent="0" algn="ctr">
              <a:buNone/>
            </a:pPr>
            <a:r>
              <a:rPr lang="ro-RO" sz="2000" dirty="0">
                <a:solidFill>
                  <a:schemeClr val="tx1"/>
                </a:solidFill>
                <a:effectLst/>
                <a:latin typeface="Barlow" panose="00000500000000000000" pitchFamily="2" charset="0"/>
                <a:ea typeface="Times New Roman" panose="02020603050405020304" pitchFamily="18" charset="0"/>
                <a:cs typeface="Times New Roman" panose="02020603050405020304" pitchFamily="18" charset="0"/>
              </a:rPr>
              <a:t>Formarea pedagogică (mai ales în primele etape ale carierei), interacțiunile cu colegii și identificarea unor mentori din rândul acestora, auto-analiza periodică asupra propriei cariere, identificarea nevoilor de formare și fixarea unor obiective profesionale pot contribui la echilibrarea celor două dimensiuni principale ale activității unui cadru didactic, predarea și cercetarea.</a:t>
            </a:r>
            <a:endParaRPr lang="en-US" sz="2000" dirty="0">
              <a:solidFill>
                <a:schemeClr val="tx1"/>
              </a:solidFill>
              <a:latin typeface="Barlow" panose="00000500000000000000" pitchFamily="2" charset="0"/>
            </a:endParaRPr>
          </a:p>
          <a:p>
            <a:pPr marL="0" indent="0" algn="ctr">
              <a:buNone/>
            </a:pPr>
            <a:endParaRPr lang="en-US" sz="2000" dirty="0">
              <a:solidFill>
                <a:schemeClr val="tx1"/>
              </a:solidFill>
              <a:latin typeface="Barlow" panose="00000500000000000000" pitchFamily="2" charset="0"/>
              <a:cs typeface="Times New Roman" panose="02020603050405020304" pitchFamily="18" charset="0"/>
            </a:endParaRPr>
          </a:p>
          <a:p>
            <a:pPr marL="0" lvl="0" indent="0" algn="just" rtl="0">
              <a:spcBef>
                <a:spcPts val="0"/>
              </a:spcBef>
              <a:spcAft>
                <a:spcPts val="0"/>
              </a:spcAft>
              <a:buClr>
                <a:schemeClr val="dk2"/>
              </a:buClr>
              <a:buSzPts val="1100"/>
              <a:buFont typeface="Arial"/>
              <a:buNone/>
            </a:pPr>
            <a:endParaRPr sz="1600" dirty="0">
              <a:solidFill>
                <a:schemeClr val="tx1"/>
              </a:solidFill>
              <a:latin typeface="Barlow" panose="00000500000000000000" pitchFamily="2" charset="0"/>
            </a:endParaRPr>
          </a:p>
        </p:txBody>
      </p:sp>
      <p:grpSp>
        <p:nvGrpSpPr>
          <p:cNvPr id="351" name="Google Shape;351;p35">
            <a:extLst>
              <a:ext uri="{FF2B5EF4-FFF2-40B4-BE49-F238E27FC236}">
                <a16:creationId xmlns:a16="http://schemas.microsoft.com/office/drawing/2014/main" id="{917D8BEF-2624-3AEE-D54C-B78A3886014F}"/>
              </a:ext>
            </a:extLst>
          </p:cNvPr>
          <p:cNvGrpSpPr/>
          <p:nvPr/>
        </p:nvGrpSpPr>
        <p:grpSpPr>
          <a:xfrm>
            <a:off x="2689450" y="3681050"/>
            <a:ext cx="2225700" cy="1845913"/>
            <a:chOff x="3254550" y="3555912"/>
            <a:chExt cx="2225700" cy="1845913"/>
          </a:xfrm>
        </p:grpSpPr>
        <p:pic>
          <p:nvPicPr>
            <p:cNvPr id="352" name="Google Shape;352;p35">
              <a:extLst>
                <a:ext uri="{FF2B5EF4-FFF2-40B4-BE49-F238E27FC236}">
                  <a16:creationId xmlns:a16="http://schemas.microsoft.com/office/drawing/2014/main" id="{AF50ED86-CAE1-EEDC-5B90-4AD7081BC090}"/>
                </a:ext>
              </a:extLst>
            </p:cNvPr>
            <p:cNvPicPr preferRelativeResize="0"/>
            <p:nvPr/>
          </p:nvPicPr>
          <p:blipFill>
            <a:blip r:embed="rId3">
              <a:alphaModFix/>
            </a:blip>
            <a:stretch>
              <a:fillRect/>
            </a:stretch>
          </p:blipFill>
          <p:spPr>
            <a:xfrm>
              <a:off x="3341200" y="3555912"/>
              <a:ext cx="1776449" cy="1776449"/>
            </a:xfrm>
            <a:prstGeom prst="rect">
              <a:avLst/>
            </a:prstGeom>
            <a:noFill/>
            <a:ln>
              <a:noFill/>
            </a:ln>
          </p:spPr>
        </p:pic>
        <p:cxnSp>
          <p:nvCxnSpPr>
            <p:cNvPr id="353" name="Google Shape;353;p35">
              <a:extLst>
                <a:ext uri="{FF2B5EF4-FFF2-40B4-BE49-F238E27FC236}">
                  <a16:creationId xmlns:a16="http://schemas.microsoft.com/office/drawing/2014/main" id="{BE3A89E8-3872-EF29-67C0-444039E249C6}"/>
                </a:ext>
              </a:extLst>
            </p:cNvPr>
            <p:cNvCxnSpPr/>
            <p:nvPr/>
          </p:nvCxnSpPr>
          <p:spPr>
            <a:xfrm rot="10800000">
              <a:off x="3254550" y="3614425"/>
              <a:ext cx="2225700" cy="1787400"/>
            </a:xfrm>
            <a:prstGeom prst="straightConnector1">
              <a:avLst/>
            </a:prstGeom>
            <a:noFill/>
            <a:ln w="9525" cap="flat" cmpd="sng">
              <a:solidFill>
                <a:schemeClr val="accent2"/>
              </a:solidFill>
              <a:prstDash val="solid"/>
              <a:round/>
              <a:headEnd type="none" w="med" len="med"/>
              <a:tailEnd type="none" w="med" len="med"/>
            </a:ln>
          </p:spPr>
        </p:cxnSp>
        <p:sp>
          <p:nvSpPr>
            <p:cNvPr id="354" name="Google Shape;354;p35">
              <a:extLst>
                <a:ext uri="{FF2B5EF4-FFF2-40B4-BE49-F238E27FC236}">
                  <a16:creationId xmlns:a16="http://schemas.microsoft.com/office/drawing/2014/main" id="{304077B0-A07D-73A7-587D-2DFE982AB6B8}"/>
                </a:ext>
              </a:extLst>
            </p:cNvPr>
            <p:cNvSpPr/>
            <p:nvPr/>
          </p:nvSpPr>
          <p:spPr>
            <a:xfrm flipH="1">
              <a:off x="4528050" y="4511263"/>
              <a:ext cx="821100" cy="821100"/>
            </a:xfrm>
            <a:prstGeom prst="ellipse">
              <a:avLst/>
            </a:prstGeom>
            <a:solidFill>
              <a:srgbClr val="FDFEFF">
                <a:alpha val="18870"/>
              </a:srgbClr>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Barlow"/>
                <a:ea typeface="Barlow"/>
                <a:cs typeface="Barlow"/>
                <a:sym typeface="Barlow"/>
              </a:endParaRPr>
            </a:p>
          </p:txBody>
        </p:sp>
      </p:grpSp>
    </p:spTree>
    <p:extLst>
      <p:ext uri="{BB962C8B-B14F-4D97-AF65-F5344CB8AC3E}">
        <p14:creationId xmlns:p14="http://schemas.microsoft.com/office/powerpoint/2010/main" val="115582618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48">
                                            <p:txEl>
                                              <p:pRg st="0" end="0"/>
                                            </p:txEl>
                                          </p:spTgt>
                                        </p:tgtEl>
                                        <p:attrNameLst>
                                          <p:attrName>style.visibility</p:attrName>
                                        </p:attrNameLst>
                                      </p:cBhvr>
                                      <p:to>
                                        <p:strVal val="visible"/>
                                      </p:to>
                                    </p:set>
                                    <p:animEffect transition="in" filter="wheel(1)">
                                      <p:cBhvr>
                                        <p:cTn id="7" dur="2000"/>
                                        <p:tgtEl>
                                          <p:spTgt spid="34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46">
          <a:extLst>
            <a:ext uri="{FF2B5EF4-FFF2-40B4-BE49-F238E27FC236}">
              <a16:creationId xmlns:a16="http://schemas.microsoft.com/office/drawing/2014/main" id="{E6EC7DE3-66DC-5611-02D4-EC7317E37F9C}"/>
            </a:ext>
          </a:extLst>
        </p:cNvPr>
        <p:cNvGrpSpPr/>
        <p:nvPr/>
      </p:nvGrpSpPr>
      <p:grpSpPr>
        <a:xfrm>
          <a:off x="0" y="0"/>
          <a:ext cx="0" cy="0"/>
          <a:chOff x="0" y="0"/>
          <a:chExt cx="0" cy="0"/>
        </a:xfrm>
      </p:grpSpPr>
      <p:sp>
        <p:nvSpPr>
          <p:cNvPr id="347" name="Google Shape;347;p35">
            <a:extLst>
              <a:ext uri="{FF2B5EF4-FFF2-40B4-BE49-F238E27FC236}">
                <a16:creationId xmlns:a16="http://schemas.microsoft.com/office/drawing/2014/main" id="{867609A5-5770-C543-CA51-15E9DFC48775}"/>
              </a:ext>
            </a:extLst>
          </p:cNvPr>
          <p:cNvSpPr txBox="1">
            <a:spLocks noGrp="1"/>
          </p:cNvSpPr>
          <p:nvPr>
            <p:ph type="title"/>
          </p:nvPr>
        </p:nvSpPr>
        <p:spPr>
          <a:xfrm>
            <a:off x="348079" y="445025"/>
            <a:ext cx="8520348"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ltLang="zh-CN" b="1" dirty="0">
                <a:solidFill>
                  <a:srgbClr val="2C344B"/>
                </a:solidFill>
                <a:effectLst>
                  <a:outerShdw blurRad="38100" dist="38100" dir="2700000" algn="tl">
                    <a:srgbClr val="000000">
                      <a:alpha val="30000"/>
                    </a:srgbClr>
                  </a:outerShdw>
                </a:effectLst>
                <a:cs typeface="+mn-ea"/>
                <a:sym typeface="+mn-lt"/>
              </a:rPr>
              <a:t>02. </a:t>
            </a:r>
            <a:r>
              <a:rPr lang="ro-RO" altLang="zh-CN" b="1" dirty="0">
                <a:solidFill>
                  <a:srgbClr val="2C344B"/>
                </a:solidFill>
                <a:effectLst>
                  <a:outerShdw blurRad="38100" dist="38100" dir="2700000" algn="tl">
                    <a:srgbClr val="000000">
                      <a:alpha val="30000"/>
                    </a:srgbClr>
                  </a:outerShdw>
                </a:effectLst>
                <a:cs typeface="+mn-ea"/>
                <a:sym typeface="+mn-lt"/>
              </a:rPr>
              <a:t>Evoluția carierei </a:t>
            </a:r>
            <a:r>
              <a:rPr lang="en-US" altLang="zh-CN" b="1" dirty="0">
                <a:solidFill>
                  <a:srgbClr val="2C344B"/>
                </a:solidFill>
                <a:effectLst>
                  <a:outerShdw blurRad="38100" dist="38100" dir="2700000" algn="tl">
                    <a:srgbClr val="000000">
                      <a:alpha val="30000"/>
                    </a:srgbClr>
                  </a:outerShdw>
                </a:effectLst>
                <a:cs typeface="+mn-ea"/>
                <a:sym typeface="+mn-lt"/>
              </a:rPr>
              <a:t>didactic</a:t>
            </a:r>
            <a:r>
              <a:rPr lang="ro-RO" altLang="zh-CN" b="1" dirty="0">
                <a:solidFill>
                  <a:srgbClr val="2C344B"/>
                </a:solidFill>
                <a:effectLst>
                  <a:outerShdw blurRad="38100" dist="38100" dir="2700000" algn="tl">
                    <a:srgbClr val="000000">
                      <a:alpha val="30000"/>
                    </a:srgbClr>
                  </a:outerShdw>
                </a:effectLst>
                <a:cs typeface="+mn-ea"/>
                <a:sym typeface="+mn-lt"/>
              </a:rPr>
              <a:t>e</a:t>
            </a:r>
            <a:r>
              <a:rPr lang="en-US" altLang="zh-CN" b="1" dirty="0">
                <a:solidFill>
                  <a:srgbClr val="2C344B"/>
                </a:solidFill>
                <a:effectLst>
                  <a:outerShdw blurRad="38100" dist="38100" dir="2700000" algn="tl">
                    <a:srgbClr val="000000">
                      <a:alpha val="30000"/>
                    </a:srgbClr>
                  </a:outerShdw>
                </a:effectLst>
                <a:cs typeface="+mn-ea"/>
                <a:sym typeface="+mn-lt"/>
              </a:rPr>
              <a:t> </a:t>
            </a:r>
            <a:r>
              <a:rPr lang="en-US" altLang="zh-CN" b="1" dirty="0" err="1">
                <a:solidFill>
                  <a:srgbClr val="2C344B"/>
                </a:solidFill>
                <a:effectLst>
                  <a:outerShdw blurRad="38100" dist="38100" dir="2700000" algn="tl">
                    <a:srgbClr val="000000">
                      <a:alpha val="30000"/>
                    </a:srgbClr>
                  </a:outerShdw>
                </a:effectLst>
                <a:cs typeface="+mn-ea"/>
                <a:sym typeface="+mn-lt"/>
              </a:rPr>
              <a:t>și</a:t>
            </a:r>
            <a:r>
              <a:rPr lang="en-US" altLang="zh-CN" b="1" dirty="0">
                <a:solidFill>
                  <a:srgbClr val="2C344B"/>
                </a:solidFill>
                <a:effectLst>
                  <a:outerShdw blurRad="38100" dist="38100" dir="2700000" algn="tl">
                    <a:srgbClr val="000000">
                      <a:alpha val="30000"/>
                    </a:srgbClr>
                  </a:outerShdw>
                </a:effectLst>
                <a:cs typeface="+mn-ea"/>
                <a:sym typeface="+mn-lt"/>
              </a:rPr>
              <a:t> de management</a:t>
            </a:r>
            <a:endParaRPr dirty="0"/>
          </a:p>
        </p:txBody>
      </p:sp>
      <p:sp>
        <p:nvSpPr>
          <p:cNvPr id="348" name="Google Shape;348;p35">
            <a:extLst>
              <a:ext uri="{FF2B5EF4-FFF2-40B4-BE49-F238E27FC236}">
                <a16:creationId xmlns:a16="http://schemas.microsoft.com/office/drawing/2014/main" id="{4614A26D-BE93-991E-45CF-14671985337C}"/>
              </a:ext>
            </a:extLst>
          </p:cNvPr>
          <p:cNvSpPr txBox="1">
            <a:spLocks noGrp="1"/>
          </p:cNvSpPr>
          <p:nvPr>
            <p:ph type="body" idx="1"/>
          </p:nvPr>
        </p:nvSpPr>
        <p:spPr>
          <a:xfrm>
            <a:off x="1273908" y="1657470"/>
            <a:ext cx="7770316" cy="3236025"/>
          </a:xfrm>
          <a:prstGeom prst="rect">
            <a:avLst/>
          </a:prstGeom>
        </p:spPr>
        <p:txBody>
          <a:bodyPr spcFirstLastPara="1" wrap="square" lIns="91425" tIns="91425" rIns="91425" bIns="91425" anchor="t" anchorCtr="0">
            <a:noAutofit/>
          </a:bodyPr>
          <a:lstStyle/>
          <a:p>
            <a:pPr marL="152400" indent="0">
              <a:buNone/>
            </a:pPr>
            <a:r>
              <a:rPr lang="ro-RO" sz="2000" b="1" dirty="0">
                <a:effectLst/>
                <a:latin typeface="Barlow" panose="00000500000000000000" pitchFamily="2" charset="0"/>
                <a:ea typeface="Times New Roman" panose="02020603050405020304" pitchFamily="18" charset="0"/>
                <a:cs typeface="Times New Roman" panose="02020603050405020304" pitchFamily="18" charset="0"/>
              </a:rPr>
              <a:t>2013</a:t>
            </a:r>
            <a:r>
              <a:rPr lang="ro-RO" sz="2000" dirty="0">
                <a:effectLst/>
                <a:latin typeface="Barlow" panose="00000500000000000000" pitchFamily="2" charset="0"/>
                <a:ea typeface="Times New Roman" panose="02020603050405020304" pitchFamily="18" charset="0"/>
                <a:cs typeface="Times New Roman" panose="02020603050405020304" pitchFamily="18" charset="0"/>
              </a:rPr>
              <a:t> – până în pre</a:t>
            </a:r>
            <a:r>
              <a:rPr lang="en-US" sz="2000" dirty="0">
                <a:latin typeface="Barlow" panose="00000500000000000000" pitchFamily="2" charset="0"/>
                <a:ea typeface="Times New Roman" panose="02020603050405020304" pitchFamily="18" charset="0"/>
                <a:cs typeface="Times New Roman" panose="02020603050405020304" pitchFamily="18" charset="0"/>
              </a:rPr>
              <a:t>z</a:t>
            </a:r>
            <a:r>
              <a:rPr lang="ro-RO" sz="2000" dirty="0">
                <a:effectLst/>
                <a:latin typeface="Barlow" panose="00000500000000000000" pitchFamily="2" charset="0"/>
                <a:ea typeface="Times New Roman" panose="02020603050405020304" pitchFamily="18" charset="0"/>
                <a:cs typeface="Times New Roman" panose="02020603050405020304" pitchFamily="18" charset="0"/>
              </a:rPr>
              <a:t>ent</a:t>
            </a:r>
            <a:r>
              <a:rPr lang="en-US" sz="2000" dirty="0">
                <a:effectLst/>
                <a:latin typeface="Barlow" panose="00000500000000000000" pitchFamily="2" charset="0"/>
                <a:ea typeface="Times New Roman" panose="02020603050405020304" pitchFamily="18" charset="0"/>
                <a:cs typeface="Times New Roman" panose="02020603050405020304" pitchFamily="18" charset="0"/>
              </a:rPr>
              <a:t> – </a:t>
            </a:r>
            <a:r>
              <a:rPr lang="en-US" sz="2000" dirty="0" err="1">
                <a:effectLst/>
                <a:latin typeface="Barlow" panose="00000500000000000000" pitchFamily="2" charset="0"/>
                <a:ea typeface="Times New Roman" panose="02020603050405020304" pitchFamily="18" charset="0"/>
                <a:cs typeface="Times New Roman" panose="02020603050405020304" pitchFamily="18" charset="0"/>
              </a:rPr>
              <a:t>conferențiar</a:t>
            </a:r>
            <a:r>
              <a:rPr lang="en-US" sz="2000" dirty="0">
                <a:effectLst/>
                <a:latin typeface="Barlow" panose="00000500000000000000" pitchFamily="2" charset="0"/>
                <a:ea typeface="Times New Roman" panose="02020603050405020304" pitchFamily="18" charset="0"/>
                <a:cs typeface="Times New Roman" panose="02020603050405020304" pitchFamily="18" charset="0"/>
              </a:rPr>
              <a:t> </a:t>
            </a:r>
            <a:r>
              <a:rPr lang="en-US" sz="2000" dirty="0" err="1">
                <a:effectLst/>
                <a:latin typeface="Barlow" panose="00000500000000000000" pitchFamily="2" charset="0"/>
                <a:ea typeface="Times New Roman" panose="02020603050405020304" pitchFamily="18" charset="0"/>
                <a:cs typeface="Times New Roman" panose="02020603050405020304" pitchFamily="18" charset="0"/>
              </a:rPr>
              <a:t>universitar</a:t>
            </a:r>
            <a:endParaRPr lang="en-US" sz="2000" dirty="0">
              <a:effectLst/>
              <a:latin typeface="Barlow" panose="00000500000000000000" pitchFamily="2" charset="0"/>
              <a:ea typeface="Times New Roman" panose="02020603050405020304" pitchFamily="18" charset="0"/>
              <a:cs typeface="Times New Roman" panose="02020603050405020304" pitchFamily="18" charset="0"/>
            </a:endParaRPr>
          </a:p>
          <a:p>
            <a:pPr marL="152400" indent="0">
              <a:buNone/>
            </a:pPr>
            <a:r>
              <a:rPr lang="ro-RO" sz="2000" b="1" dirty="0">
                <a:effectLst/>
                <a:latin typeface="Barlow" panose="00000500000000000000" pitchFamily="2" charset="0"/>
                <a:ea typeface="Times New Roman" panose="02020603050405020304" pitchFamily="18" charset="0"/>
                <a:cs typeface="Times New Roman" panose="02020603050405020304" pitchFamily="18" charset="0"/>
              </a:rPr>
              <a:t>	</a:t>
            </a:r>
          </a:p>
          <a:p>
            <a:pPr marL="152400" indent="0">
              <a:buNone/>
            </a:pPr>
            <a:r>
              <a:rPr lang="ro-RO" sz="2000" b="1" dirty="0">
                <a:effectLst/>
                <a:latin typeface="Barlow" panose="00000500000000000000" pitchFamily="2" charset="0"/>
                <a:ea typeface="Times New Roman" panose="02020603050405020304" pitchFamily="18" charset="0"/>
                <a:cs typeface="Times New Roman" panose="02020603050405020304" pitchFamily="18" charset="0"/>
              </a:rPr>
              <a:t>	2004 – 2013</a:t>
            </a:r>
            <a:r>
              <a:rPr lang="en-US" sz="2000" b="1" dirty="0">
                <a:effectLst/>
                <a:latin typeface="Barlow" panose="00000500000000000000" pitchFamily="2" charset="0"/>
                <a:ea typeface="Times New Roman" panose="02020603050405020304" pitchFamily="18" charset="0"/>
                <a:cs typeface="Times New Roman" panose="02020603050405020304" pitchFamily="18" charset="0"/>
              </a:rPr>
              <a:t> </a:t>
            </a:r>
            <a:r>
              <a:rPr lang="en-US" sz="2000" dirty="0">
                <a:effectLst/>
                <a:latin typeface="Barlow" panose="00000500000000000000" pitchFamily="2" charset="0"/>
                <a:ea typeface="Times New Roman" panose="02020603050405020304" pitchFamily="18" charset="0"/>
                <a:cs typeface="Times New Roman" panose="02020603050405020304" pitchFamily="18" charset="0"/>
              </a:rPr>
              <a:t>– lector </a:t>
            </a:r>
            <a:r>
              <a:rPr lang="en-US" sz="2000" dirty="0" err="1">
                <a:effectLst/>
                <a:latin typeface="Barlow" panose="00000500000000000000" pitchFamily="2" charset="0"/>
                <a:ea typeface="Times New Roman" panose="02020603050405020304" pitchFamily="18" charset="0"/>
                <a:cs typeface="Times New Roman" panose="02020603050405020304" pitchFamily="18" charset="0"/>
              </a:rPr>
              <a:t>universitar</a:t>
            </a:r>
            <a:endParaRPr lang="ro-RO" sz="2000" b="1" dirty="0">
              <a:latin typeface="Barlow" panose="00000500000000000000" pitchFamily="2" charset="0"/>
              <a:ea typeface="Times New Roman" panose="02020603050405020304" pitchFamily="18" charset="0"/>
              <a:cs typeface="Times New Roman" panose="02020603050405020304" pitchFamily="18" charset="0"/>
            </a:endParaRPr>
          </a:p>
          <a:p>
            <a:pPr marL="152400" indent="0">
              <a:buNone/>
            </a:pPr>
            <a:r>
              <a:rPr lang="ro-RO" sz="2000" b="1" dirty="0">
                <a:effectLst/>
                <a:latin typeface="Barlow" panose="00000500000000000000" pitchFamily="2" charset="0"/>
                <a:ea typeface="Times New Roman" panose="02020603050405020304" pitchFamily="18" charset="0"/>
                <a:cs typeface="Times New Roman" panose="02020603050405020304" pitchFamily="18" charset="0"/>
              </a:rPr>
              <a:t>		</a:t>
            </a:r>
          </a:p>
          <a:p>
            <a:pPr marL="152400" indent="0">
              <a:buNone/>
            </a:pPr>
            <a:r>
              <a:rPr lang="ro-RO" sz="2000" b="1" dirty="0">
                <a:effectLst/>
                <a:latin typeface="Barlow" panose="00000500000000000000" pitchFamily="2" charset="0"/>
                <a:ea typeface="Times New Roman" panose="02020603050405020304" pitchFamily="18" charset="0"/>
                <a:cs typeface="Times New Roman" panose="02020603050405020304" pitchFamily="18" charset="0"/>
              </a:rPr>
              <a:t>		2000 – 2004</a:t>
            </a:r>
            <a:r>
              <a:rPr lang="en-US" sz="2000" b="1" dirty="0">
                <a:effectLst/>
                <a:latin typeface="Barlow" panose="00000500000000000000" pitchFamily="2" charset="0"/>
                <a:ea typeface="Times New Roman" panose="02020603050405020304" pitchFamily="18" charset="0"/>
                <a:cs typeface="Times New Roman" panose="02020603050405020304" pitchFamily="18" charset="0"/>
              </a:rPr>
              <a:t> </a:t>
            </a:r>
            <a:r>
              <a:rPr lang="en-US" sz="2000" dirty="0">
                <a:effectLst/>
                <a:latin typeface="Barlow" panose="00000500000000000000" pitchFamily="2" charset="0"/>
                <a:ea typeface="Times New Roman" panose="02020603050405020304" pitchFamily="18" charset="0"/>
                <a:cs typeface="Times New Roman" panose="02020603050405020304" pitchFamily="18" charset="0"/>
              </a:rPr>
              <a:t>– </a:t>
            </a:r>
            <a:r>
              <a:rPr lang="en-US" sz="2000" dirty="0" err="1">
                <a:effectLst/>
                <a:latin typeface="Barlow" panose="00000500000000000000" pitchFamily="2" charset="0"/>
                <a:ea typeface="Times New Roman" panose="02020603050405020304" pitchFamily="18" charset="0"/>
                <a:cs typeface="Times New Roman" panose="02020603050405020304" pitchFamily="18" charset="0"/>
              </a:rPr>
              <a:t>asistent</a:t>
            </a:r>
            <a:r>
              <a:rPr lang="en-US" sz="2000" dirty="0">
                <a:effectLst/>
                <a:latin typeface="Barlow" panose="00000500000000000000" pitchFamily="2" charset="0"/>
                <a:ea typeface="Times New Roman" panose="02020603050405020304" pitchFamily="18" charset="0"/>
                <a:cs typeface="Times New Roman" panose="02020603050405020304" pitchFamily="18" charset="0"/>
              </a:rPr>
              <a:t> </a:t>
            </a:r>
            <a:r>
              <a:rPr lang="en-US" sz="2000" dirty="0" err="1">
                <a:effectLst/>
                <a:latin typeface="Barlow" panose="00000500000000000000" pitchFamily="2" charset="0"/>
                <a:ea typeface="Times New Roman" panose="02020603050405020304" pitchFamily="18" charset="0"/>
                <a:cs typeface="Times New Roman" panose="02020603050405020304" pitchFamily="18" charset="0"/>
              </a:rPr>
              <a:t>universitar</a:t>
            </a:r>
            <a:endParaRPr lang="en-US" sz="2000" dirty="0">
              <a:effectLst/>
              <a:latin typeface="Barlow" panose="00000500000000000000" pitchFamily="2" charset="0"/>
              <a:ea typeface="Times New Roman" panose="02020603050405020304" pitchFamily="18" charset="0"/>
              <a:cs typeface="Times New Roman" panose="02020603050405020304" pitchFamily="18" charset="0"/>
            </a:endParaRPr>
          </a:p>
          <a:p>
            <a:pPr marL="152400" indent="0">
              <a:buNone/>
            </a:pPr>
            <a:r>
              <a:rPr lang="ro-RO" sz="2000" b="1" dirty="0">
                <a:effectLst/>
                <a:latin typeface="Barlow" panose="00000500000000000000" pitchFamily="2" charset="0"/>
                <a:ea typeface="Times New Roman" panose="02020603050405020304" pitchFamily="18" charset="0"/>
                <a:cs typeface="Times New Roman" panose="02020603050405020304" pitchFamily="18" charset="0"/>
              </a:rPr>
              <a:t>			</a:t>
            </a:r>
          </a:p>
          <a:p>
            <a:pPr marL="152400" indent="0">
              <a:buNone/>
            </a:pPr>
            <a:r>
              <a:rPr lang="ro-RO" sz="2000" b="1" dirty="0">
                <a:effectLst/>
                <a:latin typeface="Barlow" panose="00000500000000000000" pitchFamily="2" charset="0"/>
                <a:ea typeface="Times New Roman" panose="02020603050405020304" pitchFamily="18" charset="0"/>
                <a:cs typeface="Times New Roman" panose="02020603050405020304" pitchFamily="18" charset="0"/>
              </a:rPr>
              <a:t>			1998 – 2000</a:t>
            </a:r>
            <a:r>
              <a:rPr lang="en-US" sz="2000" b="1" dirty="0">
                <a:effectLst/>
                <a:latin typeface="Barlow" panose="00000500000000000000" pitchFamily="2" charset="0"/>
                <a:ea typeface="Times New Roman" panose="02020603050405020304" pitchFamily="18" charset="0"/>
                <a:cs typeface="Times New Roman" panose="02020603050405020304" pitchFamily="18" charset="0"/>
              </a:rPr>
              <a:t> </a:t>
            </a:r>
            <a:r>
              <a:rPr lang="en-US" sz="2000" dirty="0">
                <a:effectLst/>
                <a:latin typeface="Barlow" panose="00000500000000000000" pitchFamily="2" charset="0"/>
                <a:ea typeface="Times New Roman" panose="02020603050405020304" pitchFamily="18" charset="0"/>
                <a:cs typeface="Times New Roman" panose="02020603050405020304" pitchFamily="18" charset="0"/>
              </a:rPr>
              <a:t>– preparator </a:t>
            </a:r>
            <a:r>
              <a:rPr lang="en-US" sz="2000" dirty="0" err="1">
                <a:effectLst/>
                <a:latin typeface="Barlow" panose="00000500000000000000" pitchFamily="2" charset="0"/>
                <a:ea typeface="Times New Roman" panose="02020603050405020304" pitchFamily="18" charset="0"/>
                <a:cs typeface="Times New Roman" panose="02020603050405020304" pitchFamily="18" charset="0"/>
              </a:rPr>
              <a:t>universitar</a:t>
            </a:r>
            <a:endParaRPr lang="en-US" sz="2000" dirty="0">
              <a:effectLst/>
              <a:latin typeface="Barlow" panose="00000500000000000000" pitchFamily="2" charset="0"/>
              <a:ea typeface="Times New Roman" panose="02020603050405020304" pitchFamily="18" charset="0"/>
              <a:cs typeface="Times New Roman" panose="02020603050405020304" pitchFamily="18" charset="0"/>
            </a:endParaRPr>
          </a:p>
          <a:p>
            <a:pPr marL="0" indent="0">
              <a:buNone/>
            </a:pPr>
            <a:endParaRPr lang="en-US" sz="2000" dirty="0">
              <a:latin typeface="Barlow" panose="00000500000000000000" pitchFamily="2" charset="0"/>
              <a:cs typeface="Times New Roman" panose="02020603050405020304" pitchFamily="18" charset="0"/>
            </a:endParaRPr>
          </a:p>
          <a:p>
            <a:pPr marL="0" indent="0" algn="ctr">
              <a:buNone/>
            </a:pPr>
            <a:endParaRPr lang="en-US" sz="2000" dirty="0">
              <a:solidFill>
                <a:schemeClr val="tx1"/>
              </a:solidFill>
              <a:latin typeface="Barlow" panose="00000500000000000000" pitchFamily="2" charset="0"/>
              <a:cs typeface="Times New Roman" panose="02020603050405020304" pitchFamily="18" charset="0"/>
            </a:endParaRPr>
          </a:p>
          <a:p>
            <a:pPr marL="0" lvl="0" indent="0" algn="just" rtl="0">
              <a:spcBef>
                <a:spcPts val="0"/>
              </a:spcBef>
              <a:spcAft>
                <a:spcPts val="0"/>
              </a:spcAft>
              <a:buClr>
                <a:schemeClr val="dk2"/>
              </a:buClr>
              <a:buSzPts val="1100"/>
              <a:buFont typeface="Arial"/>
              <a:buNone/>
            </a:pPr>
            <a:endParaRPr sz="1600" dirty="0">
              <a:solidFill>
                <a:schemeClr val="tx1"/>
              </a:solidFill>
              <a:latin typeface="Barlow" panose="00000500000000000000" pitchFamily="2" charset="0"/>
            </a:endParaRPr>
          </a:p>
        </p:txBody>
      </p:sp>
      <p:grpSp>
        <p:nvGrpSpPr>
          <p:cNvPr id="351" name="Google Shape;351;p35">
            <a:extLst>
              <a:ext uri="{FF2B5EF4-FFF2-40B4-BE49-F238E27FC236}">
                <a16:creationId xmlns:a16="http://schemas.microsoft.com/office/drawing/2014/main" id="{EE8CF0C3-9ABF-CE80-3620-0495D41867EB}"/>
              </a:ext>
            </a:extLst>
          </p:cNvPr>
          <p:cNvGrpSpPr/>
          <p:nvPr/>
        </p:nvGrpSpPr>
        <p:grpSpPr>
          <a:xfrm>
            <a:off x="-159372" y="3676885"/>
            <a:ext cx="2225700" cy="1845913"/>
            <a:chOff x="3254550" y="3555912"/>
            <a:chExt cx="2225700" cy="1845913"/>
          </a:xfrm>
        </p:grpSpPr>
        <p:pic>
          <p:nvPicPr>
            <p:cNvPr id="352" name="Google Shape;352;p35">
              <a:extLst>
                <a:ext uri="{FF2B5EF4-FFF2-40B4-BE49-F238E27FC236}">
                  <a16:creationId xmlns:a16="http://schemas.microsoft.com/office/drawing/2014/main" id="{6BCCFB9A-156E-4122-ED87-D14AAE600BBE}"/>
                </a:ext>
              </a:extLst>
            </p:cNvPr>
            <p:cNvPicPr preferRelativeResize="0"/>
            <p:nvPr/>
          </p:nvPicPr>
          <p:blipFill>
            <a:blip r:embed="rId3">
              <a:alphaModFix/>
            </a:blip>
            <a:stretch>
              <a:fillRect/>
            </a:stretch>
          </p:blipFill>
          <p:spPr>
            <a:xfrm>
              <a:off x="3341200" y="3555912"/>
              <a:ext cx="1776449" cy="1776449"/>
            </a:xfrm>
            <a:prstGeom prst="rect">
              <a:avLst/>
            </a:prstGeom>
            <a:noFill/>
            <a:ln>
              <a:noFill/>
            </a:ln>
          </p:spPr>
        </p:pic>
        <p:cxnSp>
          <p:nvCxnSpPr>
            <p:cNvPr id="353" name="Google Shape;353;p35">
              <a:extLst>
                <a:ext uri="{FF2B5EF4-FFF2-40B4-BE49-F238E27FC236}">
                  <a16:creationId xmlns:a16="http://schemas.microsoft.com/office/drawing/2014/main" id="{28A1CB0D-E694-333D-6BE3-854C181577B7}"/>
                </a:ext>
              </a:extLst>
            </p:cNvPr>
            <p:cNvCxnSpPr/>
            <p:nvPr/>
          </p:nvCxnSpPr>
          <p:spPr>
            <a:xfrm rot="10800000">
              <a:off x="3254550" y="3614425"/>
              <a:ext cx="2225700" cy="1787400"/>
            </a:xfrm>
            <a:prstGeom prst="straightConnector1">
              <a:avLst/>
            </a:prstGeom>
            <a:noFill/>
            <a:ln w="9525" cap="flat" cmpd="sng">
              <a:solidFill>
                <a:schemeClr val="accent2"/>
              </a:solidFill>
              <a:prstDash val="solid"/>
              <a:round/>
              <a:headEnd type="none" w="med" len="med"/>
              <a:tailEnd type="none" w="med" len="med"/>
            </a:ln>
          </p:spPr>
        </p:cxnSp>
        <p:sp>
          <p:nvSpPr>
            <p:cNvPr id="354" name="Google Shape;354;p35">
              <a:extLst>
                <a:ext uri="{FF2B5EF4-FFF2-40B4-BE49-F238E27FC236}">
                  <a16:creationId xmlns:a16="http://schemas.microsoft.com/office/drawing/2014/main" id="{984F9B79-559A-CE40-E1C4-38BFD155DAEB}"/>
                </a:ext>
              </a:extLst>
            </p:cNvPr>
            <p:cNvSpPr/>
            <p:nvPr/>
          </p:nvSpPr>
          <p:spPr>
            <a:xfrm flipH="1">
              <a:off x="4528050" y="4511263"/>
              <a:ext cx="821100" cy="821100"/>
            </a:xfrm>
            <a:prstGeom prst="ellipse">
              <a:avLst/>
            </a:prstGeom>
            <a:solidFill>
              <a:srgbClr val="FDFEFF">
                <a:alpha val="18870"/>
              </a:srgbClr>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Barlow"/>
                <a:ea typeface="Barlow"/>
                <a:cs typeface="Barlow"/>
                <a:sym typeface="Barlow"/>
              </a:endParaRPr>
            </a:p>
          </p:txBody>
        </p:sp>
      </p:grpSp>
      <p:sp>
        <p:nvSpPr>
          <p:cNvPr id="3" name="Scroll: Horizontal 2">
            <a:extLst>
              <a:ext uri="{FF2B5EF4-FFF2-40B4-BE49-F238E27FC236}">
                <a16:creationId xmlns:a16="http://schemas.microsoft.com/office/drawing/2014/main" id="{CC2AD022-D1B4-338F-9C8F-A0E5AA6C4028}"/>
              </a:ext>
            </a:extLst>
          </p:cNvPr>
          <p:cNvSpPr/>
          <p:nvPr/>
        </p:nvSpPr>
        <p:spPr>
          <a:xfrm>
            <a:off x="6347477" y="4198763"/>
            <a:ext cx="2304153" cy="860669"/>
          </a:xfrm>
          <a:prstGeom prst="horizontalScroll">
            <a:avLst/>
          </a:prstGeom>
          <a:solidFill>
            <a:schemeClr val="bg1"/>
          </a:solidFill>
          <a:ln w="31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1400" dirty="0">
                <a:ln w="0"/>
                <a:solidFill>
                  <a:schemeClr val="tx1"/>
                </a:solidFill>
                <a:effectLst>
                  <a:outerShdw blurRad="38100" dist="19050" dir="2700000" algn="tl" rotWithShape="0">
                    <a:schemeClr val="dk1">
                      <a:alpha val="40000"/>
                    </a:schemeClr>
                  </a:outerShdw>
                </a:effectLst>
                <a:latin typeface="Barlow" panose="00000500000000000000" pitchFamily="2" charset="0"/>
              </a:rPr>
              <a:t>Universitatea Transilvania din Brașov</a:t>
            </a:r>
            <a:endParaRPr lang="en-US" sz="1400" dirty="0">
              <a:ln w="0"/>
              <a:solidFill>
                <a:schemeClr val="tx1"/>
              </a:solidFill>
              <a:effectLst>
                <a:outerShdw blurRad="38100" dist="19050" dir="2700000" algn="tl" rotWithShape="0">
                  <a:schemeClr val="dk1">
                    <a:alpha val="40000"/>
                  </a:schemeClr>
                </a:outerShdw>
              </a:effectLst>
              <a:latin typeface="Barlow" panose="00000500000000000000" pitchFamily="2" charset="0"/>
            </a:endParaRPr>
          </a:p>
        </p:txBody>
      </p:sp>
      <p:pic>
        <p:nvPicPr>
          <p:cNvPr id="9" name="Picture 8">
            <a:extLst>
              <a:ext uri="{FF2B5EF4-FFF2-40B4-BE49-F238E27FC236}">
                <a16:creationId xmlns:a16="http://schemas.microsoft.com/office/drawing/2014/main" id="{00DAC5C9-713D-9AB8-676A-98D7F4F16EA2}"/>
              </a:ext>
            </a:extLst>
          </p:cNvPr>
          <p:cNvPicPr>
            <a:picLocks noChangeAspect="1"/>
          </p:cNvPicPr>
          <p:nvPr/>
        </p:nvPicPr>
        <p:blipFill>
          <a:blip r:embed="rId4">
            <a:duotone>
              <a:prstClr val="black"/>
              <a:schemeClr val="bg1">
                <a:tint val="45000"/>
                <a:satMod val="400000"/>
              </a:schemeClr>
            </a:duotone>
          </a:blip>
          <a:stretch>
            <a:fillRect/>
          </a:stretch>
        </p:blipFill>
        <p:spPr>
          <a:xfrm>
            <a:off x="1821494" y="2269162"/>
            <a:ext cx="489667" cy="489667"/>
          </a:xfrm>
          <a:prstGeom prst="rect">
            <a:avLst/>
          </a:prstGeom>
        </p:spPr>
      </p:pic>
      <p:pic>
        <p:nvPicPr>
          <p:cNvPr id="10" name="Picture 9">
            <a:extLst>
              <a:ext uri="{FF2B5EF4-FFF2-40B4-BE49-F238E27FC236}">
                <a16:creationId xmlns:a16="http://schemas.microsoft.com/office/drawing/2014/main" id="{3E2320FF-8FDF-A6F0-1125-9DC1BBD9EA99}"/>
              </a:ext>
            </a:extLst>
          </p:cNvPr>
          <p:cNvPicPr>
            <a:picLocks noChangeAspect="1"/>
          </p:cNvPicPr>
          <p:nvPr/>
        </p:nvPicPr>
        <p:blipFill>
          <a:blip r:embed="rId4">
            <a:duotone>
              <a:prstClr val="black"/>
              <a:schemeClr val="bg1">
                <a:tint val="45000"/>
                <a:satMod val="400000"/>
              </a:schemeClr>
            </a:duotone>
          </a:blip>
          <a:stretch>
            <a:fillRect/>
          </a:stretch>
        </p:blipFill>
        <p:spPr>
          <a:xfrm>
            <a:off x="2677689" y="2861261"/>
            <a:ext cx="489667" cy="489667"/>
          </a:xfrm>
          <a:prstGeom prst="rect">
            <a:avLst/>
          </a:prstGeom>
        </p:spPr>
      </p:pic>
      <p:pic>
        <p:nvPicPr>
          <p:cNvPr id="11" name="Picture 10">
            <a:extLst>
              <a:ext uri="{FF2B5EF4-FFF2-40B4-BE49-F238E27FC236}">
                <a16:creationId xmlns:a16="http://schemas.microsoft.com/office/drawing/2014/main" id="{8A0600F3-1B3A-8251-D882-55FFF0740C41}"/>
              </a:ext>
            </a:extLst>
          </p:cNvPr>
          <p:cNvPicPr>
            <a:picLocks noChangeAspect="1"/>
          </p:cNvPicPr>
          <p:nvPr/>
        </p:nvPicPr>
        <p:blipFill>
          <a:blip r:embed="rId4">
            <a:duotone>
              <a:prstClr val="black"/>
              <a:schemeClr val="bg1">
                <a:tint val="45000"/>
                <a:satMod val="400000"/>
              </a:schemeClr>
            </a:duotone>
          </a:blip>
          <a:stretch>
            <a:fillRect/>
          </a:stretch>
        </p:blipFill>
        <p:spPr>
          <a:xfrm>
            <a:off x="3625133" y="3490564"/>
            <a:ext cx="489667" cy="489667"/>
          </a:xfrm>
          <a:prstGeom prst="rect">
            <a:avLst/>
          </a:prstGeom>
        </p:spPr>
      </p:pic>
      <p:pic>
        <p:nvPicPr>
          <p:cNvPr id="12" name="Picture 11">
            <a:extLst>
              <a:ext uri="{FF2B5EF4-FFF2-40B4-BE49-F238E27FC236}">
                <a16:creationId xmlns:a16="http://schemas.microsoft.com/office/drawing/2014/main" id="{8A6A8DD6-6A9E-8A40-377D-595D2C58A45A}"/>
              </a:ext>
            </a:extLst>
          </p:cNvPr>
          <p:cNvPicPr>
            <a:picLocks noChangeAspect="1"/>
          </p:cNvPicPr>
          <p:nvPr/>
        </p:nvPicPr>
        <p:blipFill>
          <a:blip r:embed="rId4">
            <a:duotone>
              <a:prstClr val="black"/>
              <a:schemeClr val="bg1">
                <a:tint val="45000"/>
                <a:satMod val="400000"/>
              </a:schemeClr>
            </a:duotone>
          </a:blip>
          <a:stretch>
            <a:fillRect/>
          </a:stretch>
        </p:blipFill>
        <p:spPr>
          <a:xfrm>
            <a:off x="1035011" y="1657470"/>
            <a:ext cx="489667" cy="489667"/>
          </a:xfrm>
          <a:prstGeom prst="rect">
            <a:avLst/>
          </a:prstGeom>
        </p:spPr>
      </p:pic>
    </p:spTree>
    <p:extLst>
      <p:ext uri="{BB962C8B-B14F-4D97-AF65-F5344CB8AC3E}">
        <p14:creationId xmlns:p14="http://schemas.microsoft.com/office/powerpoint/2010/main" val="3710005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48">
                                            <p:txEl>
                                              <p:pRg st="0" end="0"/>
                                            </p:txEl>
                                          </p:spTgt>
                                        </p:tgtEl>
                                        <p:attrNameLst>
                                          <p:attrName>style.visibility</p:attrName>
                                        </p:attrNameLst>
                                      </p:cBhvr>
                                      <p:to>
                                        <p:strVal val="visible"/>
                                      </p:to>
                                    </p:set>
                                    <p:animEffect transition="in" filter="fade">
                                      <p:cBhvr>
                                        <p:cTn id="7" dur="1000"/>
                                        <p:tgtEl>
                                          <p:spTgt spid="348">
                                            <p:txEl>
                                              <p:pRg st="0" end="0"/>
                                            </p:txEl>
                                          </p:spTgt>
                                        </p:tgtEl>
                                      </p:cBhvr>
                                    </p:animEffect>
                                    <p:anim calcmode="lin" valueType="num">
                                      <p:cBhvr>
                                        <p:cTn id="8" dur="1000" fill="hold"/>
                                        <p:tgtEl>
                                          <p:spTgt spid="34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4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48">
                                            <p:txEl>
                                              <p:pRg st="1" end="1"/>
                                            </p:txEl>
                                          </p:spTgt>
                                        </p:tgtEl>
                                        <p:attrNameLst>
                                          <p:attrName>style.visibility</p:attrName>
                                        </p:attrNameLst>
                                      </p:cBhvr>
                                      <p:to>
                                        <p:strVal val="visible"/>
                                      </p:to>
                                    </p:set>
                                    <p:animEffect transition="in" filter="fade">
                                      <p:cBhvr>
                                        <p:cTn id="14" dur="1000"/>
                                        <p:tgtEl>
                                          <p:spTgt spid="348">
                                            <p:txEl>
                                              <p:pRg st="1" end="1"/>
                                            </p:txEl>
                                          </p:spTgt>
                                        </p:tgtEl>
                                      </p:cBhvr>
                                    </p:animEffect>
                                    <p:anim calcmode="lin" valueType="num">
                                      <p:cBhvr>
                                        <p:cTn id="15" dur="1000" fill="hold"/>
                                        <p:tgtEl>
                                          <p:spTgt spid="348">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4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48">
                                            <p:txEl>
                                              <p:pRg st="2" end="2"/>
                                            </p:txEl>
                                          </p:spTgt>
                                        </p:tgtEl>
                                        <p:attrNameLst>
                                          <p:attrName>style.visibility</p:attrName>
                                        </p:attrNameLst>
                                      </p:cBhvr>
                                      <p:to>
                                        <p:strVal val="visible"/>
                                      </p:to>
                                    </p:set>
                                    <p:animEffect transition="in" filter="fade">
                                      <p:cBhvr>
                                        <p:cTn id="21" dur="1000"/>
                                        <p:tgtEl>
                                          <p:spTgt spid="348">
                                            <p:txEl>
                                              <p:pRg st="2" end="2"/>
                                            </p:txEl>
                                          </p:spTgt>
                                        </p:tgtEl>
                                      </p:cBhvr>
                                    </p:animEffect>
                                    <p:anim calcmode="lin" valueType="num">
                                      <p:cBhvr>
                                        <p:cTn id="22" dur="1000" fill="hold"/>
                                        <p:tgtEl>
                                          <p:spTgt spid="348">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4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48">
                                            <p:txEl>
                                              <p:pRg st="3" end="3"/>
                                            </p:txEl>
                                          </p:spTgt>
                                        </p:tgtEl>
                                        <p:attrNameLst>
                                          <p:attrName>style.visibility</p:attrName>
                                        </p:attrNameLst>
                                      </p:cBhvr>
                                      <p:to>
                                        <p:strVal val="visible"/>
                                      </p:to>
                                    </p:set>
                                    <p:animEffect transition="in" filter="fade">
                                      <p:cBhvr>
                                        <p:cTn id="28" dur="1000"/>
                                        <p:tgtEl>
                                          <p:spTgt spid="348">
                                            <p:txEl>
                                              <p:pRg st="3" end="3"/>
                                            </p:txEl>
                                          </p:spTgt>
                                        </p:tgtEl>
                                      </p:cBhvr>
                                    </p:animEffect>
                                    <p:anim calcmode="lin" valueType="num">
                                      <p:cBhvr>
                                        <p:cTn id="29" dur="1000" fill="hold"/>
                                        <p:tgtEl>
                                          <p:spTgt spid="348">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48">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48">
                                            <p:txEl>
                                              <p:pRg st="4" end="4"/>
                                            </p:txEl>
                                          </p:spTgt>
                                        </p:tgtEl>
                                        <p:attrNameLst>
                                          <p:attrName>style.visibility</p:attrName>
                                        </p:attrNameLst>
                                      </p:cBhvr>
                                      <p:to>
                                        <p:strVal val="visible"/>
                                      </p:to>
                                    </p:set>
                                    <p:animEffect transition="in" filter="fade">
                                      <p:cBhvr>
                                        <p:cTn id="35" dur="1000"/>
                                        <p:tgtEl>
                                          <p:spTgt spid="348">
                                            <p:txEl>
                                              <p:pRg st="4" end="4"/>
                                            </p:txEl>
                                          </p:spTgt>
                                        </p:tgtEl>
                                      </p:cBhvr>
                                    </p:animEffect>
                                    <p:anim calcmode="lin" valueType="num">
                                      <p:cBhvr>
                                        <p:cTn id="36" dur="1000" fill="hold"/>
                                        <p:tgtEl>
                                          <p:spTgt spid="348">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48">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48">
                                            <p:txEl>
                                              <p:pRg st="5" end="5"/>
                                            </p:txEl>
                                          </p:spTgt>
                                        </p:tgtEl>
                                        <p:attrNameLst>
                                          <p:attrName>style.visibility</p:attrName>
                                        </p:attrNameLst>
                                      </p:cBhvr>
                                      <p:to>
                                        <p:strVal val="visible"/>
                                      </p:to>
                                    </p:set>
                                    <p:animEffect transition="in" filter="fade">
                                      <p:cBhvr>
                                        <p:cTn id="42" dur="1000"/>
                                        <p:tgtEl>
                                          <p:spTgt spid="348">
                                            <p:txEl>
                                              <p:pRg st="5" end="5"/>
                                            </p:txEl>
                                          </p:spTgt>
                                        </p:tgtEl>
                                      </p:cBhvr>
                                    </p:animEffect>
                                    <p:anim calcmode="lin" valueType="num">
                                      <p:cBhvr>
                                        <p:cTn id="43" dur="1000" fill="hold"/>
                                        <p:tgtEl>
                                          <p:spTgt spid="348">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48">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48">
                                            <p:txEl>
                                              <p:pRg st="6" end="6"/>
                                            </p:txEl>
                                          </p:spTgt>
                                        </p:tgtEl>
                                        <p:attrNameLst>
                                          <p:attrName>style.visibility</p:attrName>
                                        </p:attrNameLst>
                                      </p:cBhvr>
                                      <p:to>
                                        <p:strVal val="visible"/>
                                      </p:to>
                                    </p:set>
                                    <p:animEffect transition="in" filter="fade">
                                      <p:cBhvr>
                                        <p:cTn id="49" dur="1000"/>
                                        <p:tgtEl>
                                          <p:spTgt spid="348">
                                            <p:txEl>
                                              <p:pRg st="6" end="6"/>
                                            </p:txEl>
                                          </p:spTgt>
                                        </p:tgtEl>
                                      </p:cBhvr>
                                    </p:animEffect>
                                    <p:anim calcmode="lin" valueType="num">
                                      <p:cBhvr>
                                        <p:cTn id="50" dur="1000" fill="hold"/>
                                        <p:tgtEl>
                                          <p:spTgt spid="348">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48">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fade">
                                      <p:cBhvr>
                                        <p:cTn id="5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 grpId="0" build="p"/>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46">
          <a:extLst>
            <a:ext uri="{FF2B5EF4-FFF2-40B4-BE49-F238E27FC236}">
              <a16:creationId xmlns:a16="http://schemas.microsoft.com/office/drawing/2014/main" id="{7D80B755-810D-309B-093F-67A3AA53BF87}"/>
            </a:ext>
          </a:extLst>
        </p:cNvPr>
        <p:cNvGrpSpPr/>
        <p:nvPr/>
      </p:nvGrpSpPr>
      <p:grpSpPr>
        <a:xfrm>
          <a:off x="0" y="0"/>
          <a:ext cx="0" cy="0"/>
          <a:chOff x="0" y="0"/>
          <a:chExt cx="0" cy="0"/>
        </a:xfrm>
      </p:grpSpPr>
      <p:sp>
        <p:nvSpPr>
          <p:cNvPr id="347" name="Google Shape;347;p35">
            <a:extLst>
              <a:ext uri="{FF2B5EF4-FFF2-40B4-BE49-F238E27FC236}">
                <a16:creationId xmlns:a16="http://schemas.microsoft.com/office/drawing/2014/main" id="{6176DB1D-27DF-CD3B-7ACB-E03307499B10}"/>
              </a:ext>
            </a:extLst>
          </p:cNvPr>
          <p:cNvSpPr txBox="1">
            <a:spLocks noGrp="1"/>
          </p:cNvSpPr>
          <p:nvPr>
            <p:ph type="title"/>
          </p:nvPr>
        </p:nvSpPr>
        <p:spPr>
          <a:xfrm>
            <a:off x="348079" y="445025"/>
            <a:ext cx="8520348"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ltLang="zh-CN" b="1" dirty="0">
                <a:solidFill>
                  <a:srgbClr val="2C344B"/>
                </a:solidFill>
                <a:effectLst>
                  <a:outerShdw blurRad="38100" dist="38100" dir="2700000" algn="tl">
                    <a:srgbClr val="000000">
                      <a:alpha val="30000"/>
                    </a:srgbClr>
                  </a:outerShdw>
                </a:effectLst>
                <a:cs typeface="+mn-ea"/>
                <a:sym typeface="+mn-lt"/>
              </a:rPr>
              <a:t>02. </a:t>
            </a:r>
            <a:r>
              <a:rPr lang="ro-RO" altLang="zh-CN" b="1" dirty="0">
                <a:solidFill>
                  <a:srgbClr val="2C344B"/>
                </a:solidFill>
                <a:effectLst>
                  <a:outerShdw blurRad="38100" dist="38100" dir="2700000" algn="tl">
                    <a:srgbClr val="000000">
                      <a:alpha val="30000"/>
                    </a:srgbClr>
                  </a:outerShdw>
                </a:effectLst>
                <a:cs typeface="+mn-ea"/>
                <a:sym typeface="+mn-lt"/>
              </a:rPr>
              <a:t>Evoluția carierei </a:t>
            </a:r>
            <a:r>
              <a:rPr lang="en-US" altLang="zh-CN" b="1" dirty="0">
                <a:solidFill>
                  <a:srgbClr val="2C344B"/>
                </a:solidFill>
                <a:effectLst>
                  <a:outerShdw blurRad="38100" dist="38100" dir="2700000" algn="tl">
                    <a:srgbClr val="000000">
                      <a:alpha val="30000"/>
                    </a:srgbClr>
                  </a:outerShdw>
                </a:effectLst>
                <a:cs typeface="+mn-ea"/>
                <a:sym typeface="+mn-lt"/>
              </a:rPr>
              <a:t>didactic</a:t>
            </a:r>
            <a:r>
              <a:rPr lang="ro-RO" altLang="zh-CN" b="1" dirty="0">
                <a:solidFill>
                  <a:srgbClr val="2C344B"/>
                </a:solidFill>
                <a:effectLst>
                  <a:outerShdw blurRad="38100" dist="38100" dir="2700000" algn="tl">
                    <a:srgbClr val="000000">
                      <a:alpha val="30000"/>
                    </a:srgbClr>
                  </a:outerShdw>
                </a:effectLst>
                <a:cs typeface="+mn-ea"/>
                <a:sym typeface="+mn-lt"/>
              </a:rPr>
              <a:t>e</a:t>
            </a:r>
            <a:r>
              <a:rPr lang="en-US" altLang="zh-CN" b="1" dirty="0">
                <a:solidFill>
                  <a:srgbClr val="2C344B"/>
                </a:solidFill>
                <a:effectLst>
                  <a:outerShdw blurRad="38100" dist="38100" dir="2700000" algn="tl">
                    <a:srgbClr val="000000">
                      <a:alpha val="30000"/>
                    </a:srgbClr>
                  </a:outerShdw>
                </a:effectLst>
                <a:cs typeface="+mn-ea"/>
                <a:sym typeface="+mn-lt"/>
              </a:rPr>
              <a:t> </a:t>
            </a:r>
            <a:r>
              <a:rPr lang="en-US" altLang="zh-CN" b="1" dirty="0" err="1">
                <a:solidFill>
                  <a:srgbClr val="2C344B"/>
                </a:solidFill>
                <a:effectLst>
                  <a:outerShdw blurRad="38100" dist="38100" dir="2700000" algn="tl">
                    <a:srgbClr val="000000">
                      <a:alpha val="30000"/>
                    </a:srgbClr>
                  </a:outerShdw>
                </a:effectLst>
                <a:cs typeface="+mn-ea"/>
                <a:sym typeface="+mn-lt"/>
              </a:rPr>
              <a:t>și</a:t>
            </a:r>
            <a:r>
              <a:rPr lang="en-US" altLang="zh-CN" b="1" dirty="0">
                <a:solidFill>
                  <a:srgbClr val="2C344B"/>
                </a:solidFill>
                <a:effectLst>
                  <a:outerShdw blurRad="38100" dist="38100" dir="2700000" algn="tl">
                    <a:srgbClr val="000000">
                      <a:alpha val="30000"/>
                    </a:srgbClr>
                  </a:outerShdw>
                </a:effectLst>
                <a:cs typeface="+mn-ea"/>
                <a:sym typeface="+mn-lt"/>
              </a:rPr>
              <a:t> de management</a:t>
            </a:r>
            <a:endParaRPr dirty="0"/>
          </a:p>
        </p:txBody>
      </p:sp>
      <p:grpSp>
        <p:nvGrpSpPr>
          <p:cNvPr id="351" name="Google Shape;351;p35">
            <a:extLst>
              <a:ext uri="{FF2B5EF4-FFF2-40B4-BE49-F238E27FC236}">
                <a16:creationId xmlns:a16="http://schemas.microsoft.com/office/drawing/2014/main" id="{F55EA85E-569D-B1DA-4743-D4F11BEAC2D7}"/>
              </a:ext>
            </a:extLst>
          </p:cNvPr>
          <p:cNvGrpSpPr/>
          <p:nvPr/>
        </p:nvGrpSpPr>
        <p:grpSpPr>
          <a:xfrm>
            <a:off x="7186294" y="3368561"/>
            <a:ext cx="2225700" cy="1845913"/>
            <a:chOff x="3254550" y="3555912"/>
            <a:chExt cx="2225700" cy="1845913"/>
          </a:xfrm>
        </p:grpSpPr>
        <p:pic>
          <p:nvPicPr>
            <p:cNvPr id="352" name="Google Shape;352;p35">
              <a:extLst>
                <a:ext uri="{FF2B5EF4-FFF2-40B4-BE49-F238E27FC236}">
                  <a16:creationId xmlns:a16="http://schemas.microsoft.com/office/drawing/2014/main" id="{2C18A970-2691-5638-B6C4-8E6711E00D40}"/>
                </a:ext>
              </a:extLst>
            </p:cNvPr>
            <p:cNvPicPr preferRelativeResize="0"/>
            <p:nvPr/>
          </p:nvPicPr>
          <p:blipFill>
            <a:blip r:embed="rId3">
              <a:alphaModFix/>
            </a:blip>
            <a:stretch>
              <a:fillRect/>
            </a:stretch>
          </p:blipFill>
          <p:spPr>
            <a:xfrm>
              <a:off x="3341200" y="3555912"/>
              <a:ext cx="1776449" cy="1776449"/>
            </a:xfrm>
            <a:prstGeom prst="rect">
              <a:avLst/>
            </a:prstGeom>
            <a:noFill/>
            <a:ln>
              <a:noFill/>
            </a:ln>
          </p:spPr>
        </p:pic>
        <p:cxnSp>
          <p:nvCxnSpPr>
            <p:cNvPr id="353" name="Google Shape;353;p35">
              <a:extLst>
                <a:ext uri="{FF2B5EF4-FFF2-40B4-BE49-F238E27FC236}">
                  <a16:creationId xmlns:a16="http://schemas.microsoft.com/office/drawing/2014/main" id="{EEF0EDED-D9D2-6290-1AF5-9D89E6AD6A01}"/>
                </a:ext>
              </a:extLst>
            </p:cNvPr>
            <p:cNvCxnSpPr/>
            <p:nvPr/>
          </p:nvCxnSpPr>
          <p:spPr>
            <a:xfrm rot="10800000">
              <a:off x="3254550" y="3614425"/>
              <a:ext cx="2225700" cy="1787400"/>
            </a:xfrm>
            <a:prstGeom prst="straightConnector1">
              <a:avLst/>
            </a:prstGeom>
            <a:noFill/>
            <a:ln w="9525" cap="flat" cmpd="sng">
              <a:solidFill>
                <a:schemeClr val="accent2"/>
              </a:solidFill>
              <a:prstDash val="solid"/>
              <a:round/>
              <a:headEnd type="none" w="med" len="med"/>
              <a:tailEnd type="none" w="med" len="med"/>
            </a:ln>
          </p:spPr>
        </p:cxnSp>
        <p:sp>
          <p:nvSpPr>
            <p:cNvPr id="354" name="Google Shape;354;p35">
              <a:extLst>
                <a:ext uri="{FF2B5EF4-FFF2-40B4-BE49-F238E27FC236}">
                  <a16:creationId xmlns:a16="http://schemas.microsoft.com/office/drawing/2014/main" id="{BCD0A0CB-5E11-091C-8FD7-C990147E6F81}"/>
                </a:ext>
              </a:extLst>
            </p:cNvPr>
            <p:cNvSpPr/>
            <p:nvPr/>
          </p:nvSpPr>
          <p:spPr>
            <a:xfrm flipH="1">
              <a:off x="4528050" y="4511263"/>
              <a:ext cx="821100" cy="821100"/>
            </a:xfrm>
            <a:prstGeom prst="ellipse">
              <a:avLst/>
            </a:prstGeom>
            <a:solidFill>
              <a:srgbClr val="FDFEFF">
                <a:alpha val="18870"/>
              </a:srgbClr>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Barlow"/>
                <a:ea typeface="Barlow"/>
                <a:cs typeface="Barlow"/>
                <a:sym typeface="Barlow"/>
              </a:endParaRPr>
            </a:p>
          </p:txBody>
        </p:sp>
      </p:grpSp>
      <p:sp>
        <p:nvSpPr>
          <p:cNvPr id="348" name="Google Shape;348;p35">
            <a:extLst>
              <a:ext uri="{FF2B5EF4-FFF2-40B4-BE49-F238E27FC236}">
                <a16:creationId xmlns:a16="http://schemas.microsoft.com/office/drawing/2014/main" id="{813FDD29-847F-E36A-1072-F1C529C83DCD}"/>
              </a:ext>
            </a:extLst>
          </p:cNvPr>
          <p:cNvSpPr txBox="1">
            <a:spLocks noGrp="1"/>
          </p:cNvSpPr>
          <p:nvPr>
            <p:ph type="body" idx="1"/>
          </p:nvPr>
        </p:nvSpPr>
        <p:spPr>
          <a:xfrm>
            <a:off x="523875" y="1657470"/>
            <a:ext cx="8520349" cy="3236025"/>
          </a:xfrm>
          <a:prstGeom prst="rect">
            <a:avLst/>
          </a:prstGeom>
        </p:spPr>
        <p:txBody>
          <a:bodyPr spcFirstLastPara="1" wrap="square" lIns="91425" tIns="91425" rIns="91425" bIns="91425" anchor="t" anchorCtr="0">
            <a:noAutofit/>
          </a:bodyPr>
          <a:lstStyle/>
          <a:p>
            <a:pPr marL="0" marR="71755" indent="0">
              <a:spcBef>
                <a:spcPts val="370"/>
              </a:spcBef>
              <a:buNone/>
            </a:pPr>
            <a:r>
              <a:rPr lang="ro-RO" sz="2000" dirty="0">
                <a:effectLst/>
                <a:latin typeface="Barlow" panose="00000500000000000000" pitchFamily="2" charset="0"/>
                <a:ea typeface="Times New Roman" panose="02020603050405020304" pitchFamily="18" charset="0"/>
                <a:cs typeface="Times New Roman" panose="02020603050405020304" pitchFamily="18" charset="0"/>
              </a:rPr>
              <a:t>2009-2011 </a:t>
            </a:r>
            <a:r>
              <a:rPr lang="ro-RO" sz="2000" b="1" dirty="0">
                <a:effectLst/>
                <a:latin typeface="Barlow" panose="00000500000000000000" pitchFamily="2" charset="0"/>
                <a:ea typeface="Times New Roman" panose="02020603050405020304" pitchFamily="18" charset="0"/>
                <a:cs typeface="Times New Roman" panose="02020603050405020304" pitchFamily="18" charset="0"/>
              </a:rPr>
              <a:t>Şef Catedră</a:t>
            </a:r>
            <a:r>
              <a:rPr lang="ro-RO" sz="2000" dirty="0">
                <a:effectLst/>
                <a:latin typeface="Barlow" panose="00000500000000000000" pitchFamily="2" charset="0"/>
                <a:ea typeface="Times New Roman" panose="02020603050405020304" pitchFamily="18" charset="0"/>
                <a:cs typeface="Times New Roman" panose="02020603050405020304" pitchFamily="18" charset="0"/>
              </a:rPr>
              <a:t> (Catedra de Discipline Teoretice şi Sporturi Colective) </a:t>
            </a:r>
            <a:endParaRPr lang="en-US" sz="2000" dirty="0">
              <a:effectLst/>
              <a:latin typeface="Barlow" panose="00000500000000000000" pitchFamily="2" charset="0"/>
              <a:ea typeface="Times New Roman" panose="02020603050405020304" pitchFamily="18" charset="0"/>
              <a:cs typeface="Times New Roman" panose="02020603050405020304" pitchFamily="18" charset="0"/>
            </a:endParaRPr>
          </a:p>
          <a:p>
            <a:pPr marL="0" marR="71755" indent="0">
              <a:buNone/>
            </a:pPr>
            <a:r>
              <a:rPr lang="ro-RO" sz="2000" dirty="0">
                <a:effectLst/>
                <a:latin typeface="Barlow" panose="00000500000000000000" pitchFamily="2" charset="0"/>
                <a:ea typeface="Times New Roman" panose="02020603050405020304" pitchFamily="18" charset="0"/>
                <a:cs typeface="Times New Roman" panose="02020603050405020304" pitchFamily="18" charset="0"/>
              </a:rPr>
              <a:t>2011-2015 </a:t>
            </a:r>
            <a:r>
              <a:rPr lang="ro-RO" sz="2000" b="1" dirty="0">
                <a:effectLst/>
                <a:latin typeface="Barlow" panose="00000500000000000000" pitchFamily="2" charset="0"/>
                <a:ea typeface="Times New Roman" panose="02020603050405020304" pitchFamily="18" charset="0"/>
                <a:cs typeface="Times New Roman" panose="02020603050405020304" pitchFamily="18" charset="0"/>
              </a:rPr>
              <a:t>Prodecan cu activitatea studenților</a:t>
            </a:r>
            <a:r>
              <a:rPr lang="ro-RO" sz="2000" dirty="0">
                <a:effectLst/>
                <a:latin typeface="Barlow" panose="00000500000000000000" pitchFamily="2" charset="0"/>
                <a:ea typeface="Times New Roman" panose="02020603050405020304" pitchFamily="18" charset="0"/>
                <a:cs typeface="Times New Roman" panose="02020603050405020304" pitchFamily="18" charset="0"/>
              </a:rPr>
              <a:t> </a:t>
            </a:r>
            <a:endParaRPr lang="en-US" sz="2000" dirty="0">
              <a:effectLst/>
              <a:latin typeface="Barlow" panose="00000500000000000000" pitchFamily="2" charset="0"/>
              <a:ea typeface="Times New Roman" panose="02020603050405020304" pitchFamily="18" charset="0"/>
              <a:cs typeface="Times New Roman" panose="02020603050405020304" pitchFamily="18" charset="0"/>
            </a:endParaRPr>
          </a:p>
          <a:p>
            <a:pPr marL="0" marR="71755" indent="0">
              <a:buNone/>
            </a:pPr>
            <a:r>
              <a:rPr lang="en-US" sz="2000" dirty="0">
                <a:effectLst/>
                <a:latin typeface="Barlow" panose="00000500000000000000" pitchFamily="2" charset="0"/>
                <a:ea typeface="Times New Roman" panose="02020603050405020304" pitchFamily="18" charset="0"/>
                <a:cs typeface="Times New Roman" panose="02020603050405020304" pitchFamily="18" charset="0"/>
              </a:rPr>
              <a:t>2015-2016</a:t>
            </a:r>
            <a:r>
              <a:rPr lang="en-US" sz="2000" b="1" dirty="0">
                <a:effectLst/>
                <a:latin typeface="Barlow" panose="00000500000000000000" pitchFamily="2" charset="0"/>
                <a:ea typeface="Times New Roman" panose="02020603050405020304" pitchFamily="18" charset="0"/>
                <a:cs typeface="Times New Roman" panose="02020603050405020304" pitchFamily="18" charset="0"/>
              </a:rPr>
              <a:t> </a:t>
            </a:r>
            <a:r>
              <a:rPr lang="ro-RO" sz="2000" b="1" dirty="0">
                <a:effectLst/>
                <a:latin typeface="Barlow" panose="00000500000000000000" pitchFamily="2" charset="0"/>
                <a:ea typeface="Times New Roman" panose="02020603050405020304" pitchFamily="18" charset="0"/>
                <a:cs typeface="Times New Roman" panose="02020603050405020304" pitchFamily="18" charset="0"/>
              </a:rPr>
              <a:t>Prodecan cu sarcini de decan</a:t>
            </a:r>
            <a:r>
              <a:rPr lang="ro-RO" sz="2000" dirty="0">
                <a:effectLst/>
                <a:latin typeface="Barlow" panose="00000500000000000000" pitchFamily="2" charset="0"/>
                <a:ea typeface="Times New Roman" panose="02020603050405020304" pitchFamily="18" charset="0"/>
                <a:cs typeface="Times New Roman" panose="02020603050405020304" pitchFamily="18" charset="0"/>
              </a:rPr>
              <a:t> timp de 3 luni (Ordinul Rectorului Nr. 7509/30.09.2015)</a:t>
            </a:r>
            <a:endParaRPr lang="en-US" sz="2000" dirty="0">
              <a:effectLst/>
              <a:latin typeface="Barlow" panose="00000500000000000000" pitchFamily="2" charset="0"/>
              <a:ea typeface="Times New Roman" panose="02020603050405020304" pitchFamily="18" charset="0"/>
              <a:cs typeface="Times New Roman" panose="02020603050405020304" pitchFamily="18" charset="0"/>
            </a:endParaRPr>
          </a:p>
          <a:p>
            <a:pPr marL="0" marR="71755" indent="0">
              <a:buNone/>
            </a:pPr>
            <a:r>
              <a:rPr lang="ro-RO" sz="2000" dirty="0">
                <a:effectLst/>
                <a:latin typeface="Barlow" panose="00000500000000000000" pitchFamily="2" charset="0"/>
                <a:ea typeface="Times New Roman" panose="02020603050405020304" pitchFamily="18" charset="0"/>
                <a:cs typeface="Times New Roman" panose="02020603050405020304" pitchFamily="18" charset="0"/>
              </a:rPr>
              <a:t>2016-2020 </a:t>
            </a:r>
            <a:r>
              <a:rPr lang="ro-RO" sz="2000" b="1" dirty="0">
                <a:effectLst/>
                <a:latin typeface="Barlow" panose="00000500000000000000" pitchFamily="2" charset="0"/>
                <a:ea typeface="Times New Roman" panose="02020603050405020304" pitchFamily="18" charset="0"/>
                <a:cs typeface="Times New Roman" panose="02020603050405020304" pitchFamily="18" charset="0"/>
              </a:rPr>
              <a:t>Decan</a:t>
            </a:r>
            <a:r>
              <a:rPr lang="ro-RO" sz="2000" dirty="0">
                <a:effectLst/>
                <a:latin typeface="Barlow" panose="00000500000000000000" pitchFamily="2" charset="0"/>
                <a:ea typeface="Times New Roman" panose="02020603050405020304" pitchFamily="18" charset="0"/>
                <a:cs typeface="Times New Roman" panose="02020603050405020304" pitchFamily="18" charset="0"/>
              </a:rPr>
              <a:t> (Ordinul Rectorului Nr. 7923/06.04.2016)</a:t>
            </a:r>
            <a:endParaRPr lang="en-US" sz="2000" dirty="0">
              <a:effectLst/>
              <a:latin typeface="Barlow" panose="00000500000000000000" pitchFamily="2" charset="0"/>
              <a:ea typeface="Times New Roman" panose="02020603050405020304" pitchFamily="18" charset="0"/>
              <a:cs typeface="Times New Roman" panose="02020603050405020304" pitchFamily="18" charset="0"/>
            </a:endParaRPr>
          </a:p>
          <a:p>
            <a:pPr marL="0" marR="71755" indent="0">
              <a:buNone/>
            </a:pPr>
            <a:r>
              <a:rPr lang="ro-RO" sz="2000" dirty="0">
                <a:effectLst/>
                <a:latin typeface="Barlow" panose="00000500000000000000" pitchFamily="2" charset="0"/>
                <a:ea typeface="Times New Roman" panose="02020603050405020304" pitchFamily="18" charset="0"/>
                <a:cs typeface="Times New Roman" panose="02020603050405020304" pitchFamily="18" charset="0"/>
              </a:rPr>
              <a:t>2020-2024 </a:t>
            </a:r>
            <a:r>
              <a:rPr lang="ro-RO" sz="2000" b="1" dirty="0">
                <a:effectLst/>
                <a:latin typeface="Barlow" panose="00000500000000000000" pitchFamily="2" charset="0"/>
                <a:ea typeface="Times New Roman" panose="02020603050405020304" pitchFamily="18" charset="0"/>
                <a:cs typeface="Times New Roman" panose="02020603050405020304" pitchFamily="18" charset="0"/>
              </a:rPr>
              <a:t>Decan</a:t>
            </a:r>
            <a:r>
              <a:rPr lang="ro-RO" sz="2000" dirty="0">
                <a:effectLst/>
                <a:latin typeface="Barlow" panose="00000500000000000000" pitchFamily="2" charset="0"/>
                <a:ea typeface="Times New Roman" panose="02020603050405020304" pitchFamily="18" charset="0"/>
                <a:cs typeface="Times New Roman" panose="02020603050405020304" pitchFamily="18" charset="0"/>
              </a:rPr>
              <a:t> (Ordinul Rectorului Nr. 10521/06.04.2020)</a:t>
            </a:r>
            <a:endParaRPr lang="en-US" sz="2000" dirty="0">
              <a:effectLst/>
              <a:latin typeface="Barlow" panose="00000500000000000000" pitchFamily="2" charset="0"/>
              <a:ea typeface="Times New Roman" panose="02020603050405020304" pitchFamily="18" charset="0"/>
              <a:cs typeface="Times New Roman" panose="02020603050405020304" pitchFamily="18" charset="0"/>
            </a:endParaRPr>
          </a:p>
          <a:p>
            <a:pPr marL="0" marR="71755" indent="0">
              <a:buNone/>
            </a:pPr>
            <a:r>
              <a:rPr lang="ro-RO" sz="2000" dirty="0">
                <a:effectLst/>
                <a:latin typeface="Barlow" panose="00000500000000000000" pitchFamily="2" charset="0"/>
                <a:ea typeface="Times New Roman" panose="02020603050405020304" pitchFamily="18" charset="0"/>
                <a:cs typeface="Times New Roman" panose="02020603050405020304" pitchFamily="18" charset="0"/>
              </a:rPr>
              <a:t>2024 – prezent </a:t>
            </a:r>
            <a:r>
              <a:rPr lang="ro-RO" sz="2000" b="1" dirty="0">
                <a:effectLst/>
                <a:latin typeface="Barlow" panose="00000500000000000000" pitchFamily="2" charset="0"/>
                <a:ea typeface="Times New Roman" panose="02020603050405020304" pitchFamily="18" charset="0"/>
                <a:cs typeface="Times New Roman" panose="02020603050405020304" pitchFamily="18" charset="0"/>
              </a:rPr>
              <a:t>Decan</a:t>
            </a:r>
            <a:r>
              <a:rPr lang="ro-RO" sz="2000" dirty="0">
                <a:effectLst/>
                <a:latin typeface="Barlow" panose="00000500000000000000" pitchFamily="2" charset="0"/>
                <a:ea typeface="Times New Roman" panose="02020603050405020304" pitchFamily="18" charset="0"/>
                <a:cs typeface="Times New Roman" panose="02020603050405020304" pitchFamily="18" charset="0"/>
              </a:rPr>
              <a:t> (Ordinul Rectorului Nr. 7.0003/27.03.2024)</a:t>
            </a:r>
            <a:endParaRPr lang="en-US" sz="2000" dirty="0">
              <a:effectLst/>
              <a:latin typeface="Barlow" panose="00000500000000000000" pitchFamily="2" charset="0"/>
              <a:ea typeface="Times New Roman" panose="02020603050405020304" pitchFamily="18" charset="0"/>
              <a:cs typeface="Times New Roman" panose="02020603050405020304" pitchFamily="18" charset="0"/>
            </a:endParaRPr>
          </a:p>
          <a:p>
            <a:pPr marL="0" indent="0">
              <a:buNone/>
            </a:pPr>
            <a:endParaRPr lang="en-US" sz="2000" dirty="0">
              <a:latin typeface="Barlow" panose="00000500000000000000" pitchFamily="2" charset="0"/>
              <a:cs typeface="Times New Roman" panose="02020603050405020304" pitchFamily="18" charset="0"/>
            </a:endParaRPr>
          </a:p>
          <a:p>
            <a:pPr marL="0" indent="0" algn="ctr">
              <a:buNone/>
            </a:pPr>
            <a:endParaRPr lang="en-US" sz="2000" dirty="0">
              <a:solidFill>
                <a:schemeClr val="tx1"/>
              </a:solidFill>
              <a:latin typeface="Barlow" panose="00000500000000000000" pitchFamily="2" charset="0"/>
              <a:cs typeface="Times New Roman" panose="02020603050405020304" pitchFamily="18" charset="0"/>
            </a:endParaRPr>
          </a:p>
          <a:p>
            <a:pPr marL="0" lvl="0" indent="0" algn="just" rtl="0">
              <a:spcBef>
                <a:spcPts val="0"/>
              </a:spcBef>
              <a:spcAft>
                <a:spcPts val="0"/>
              </a:spcAft>
              <a:buClr>
                <a:schemeClr val="dk2"/>
              </a:buClr>
              <a:buSzPts val="1100"/>
              <a:buFont typeface="Arial"/>
              <a:buNone/>
            </a:pPr>
            <a:endParaRPr sz="1600" dirty="0">
              <a:solidFill>
                <a:schemeClr val="tx1"/>
              </a:solidFill>
              <a:latin typeface="Barlow" panose="00000500000000000000" pitchFamily="2" charset="0"/>
            </a:endParaRPr>
          </a:p>
        </p:txBody>
      </p:sp>
      <p:pic>
        <p:nvPicPr>
          <p:cNvPr id="2" name="Picture 1">
            <a:extLst>
              <a:ext uri="{FF2B5EF4-FFF2-40B4-BE49-F238E27FC236}">
                <a16:creationId xmlns:a16="http://schemas.microsoft.com/office/drawing/2014/main" id="{F2C49709-F20D-15E6-F60C-3B6DC965AD96}"/>
              </a:ext>
            </a:extLst>
          </p:cNvPr>
          <p:cNvPicPr>
            <a:picLocks noChangeAspect="1"/>
          </p:cNvPicPr>
          <p:nvPr/>
        </p:nvPicPr>
        <p:blipFill>
          <a:blip r:embed="rId4">
            <a:duotone>
              <a:prstClr val="black"/>
              <a:schemeClr val="bg1">
                <a:tint val="45000"/>
                <a:satMod val="400000"/>
              </a:schemeClr>
            </a:duotone>
          </a:blip>
          <a:stretch>
            <a:fillRect/>
          </a:stretch>
        </p:blipFill>
        <p:spPr>
          <a:xfrm>
            <a:off x="343906" y="1789723"/>
            <a:ext cx="349599" cy="349599"/>
          </a:xfrm>
          <a:prstGeom prst="rect">
            <a:avLst/>
          </a:prstGeom>
        </p:spPr>
      </p:pic>
      <p:pic>
        <p:nvPicPr>
          <p:cNvPr id="3" name="Picture 2">
            <a:extLst>
              <a:ext uri="{FF2B5EF4-FFF2-40B4-BE49-F238E27FC236}">
                <a16:creationId xmlns:a16="http://schemas.microsoft.com/office/drawing/2014/main" id="{E4E6468B-B0BF-6829-ED04-FDE7627B77A0}"/>
              </a:ext>
            </a:extLst>
          </p:cNvPr>
          <p:cNvPicPr>
            <a:picLocks noChangeAspect="1"/>
          </p:cNvPicPr>
          <p:nvPr/>
        </p:nvPicPr>
        <p:blipFill>
          <a:blip r:embed="rId4">
            <a:duotone>
              <a:prstClr val="black"/>
              <a:schemeClr val="bg1">
                <a:tint val="45000"/>
                <a:satMod val="400000"/>
              </a:schemeClr>
            </a:duotone>
          </a:blip>
          <a:stretch>
            <a:fillRect/>
          </a:stretch>
        </p:blipFill>
        <p:spPr>
          <a:xfrm>
            <a:off x="357473" y="2396950"/>
            <a:ext cx="349599" cy="349599"/>
          </a:xfrm>
          <a:prstGeom prst="rect">
            <a:avLst/>
          </a:prstGeom>
        </p:spPr>
      </p:pic>
      <p:pic>
        <p:nvPicPr>
          <p:cNvPr id="4" name="Picture 3">
            <a:extLst>
              <a:ext uri="{FF2B5EF4-FFF2-40B4-BE49-F238E27FC236}">
                <a16:creationId xmlns:a16="http://schemas.microsoft.com/office/drawing/2014/main" id="{0922E977-D387-7E67-78B9-410EDCBFD3CC}"/>
              </a:ext>
            </a:extLst>
          </p:cNvPr>
          <p:cNvPicPr>
            <a:picLocks noChangeAspect="1"/>
          </p:cNvPicPr>
          <p:nvPr/>
        </p:nvPicPr>
        <p:blipFill>
          <a:blip r:embed="rId4">
            <a:duotone>
              <a:prstClr val="black"/>
              <a:schemeClr val="bg1">
                <a:tint val="45000"/>
                <a:satMod val="400000"/>
              </a:schemeClr>
            </a:duotone>
          </a:blip>
          <a:stretch>
            <a:fillRect/>
          </a:stretch>
        </p:blipFill>
        <p:spPr>
          <a:xfrm>
            <a:off x="357472" y="2697507"/>
            <a:ext cx="349599" cy="349599"/>
          </a:xfrm>
          <a:prstGeom prst="rect">
            <a:avLst/>
          </a:prstGeom>
        </p:spPr>
      </p:pic>
      <p:pic>
        <p:nvPicPr>
          <p:cNvPr id="5" name="Picture 4">
            <a:extLst>
              <a:ext uri="{FF2B5EF4-FFF2-40B4-BE49-F238E27FC236}">
                <a16:creationId xmlns:a16="http://schemas.microsoft.com/office/drawing/2014/main" id="{6F859D9A-1A8A-6781-B08A-4FE6B349BCB3}"/>
              </a:ext>
            </a:extLst>
          </p:cNvPr>
          <p:cNvPicPr>
            <a:picLocks noChangeAspect="1"/>
          </p:cNvPicPr>
          <p:nvPr/>
        </p:nvPicPr>
        <p:blipFill>
          <a:blip r:embed="rId4">
            <a:duotone>
              <a:prstClr val="black"/>
              <a:schemeClr val="bg1">
                <a:tint val="45000"/>
                <a:satMod val="400000"/>
              </a:schemeClr>
            </a:duotone>
          </a:blip>
          <a:stretch>
            <a:fillRect/>
          </a:stretch>
        </p:blipFill>
        <p:spPr>
          <a:xfrm>
            <a:off x="341842" y="3304734"/>
            <a:ext cx="349599" cy="349599"/>
          </a:xfrm>
          <a:prstGeom prst="rect">
            <a:avLst/>
          </a:prstGeom>
        </p:spPr>
      </p:pic>
      <p:pic>
        <p:nvPicPr>
          <p:cNvPr id="6" name="Picture 5">
            <a:extLst>
              <a:ext uri="{FF2B5EF4-FFF2-40B4-BE49-F238E27FC236}">
                <a16:creationId xmlns:a16="http://schemas.microsoft.com/office/drawing/2014/main" id="{963FDC1A-6069-4918-AA79-334BD109ED38}"/>
              </a:ext>
            </a:extLst>
          </p:cNvPr>
          <p:cNvPicPr>
            <a:picLocks noChangeAspect="1"/>
          </p:cNvPicPr>
          <p:nvPr/>
        </p:nvPicPr>
        <p:blipFill>
          <a:blip r:embed="rId4">
            <a:duotone>
              <a:prstClr val="black"/>
              <a:schemeClr val="bg1">
                <a:tint val="45000"/>
                <a:satMod val="400000"/>
              </a:schemeClr>
            </a:duotone>
          </a:blip>
          <a:stretch>
            <a:fillRect/>
          </a:stretch>
        </p:blipFill>
        <p:spPr>
          <a:xfrm>
            <a:off x="348343" y="3607161"/>
            <a:ext cx="349599" cy="349599"/>
          </a:xfrm>
          <a:prstGeom prst="rect">
            <a:avLst/>
          </a:prstGeom>
        </p:spPr>
      </p:pic>
      <p:pic>
        <p:nvPicPr>
          <p:cNvPr id="7" name="Picture 6">
            <a:extLst>
              <a:ext uri="{FF2B5EF4-FFF2-40B4-BE49-F238E27FC236}">
                <a16:creationId xmlns:a16="http://schemas.microsoft.com/office/drawing/2014/main" id="{F10CBA39-0627-014F-11D5-304CA522FDA5}"/>
              </a:ext>
            </a:extLst>
          </p:cNvPr>
          <p:cNvPicPr>
            <a:picLocks noChangeAspect="1"/>
          </p:cNvPicPr>
          <p:nvPr/>
        </p:nvPicPr>
        <p:blipFill>
          <a:blip r:embed="rId4">
            <a:duotone>
              <a:prstClr val="black"/>
              <a:schemeClr val="bg1">
                <a:tint val="45000"/>
                <a:satMod val="400000"/>
              </a:schemeClr>
            </a:duotone>
          </a:blip>
          <a:stretch>
            <a:fillRect/>
          </a:stretch>
        </p:blipFill>
        <p:spPr>
          <a:xfrm>
            <a:off x="348342" y="3900729"/>
            <a:ext cx="349599" cy="349599"/>
          </a:xfrm>
          <a:prstGeom prst="rect">
            <a:avLst/>
          </a:prstGeom>
        </p:spPr>
      </p:pic>
      <p:sp>
        <p:nvSpPr>
          <p:cNvPr id="8" name="Scroll: Horizontal 7">
            <a:extLst>
              <a:ext uri="{FF2B5EF4-FFF2-40B4-BE49-F238E27FC236}">
                <a16:creationId xmlns:a16="http://schemas.microsoft.com/office/drawing/2014/main" id="{DCE131F5-F4FA-F325-95D0-3E994017C59E}"/>
              </a:ext>
            </a:extLst>
          </p:cNvPr>
          <p:cNvSpPr/>
          <p:nvPr/>
        </p:nvSpPr>
        <p:spPr>
          <a:xfrm>
            <a:off x="3340969" y="4385565"/>
            <a:ext cx="2225700" cy="757935"/>
          </a:xfrm>
          <a:prstGeom prst="horizontalScroll">
            <a:avLst/>
          </a:prstGeom>
          <a:solidFill>
            <a:schemeClr val="bg1"/>
          </a:solidFill>
          <a:ln w="31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1400" dirty="0">
                <a:ln w="0"/>
                <a:solidFill>
                  <a:schemeClr val="tx1"/>
                </a:solidFill>
                <a:effectLst>
                  <a:outerShdw blurRad="38100" dist="19050" dir="2700000" algn="tl" rotWithShape="0">
                    <a:schemeClr val="dk1">
                      <a:alpha val="40000"/>
                    </a:schemeClr>
                  </a:outerShdw>
                </a:effectLst>
                <a:latin typeface="Barlow" panose="00000500000000000000" pitchFamily="2" charset="0"/>
              </a:rPr>
              <a:t>Universitatea Transilvania din Brașov</a:t>
            </a:r>
            <a:endParaRPr lang="en-US" sz="1400" dirty="0">
              <a:ln w="0"/>
              <a:solidFill>
                <a:schemeClr val="tx1"/>
              </a:solidFill>
              <a:effectLst>
                <a:outerShdw blurRad="38100" dist="19050" dir="2700000" algn="tl" rotWithShape="0">
                  <a:schemeClr val="dk1">
                    <a:alpha val="40000"/>
                  </a:schemeClr>
                </a:outerShdw>
              </a:effectLst>
              <a:latin typeface="Barlow" panose="00000500000000000000" pitchFamily="2" charset="0"/>
            </a:endParaRPr>
          </a:p>
        </p:txBody>
      </p:sp>
    </p:spTree>
    <p:extLst>
      <p:ext uri="{BB962C8B-B14F-4D97-AF65-F5344CB8AC3E}">
        <p14:creationId xmlns:p14="http://schemas.microsoft.com/office/powerpoint/2010/main" val="3043613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8">
                                            <p:txEl>
                                              <p:pRg st="0" end="0"/>
                                            </p:txEl>
                                          </p:spTgt>
                                        </p:tgtEl>
                                        <p:attrNameLst>
                                          <p:attrName>style.visibility</p:attrName>
                                        </p:attrNameLst>
                                      </p:cBhvr>
                                      <p:to>
                                        <p:strVal val="visible"/>
                                      </p:to>
                                    </p:set>
                                    <p:anim calcmode="lin" valueType="num">
                                      <p:cBhvr additive="base">
                                        <p:cTn id="7" dur="500" fill="hold"/>
                                        <p:tgtEl>
                                          <p:spTgt spid="34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4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48">
                                            <p:txEl>
                                              <p:pRg st="1" end="1"/>
                                            </p:txEl>
                                          </p:spTgt>
                                        </p:tgtEl>
                                        <p:attrNameLst>
                                          <p:attrName>style.visibility</p:attrName>
                                        </p:attrNameLst>
                                      </p:cBhvr>
                                      <p:to>
                                        <p:strVal val="visible"/>
                                      </p:to>
                                    </p:set>
                                    <p:anim calcmode="lin" valueType="num">
                                      <p:cBhvr additive="base">
                                        <p:cTn id="13" dur="500" fill="hold"/>
                                        <p:tgtEl>
                                          <p:spTgt spid="34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4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48">
                                            <p:txEl>
                                              <p:pRg st="2" end="2"/>
                                            </p:txEl>
                                          </p:spTgt>
                                        </p:tgtEl>
                                        <p:attrNameLst>
                                          <p:attrName>style.visibility</p:attrName>
                                        </p:attrNameLst>
                                      </p:cBhvr>
                                      <p:to>
                                        <p:strVal val="visible"/>
                                      </p:to>
                                    </p:set>
                                    <p:anim calcmode="lin" valueType="num">
                                      <p:cBhvr additive="base">
                                        <p:cTn id="19" dur="500" fill="hold"/>
                                        <p:tgtEl>
                                          <p:spTgt spid="34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4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48">
                                            <p:txEl>
                                              <p:pRg st="3" end="3"/>
                                            </p:txEl>
                                          </p:spTgt>
                                        </p:tgtEl>
                                        <p:attrNameLst>
                                          <p:attrName>style.visibility</p:attrName>
                                        </p:attrNameLst>
                                      </p:cBhvr>
                                      <p:to>
                                        <p:strVal val="visible"/>
                                      </p:to>
                                    </p:set>
                                    <p:anim calcmode="lin" valueType="num">
                                      <p:cBhvr additive="base">
                                        <p:cTn id="25" dur="500" fill="hold"/>
                                        <p:tgtEl>
                                          <p:spTgt spid="348">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4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48">
                                            <p:txEl>
                                              <p:pRg st="4" end="4"/>
                                            </p:txEl>
                                          </p:spTgt>
                                        </p:tgtEl>
                                        <p:attrNameLst>
                                          <p:attrName>style.visibility</p:attrName>
                                        </p:attrNameLst>
                                      </p:cBhvr>
                                      <p:to>
                                        <p:strVal val="visible"/>
                                      </p:to>
                                    </p:set>
                                    <p:anim calcmode="lin" valueType="num">
                                      <p:cBhvr additive="base">
                                        <p:cTn id="31" dur="500" fill="hold"/>
                                        <p:tgtEl>
                                          <p:spTgt spid="348">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4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48">
                                            <p:txEl>
                                              <p:pRg st="5" end="5"/>
                                            </p:txEl>
                                          </p:spTgt>
                                        </p:tgtEl>
                                        <p:attrNameLst>
                                          <p:attrName>style.visibility</p:attrName>
                                        </p:attrNameLst>
                                      </p:cBhvr>
                                      <p:to>
                                        <p:strVal val="visible"/>
                                      </p:to>
                                    </p:set>
                                    <p:anim calcmode="lin" valueType="num">
                                      <p:cBhvr additive="base">
                                        <p:cTn id="37" dur="500" fill="hold"/>
                                        <p:tgtEl>
                                          <p:spTgt spid="348">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48">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 grpId="0" build="p"/>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46">
          <a:extLst>
            <a:ext uri="{FF2B5EF4-FFF2-40B4-BE49-F238E27FC236}">
              <a16:creationId xmlns:a16="http://schemas.microsoft.com/office/drawing/2014/main" id="{21504D7F-26A2-C7BA-675F-6A74CE1E5BA7}"/>
            </a:ext>
          </a:extLst>
        </p:cNvPr>
        <p:cNvGrpSpPr/>
        <p:nvPr/>
      </p:nvGrpSpPr>
      <p:grpSpPr>
        <a:xfrm>
          <a:off x="0" y="0"/>
          <a:ext cx="0" cy="0"/>
          <a:chOff x="0" y="0"/>
          <a:chExt cx="0" cy="0"/>
        </a:xfrm>
      </p:grpSpPr>
      <p:grpSp>
        <p:nvGrpSpPr>
          <p:cNvPr id="351" name="Google Shape;351;p35">
            <a:extLst>
              <a:ext uri="{FF2B5EF4-FFF2-40B4-BE49-F238E27FC236}">
                <a16:creationId xmlns:a16="http://schemas.microsoft.com/office/drawing/2014/main" id="{8832743D-3C55-8AE6-CC0D-ABDAA3FC3BE1}"/>
              </a:ext>
            </a:extLst>
          </p:cNvPr>
          <p:cNvGrpSpPr/>
          <p:nvPr/>
        </p:nvGrpSpPr>
        <p:grpSpPr>
          <a:xfrm>
            <a:off x="6751529" y="3256767"/>
            <a:ext cx="2580612" cy="2045777"/>
            <a:chOff x="3254550" y="3555912"/>
            <a:chExt cx="2225700" cy="1845913"/>
          </a:xfrm>
        </p:grpSpPr>
        <p:pic>
          <p:nvPicPr>
            <p:cNvPr id="352" name="Google Shape;352;p35">
              <a:extLst>
                <a:ext uri="{FF2B5EF4-FFF2-40B4-BE49-F238E27FC236}">
                  <a16:creationId xmlns:a16="http://schemas.microsoft.com/office/drawing/2014/main" id="{78C6025F-C259-8599-ECEB-6AA36613BB9C}"/>
                </a:ext>
              </a:extLst>
            </p:cNvPr>
            <p:cNvPicPr preferRelativeResize="0"/>
            <p:nvPr/>
          </p:nvPicPr>
          <p:blipFill>
            <a:blip r:embed="rId3">
              <a:alphaModFix/>
            </a:blip>
            <a:stretch>
              <a:fillRect/>
            </a:stretch>
          </p:blipFill>
          <p:spPr>
            <a:xfrm>
              <a:off x="3341200" y="3555912"/>
              <a:ext cx="1776449" cy="1776449"/>
            </a:xfrm>
            <a:prstGeom prst="rect">
              <a:avLst/>
            </a:prstGeom>
            <a:noFill/>
            <a:ln>
              <a:noFill/>
            </a:ln>
          </p:spPr>
        </p:pic>
        <p:cxnSp>
          <p:nvCxnSpPr>
            <p:cNvPr id="353" name="Google Shape;353;p35">
              <a:extLst>
                <a:ext uri="{FF2B5EF4-FFF2-40B4-BE49-F238E27FC236}">
                  <a16:creationId xmlns:a16="http://schemas.microsoft.com/office/drawing/2014/main" id="{65950F08-DC44-1770-3601-90F4552EC399}"/>
                </a:ext>
              </a:extLst>
            </p:cNvPr>
            <p:cNvCxnSpPr/>
            <p:nvPr/>
          </p:nvCxnSpPr>
          <p:spPr>
            <a:xfrm rot="10800000">
              <a:off x="3254550" y="3614425"/>
              <a:ext cx="2225700" cy="1787400"/>
            </a:xfrm>
            <a:prstGeom prst="straightConnector1">
              <a:avLst/>
            </a:prstGeom>
            <a:noFill/>
            <a:ln w="9525" cap="flat" cmpd="sng">
              <a:solidFill>
                <a:schemeClr val="accent2"/>
              </a:solidFill>
              <a:prstDash val="solid"/>
              <a:round/>
              <a:headEnd type="none" w="med" len="med"/>
              <a:tailEnd type="none" w="med" len="med"/>
            </a:ln>
          </p:spPr>
        </p:cxnSp>
        <p:sp>
          <p:nvSpPr>
            <p:cNvPr id="354" name="Google Shape;354;p35">
              <a:extLst>
                <a:ext uri="{FF2B5EF4-FFF2-40B4-BE49-F238E27FC236}">
                  <a16:creationId xmlns:a16="http://schemas.microsoft.com/office/drawing/2014/main" id="{E60B5045-5484-344D-8C0C-45A90A396386}"/>
                </a:ext>
              </a:extLst>
            </p:cNvPr>
            <p:cNvSpPr/>
            <p:nvPr/>
          </p:nvSpPr>
          <p:spPr>
            <a:xfrm flipH="1">
              <a:off x="4528050" y="4511263"/>
              <a:ext cx="821100" cy="821100"/>
            </a:xfrm>
            <a:prstGeom prst="ellipse">
              <a:avLst/>
            </a:prstGeom>
            <a:solidFill>
              <a:srgbClr val="FDFEFF">
                <a:alpha val="18870"/>
              </a:srgbClr>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Barlow"/>
                <a:ea typeface="Barlow"/>
                <a:cs typeface="Barlow"/>
                <a:sym typeface="Barlow"/>
              </a:endParaRPr>
            </a:p>
          </p:txBody>
        </p:sp>
      </p:grpSp>
      <p:sp>
        <p:nvSpPr>
          <p:cNvPr id="347" name="Google Shape;347;p35">
            <a:extLst>
              <a:ext uri="{FF2B5EF4-FFF2-40B4-BE49-F238E27FC236}">
                <a16:creationId xmlns:a16="http://schemas.microsoft.com/office/drawing/2014/main" id="{BFF922E0-31F8-0FF6-4FBE-CCF421666022}"/>
              </a:ext>
            </a:extLst>
          </p:cNvPr>
          <p:cNvSpPr txBox="1">
            <a:spLocks noGrp="1"/>
          </p:cNvSpPr>
          <p:nvPr>
            <p:ph type="title"/>
          </p:nvPr>
        </p:nvSpPr>
        <p:spPr>
          <a:xfrm>
            <a:off x="348079" y="445025"/>
            <a:ext cx="8520348"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ltLang="zh-CN" b="1" dirty="0">
                <a:solidFill>
                  <a:srgbClr val="2C344B"/>
                </a:solidFill>
                <a:effectLst>
                  <a:outerShdw blurRad="38100" dist="38100" dir="2700000" algn="tl">
                    <a:srgbClr val="000000">
                      <a:alpha val="30000"/>
                    </a:srgbClr>
                  </a:outerShdw>
                </a:effectLst>
                <a:cs typeface="+mn-ea"/>
                <a:sym typeface="+mn-lt"/>
              </a:rPr>
              <a:t>02. </a:t>
            </a:r>
            <a:r>
              <a:rPr lang="ro-RO" altLang="zh-CN" b="1" dirty="0">
                <a:solidFill>
                  <a:srgbClr val="2C344B"/>
                </a:solidFill>
                <a:effectLst>
                  <a:outerShdw blurRad="38100" dist="38100" dir="2700000" algn="tl">
                    <a:srgbClr val="000000">
                      <a:alpha val="30000"/>
                    </a:srgbClr>
                  </a:outerShdw>
                </a:effectLst>
                <a:cs typeface="+mn-ea"/>
                <a:sym typeface="+mn-lt"/>
              </a:rPr>
              <a:t>Evoluția carierei </a:t>
            </a:r>
            <a:r>
              <a:rPr lang="en-US" altLang="zh-CN" b="1" dirty="0">
                <a:solidFill>
                  <a:srgbClr val="2C344B"/>
                </a:solidFill>
                <a:effectLst>
                  <a:outerShdw blurRad="38100" dist="38100" dir="2700000" algn="tl">
                    <a:srgbClr val="000000">
                      <a:alpha val="30000"/>
                    </a:srgbClr>
                  </a:outerShdw>
                </a:effectLst>
                <a:cs typeface="+mn-ea"/>
                <a:sym typeface="+mn-lt"/>
              </a:rPr>
              <a:t>didactic</a:t>
            </a:r>
            <a:r>
              <a:rPr lang="ro-RO" altLang="zh-CN" b="1" dirty="0">
                <a:solidFill>
                  <a:srgbClr val="2C344B"/>
                </a:solidFill>
                <a:effectLst>
                  <a:outerShdw blurRad="38100" dist="38100" dir="2700000" algn="tl">
                    <a:srgbClr val="000000">
                      <a:alpha val="30000"/>
                    </a:srgbClr>
                  </a:outerShdw>
                </a:effectLst>
                <a:cs typeface="+mn-ea"/>
                <a:sym typeface="+mn-lt"/>
              </a:rPr>
              <a:t>e</a:t>
            </a:r>
            <a:r>
              <a:rPr lang="en-US" altLang="zh-CN" b="1" dirty="0">
                <a:solidFill>
                  <a:srgbClr val="2C344B"/>
                </a:solidFill>
                <a:effectLst>
                  <a:outerShdw blurRad="38100" dist="38100" dir="2700000" algn="tl">
                    <a:srgbClr val="000000">
                      <a:alpha val="30000"/>
                    </a:srgbClr>
                  </a:outerShdw>
                </a:effectLst>
                <a:cs typeface="+mn-ea"/>
                <a:sym typeface="+mn-lt"/>
              </a:rPr>
              <a:t> </a:t>
            </a:r>
            <a:r>
              <a:rPr lang="en-US" altLang="zh-CN" b="1" dirty="0" err="1">
                <a:solidFill>
                  <a:srgbClr val="2C344B"/>
                </a:solidFill>
                <a:effectLst>
                  <a:outerShdw blurRad="38100" dist="38100" dir="2700000" algn="tl">
                    <a:srgbClr val="000000">
                      <a:alpha val="30000"/>
                    </a:srgbClr>
                  </a:outerShdw>
                </a:effectLst>
                <a:cs typeface="+mn-ea"/>
                <a:sym typeface="+mn-lt"/>
              </a:rPr>
              <a:t>și</a:t>
            </a:r>
            <a:r>
              <a:rPr lang="en-US" altLang="zh-CN" b="1" dirty="0">
                <a:solidFill>
                  <a:srgbClr val="2C344B"/>
                </a:solidFill>
                <a:effectLst>
                  <a:outerShdw blurRad="38100" dist="38100" dir="2700000" algn="tl">
                    <a:srgbClr val="000000">
                      <a:alpha val="30000"/>
                    </a:srgbClr>
                  </a:outerShdw>
                </a:effectLst>
                <a:cs typeface="+mn-ea"/>
                <a:sym typeface="+mn-lt"/>
              </a:rPr>
              <a:t> de management</a:t>
            </a:r>
            <a:endParaRPr dirty="0"/>
          </a:p>
        </p:txBody>
      </p:sp>
      <p:sp>
        <p:nvSpPr>
          <p:cNvPr id="348" name="Google Shape;348;p35">
            <a:extLst>
              <a:ext uri="{FF2B5EF4-FFF2-40B4-BE49-F238E27FC236}">
                <a16:creationId xmlns:a16="http://schemas.microsoft.com/office/drawing/2014/main" id="{B484DFB1-5E23-16AC-61BE-C3CA3744E826}"/>
              </a:ext>
            </a:extLst>
          </p:cNvPr>
          <p:cNvSpPr txBox="1">
            <a:spLocks noGrp="1"/>
          </p:cNvSpPr>
          <p:nvPr>
            <p:ph type="body" idx="1"/>
          </p:nvPr>
        </p:nvSpPr>
        <p:spPr>
          <a:xfrm>
            <a:off x="498823" y="1462450"/>
            <a:ext cx="8520349" cy="3236025"/>
          </a:xfrm>
          <a:prstGeom prst="rect">
            <a:avLst/>
          </a:prstGeom>
        </p:spPr>
        <p:txBody>
          <a:bodyPr spcFirstLastPara="1" wrap="square" lIns="91425" tIns="91425" rIns="91425" bIns="91425" anchor="t" anchorCtr="0">
            <a:noAutofit/>
          </a:bodyPr>
          <a:lstStyle/>
          <a:p>
            <a:pPr marL="0" marR="71755" indent="0">
              <a:buNone/>
            </a:pPr>
            <a:r>
              <a:rPr lang="ro-RO" sz="1800" dirty="0">
                <a:effectLst/>
                <a:latin typeface="Barlow" panose="00000500000000000000" pitchFamily="2" charset="0"/>
                <a:ea typeface="Times New Roman" panose="02020603050405020304" pitchFamily="18" charset="0"/>
                <a:cs typeface="Times New Roman" panose="02020603050405020304" pitchFamily="18" charset="0"/>
              </a:rPr>
              <a:t>2015-2019 </a:t>
            </a:r>
            <a:r>
              <a:rPr lang="ro-RO" sz="1800" b="1" dirty="0">
                <a:effectLst/>
                <a:latin typeface="Barlow" panose="00000500000000000000" pitchFamily="2" charset="0"/>
                <a:ea typeface="Times New Roman" panose="02020603050405020304" pitchFamily="18" charset="0"/>
                <a:cs typeface="Times New Roman" panose="02020603050405020304" pitchFamily="18" charset="0"/>
              </a:rPr>
              <a:t>Președinte</a:t>
            </a:r>
            <a:r>
              <a:rPr lang="ro-RO" sz="1800" dirty="0">
                <a:effectLst/>
                <a:latin typeface="Barlow" panose="00000500000000000000" pitchFamily="2" charset="0"/>
                <a:ea typeface="Times New Roman" panose="02020603050405020304" pitchFamily="18" charset="0"/>
                <a:cs typeface="Times New Roman" panose="02020603050405020304" pitchFamily="18" charset="0"/>
              </a:rPr>
              <a:t> ASC Transilvania Brașov – club sportiv care a selecționat o mie de copii și peste 30 antrenori/instructori în acești ani</a:t>
            </a:r>
            <a:endParaRPr lang="en-US" sz="1800" dirty="0">
              <a:effectLst/>
              <a:latin typeface="Barlow" panose="00000500000000000000" pitchFamily="2" charset="0"/>
              <a:ea typeface="Times New Roman" panose="02020603050405020304" pitchFamily="18" charset="0"/>
              <a:cs typeface="Times New Roman" panose="02020603050405020304" pitchFamily="18" charset="0"/>
            </a:endParaRPr>
          </a:p>
          <a:p>
            <a:pPr marL="0" marR="71755" indent="0">
              <a:buNone/>
            </a:pPr>
            <a:r>
              <a:rPr lang="en-US" sz="1800" dirty="0">
                <a:effectLst/>
                <a:latin typeface="Barlow" panose="00000500000000000000" pitchFamily="2" charset="0"/>
                <a:ea typeface="Times New Roman" panose="02020603050405020304" pitchFamily="18" charset="0"/>
                <a:cs typeface="Times New Roman" panose="02020603050405020304" pitchFamily="18" charset="0"/>
              </a:rPr>
              <a:t>2022 – </a:t>
            </a:r>
            <a:r>
              <a:rPr lang="en-US" sz="1800" dirty="0" err="1">
                <a:effectLst/>
                <a:latin typeface="Barlow" panose="00000500000000000000" pitchFamily="2" charset="0"/>
                <a:ea typeface="Times New Roman" panose="02020603050405020304" pitchFamily="18" charset="0"/>
                <a:cs typeface="Times New Roman" panose="02020603050405020304" pitchFamily="18" charset="0"/>
              </a:rPr>
              <a:t>prezent</a:t>
            </a:r>
            <a:r>
              <a:rPr lang="en-US" sz="1800" dirty="0">
                <a:effectLst/>
                <a:latin typeface="Barlow" panose="00000500000000000000" pitchFamily="2" charset="0"/>
                <a:ea typeface="Times New Roman" panose="02020603050405020304" pitchFamily="18" charset="0"/>
                <a:cs typeface="Times New Roman" panose="02020603050405020304" pitchFamily="18" charset="0"/>
              </a:rPr>
              <a:t> </a:t>
            </a:r>
            <a:r>
              <a:rPr lang="ro-RO" sz="1800" b="1" dirty="0">
                <a:effectLst/>
                <a:latin typeface="Barlow" panose="00000500000000000000" pitchFamily="2" charset="0"/>
                <a:ea typeface="Times New Roman" panose="02020603050405020304" pitchFamily="18" charset="0"/>
                <a:cs typeface="Times New Roman" panose="02020603050405020304" pitchFamily="18" charset="0"/>
              </a:rPr>
              <a:t>Vicepreședinte</a:t>
            </a:r>
            <a:r>
              <a:rPr lang="ro-RO" sz="1800" dirty="0">
                <a:effectLst/>
                <a:latin typeface="Barlow" panose="00000500000000000000" pitchFamily="2" charset="0"/>
                <a:ea typeface="Times New Roman" panose="02020603050405020304" pitchFamily="18" charset="0"/>
                <a:cs typeface="Times New Roman" panose="02020603050405020304" pitchFamily="18" charset="0"/>
              </a:rPr>
              <a:t> ASC Vulturii Brașov, club sportiv înființat cu scopul de a readuce pe scena sportivă voleiul brașovean </a:t>
            </a:r>
            <a:endParaRPr lang="en-US" sz="1800" dirty="0">
              <a:effectLst/>
              <a:latin typeface="Barlow" panose="00000500000000000000" pitchFamily="2" charset="0"/>
              <a:ea typeface="Times New Roman" panose="02020603050405020304" pitchFamily="18" charset="0"/>
              <a:cs typeface="Times New Roman" panose="02020603050405020304" pitchFamily="18" charset="0"/>
            </a:endParaRPr>
          </a:p>
          <a:p>
            <a:pPr marL="0" marR="71755" indent="0">
              <a:buNone/>
            </a:pPr>
            <a:r>
              <a:rPr lang="ro-RO" sz="1800" dirty="0">
                <a:effectLst/>
                <a:latin typeface="Barlow" panose="00000500000000000000" pitchFamily="2" charset="0"/>
                <a:ea typeface="Times New Roman" panose="02020603050405020304" pitchFamily="18" charset="0"/>
                <a:cs typeface="Times New Roman" panose="02020603050405020304" pitchFamily="18" charset="0"/>
              </a:rPr>
              <a:t>2022-2025 </a:t>
            </a:r>
            <a:r>
              <a:rPr lang="ro-RO" sz="1800" b="1" dirty="0">
                <a:effectLst/>
                <a:latin typeface="Barlow" panose="00000500000000000000" pitchFamily="2" charset="0"/>
                <a:ea typeface="Times New Roman" panose="02020603050405020304" pitchFamily="18" charset="0"/>
                <a:cs typeface="Times New Roman" panose="02020603050405020304" pitchFamily="18" charset="0"/>
              </a:rPr>
              <a:t>Team Manager</a:t>
            </a:r>
            <a:r>
              <a:rPr lang="ro-RO" sz="1800" dirty="0">
                <a:effectLst/>
                <a:latin typeface="Barlow" panose="00000500000000000000" pitchFamily="2" charset="0"/>
                <a:ea typeface="Times New Roman" panose="02020603050405020304" pitchFamily="18" charset="0"/>
                <a:cs typeface="Times New Roman" panose="02020603050405020304" pitchFamily="18" charset="0"/>
              </a:rPr>
              <a:t> – Echipa de volei masculin a Clubului Sportiv Municipal CORONA </a:t>
            </a:r>
            <a:endParaRPr lang="en-US" sz="1800" dirty="0">
              <a:effectLst/>
              <a:latin typeface="Barlow" panose="00000500000000000000" pitchFamily="2" charset="0"/>
              <a:ea typeface="Times New Roman" panose="02020603050405020304" pitchFamily="18" charset="0"/>
              <a:cs typeface="Times New Roman" panose="02020603050405020304" pitchFamily="18" charset="0"/>
            </a:endParaRPr>
          </a:p>
          <a:p>
            <a:pPr marL="342900" marR="71755" lvl="0" indent="-342900">
              <a:buFont typeface="Wingdings" panose="05000000000000000000" pitchFamily="2" charset="2"/>
              <a:buChar char="v"/>
            </a:pPr>
            <a:r>
              <a:rPr lang="ro-RO" sz="1800" dirty="0">
                <a:effectLst/>
                <a:latin typeface="Barlow" panose="00000500000000000000" pitchFamily="2" charset="0"/>
                <a:ea typeface="Times New Roman" panose="02020603050405020304" pitchFamily="18" charset="0"/>
                <a:cs typeface="Times New Roman" panose="02020603050405020304" pitchFamily="18" charset="0"/>
              </a:rPr>
              <a:t>Înființarea echipei și promovarea din Liga A2 în Liga A1 – anul competițional 2022-2023</a:t>
            </a:r>
            <a:endParaRPr lang="en-US" sz="1800" dirty="0">
              <a:effectLst/>
              <a:latin typeface="Barlow" panose="00000500000000000000" pitchFamily="2" charset="0"/>
              <a:ea typeface="Times New Roman" panose="02020603050405020304" pitchFamily="18" charset="0"/>
              <a:cs typeface="Times New Roman" panose="02020603050405020304" pitchFamily="18" charset="0"/>
            </a:endParaRPr>
          </a:p>
          <a:p>
            <a:pPr marL="342900" marR="71755" lvl="0" indent="-342900" algn="just">
              <a:buFont typeface="Wingdings" panose="05000000000000000000" pitchFamily="2" charset="2"/>
              <a:buChar char="v"/>
            </a:pPr>
            <a:r>
              <a:rPr lang="ro-RO" sz="1800" dirty="0">
                <a:effectLst/>
                <a:latin typeface="Barlow" panose="00000500000000000000" pitchFamily="2" charset="0"/>
                <a:ea typeface="Times New Roman" panose="02020603050405020304" pitchFamily="18" charset="0"/>
                <a:cs typeface="Times New Roman" panose="02020603050405020304" pitchFamily="18" charset="0"/>
              </a:rPr>
              <a:t>Câștigarea Campionatului Național de Volei Masculin Liga A1 – anul competițional 2023-2024</a:t>
            </a:r>
            <a:endParaRPr lang="en-US" sz="1800" dirty="0">
              <a:effectLst/>
              <a:latin typeface="Barlow" panose="00000500000000000000" pitchFamily="2" charset="0"/>
              <a:ea typeface="Times New Roman" panose="02020603050405020304" pitchFamily="18" charset="0"/>
              <a:cs typeface="Times New Roman" panose="02020603050405020304" pitchFamily="18" charset="0"/>
            </a:endParaRPr>
          </a:p>
          <a:p>
            <a:pPr marL="342900" marR="71755" lvl="0" indent="-342900" algn="just">
              <a:buFont typeface="Wingdings" panose="05000000000000000000" pitchFamily="2" charset="2"/>
              <a:buChar char="v"/>
            </a:pPr>
            <a:r>
              <a:rPr lang="ro-RO" sz="1800" dirty="0">
                <a:effectLst/>
                <a:latin typeface="Barlow" panose="00000500000000000000" pitchFamily="2" charset="0"/>
                <a:ea typeface="Times New Roman" panose="02020603050405020304" pitchFamily="18" charset="0"/>
                <a:cs typeface="Times New Roman" panose="02020603050405020304" pitchFamily="18" charset="0"/>
              </a:rPr>
              <a:t>Locul 2 în Supercupa României (2024)</a:t>
            </a:r>
            <a:endParaRPr lang="en-US" sz="1800" dirty="0">
              <a:effectLst/>
              <a:latin typeface="Barlow" panose="00000500000000000000" pitchFamily="2" charset="0"/>
              <a:ea typeface="Times New Roman" panose="02020603050405020304" pitchFamily="18" charset="0"/>
              <a:cs typeface="Times New Roman" panose="02020603050405020304" pitchFamily="18" charset="0"/>
            </a:endParaRPr>
          </a:p>
          <a:p>
            <a:pPr marL="342900" marR="71755" lvl="0" indent="-342900" algn="just">
              <a:buFont typeface="Wingdings" panose="05000000000000000000" pitchFamily="2" charset="2"/>
              <a:buChar char="v"/>
            </a:pPr>
            <a:r>
              <a:rPr lang="ro-RO" sz="1800" dirty="0">
                <a:effectLst/>
                <a:latin typeface="Barlow" panose="00000500000000000000" pitchFamily="2" charset="0"/>
                <a:ea typeface="Times New Roman" panose="02020603050405020304" pitchFamily="18" charset="0"/>
                <a:cs typeface="Times New Roman" panose="02020603050405020304" pitchFamily="18" charset="0"/>
              </a:rPr>
              <a:t>Câștigarea Cupei României la volei masculin (2025)</a:t>
            </a:r>
            <a:endParaRPr lang="en-US" sz="1800" dirty="0">
              <a:effectLst/>
              <a:latin typeface="Barlow" panose="00000500000000000000" pitchFamily="2" charset="0"/>
              <a:ea typeface="Times New Roman" panose="02020603050405020304" pitchFamily="18" charset="0"/>
              <a:cs typeface="Times New Roman" panose="02020603050405020304" pitchFamily="18" charset="0"/>
            </a:endParaRPr>
          </a:p>
          <a:p>
            <a:pPr marL="0" marR="71755" indent="0" algn="just">
              <a:buNone/>
            </a:pPr>
            <a:r>
              <a:rPr lang="ro-RO" sz="1800" dirty="0">
                <a:effectLst/>
                <a:latin typeface="Barlow" panose="00000500000000000000" pitchFamily="2" charset="0"/>
                <a:ea typeface="Times New Roman" panose="02020603050405020304" pitchFamily="18" charset="0"/>
                <a:cs typeface="Times New Roman" panose="02020603050405020304" pitchFamily="18" charset="0"/>
              </a:rPr>
              <a:t>Calificarea echipei de volei masculin în finala Campionatului Național (2025)</a:t>
            </a:r>
            <a:endParaRPr lang="en-US" sz="1800" dirty="0">
              <a:solidFill>
                <a:schemeClr val="tx1"/>
              </a:solidFill>
              <a:latin typeface="Barlow" panose="00000500000000000000" pitchFamily="2" charset="0"/>
              <a:cs typeface="Times New Roman" panose="02020603050405020304" pitchFamily="18" charset="0"/>
            </a:endParaRPr>
          </a:p>
          <a:p>
            <a:pPr marL="0" lvl="0" indent="0" algn="just" rtl="0">
              <a:spcBef>
                <a:spcPts val="0"/>
              </a:spcBef>
              <a:spcAft>
                <a:spcPts val="0"/>
              </a:spcAft>
              <a:buClr>
                <a:schemeClr val="dk2"/>
              </a:buClr>
              <a:buSzPts val="1100"/>
              <a:buFont typeface="Arial"/>
              <a:buNone/>
            </a:pPr>
            <a:endParaRPr sz="1600" dirty="0">
              <a:solidFill>
                <a:schemeClr val="tx1"/>
              </a:solidFill>
              <a:latin typeface="Barlow" panose="00000500000000000000" pitchFamily="2" charset="0"/>
            </a:endParaRPr>
          </a:p>
        </p:txBody>
      </p:sp>
      <p:pic>
        <p:nvPicPr>
          <p:cNvPr id="2" name="Picture 1">
            <a:extLst>
              <a:ext uri="{FF2B5EF4-FFF2-40B4-BE49-F238E27FC236}">
                <a16:creationId xmlns:a16="http://schemas.microsoft.com/office/drawing/2014/main" id="{ED8DDD7C-A515-C94A-37C5-F0448A7B1E68}"/>
              </a:ext>
            </a:extLst>
          </p:cNvPr>
          <p:cNvPicPr>
            <a:picLocks noChangeAspect="1"/>
          </p:cNvPicPr>
          <p:nvPr/>
        </p:nvPicPr>
        <p:blipFill>
          <a:blip r:embed="rId4">
            <a:duotone>
              <a:prstClr val="black"/>
              <a:schemeClr val="bg1">
                <a:tint val="45000"/>
                <a:satMod val="400000"/>
              </a:schemeClr>
            </a:duotone>
          </a:blip>
          <a:stretch>
            <a:fillRect/>
          </a:stretch>
        </p:blipFill>
        <p:spPr>
          <a:xfrm>
            <a:off x="324023" y="1524000"/>
            <a:ext cx="349599" cy="349599"/>
          </a:xfrm>
          <a:prstGeom prst="rect">
            <a:avLst/>
          </a:prstGeom>
        </p:spPr>
      </p:pic>
      <p:pic>
        <p:nvPicPr>
          <p:cNvPr id="3" name="Picture 2">
            <a:extLst>
              <a:ext uri="{FF2B5EF4-FFF2-40B4-BE49-F238E27FC236}">
                <a16:creationId xmlns:a16="http://schemas.microsoft.com/office/drawing/2014/main" id="{186E425C-9561-A86A-75AF-7686B7A39403}"/>
              </a:ext>
            </a:extLst>
          </p:cNvPr>
          <p:cNvPicPr>
            <a:picLocks noChangeAspect="1"/>
          </p:cNvPicPr>
          <p:nvPr/>
        </p:nvPicPr>
        <p:blipFill>
          <a:blip r:embed="rId4">
            <a:duotone>
              <a:prstClr val="black"/>
              <a:schemeClr val="bg1">
                <a:tint val="45000"/>
                <a:satMod val="400000"/>
              </a:schemeClr>
            </a:duotone>
          </a:blip>
          <a:stretch>
            <a:fillRect/>
          </a:stretch>
        </p:blipFill>
        <p:spPr>
          <a:xfrm>
            <a:off x="324022" y="2628777"/>
            <a:ext cx="349599" cy="349599"/>
          </a:xfrm>
          <a:prstGeom prst="rect">
            <a:avLst/>
          </a:prstGeom>
        </p:spPr>
      </p:pic>
      <p:pic>
        <p:nvPicPr>
          <p:cNvPr id="4" name="Picture 3">
            <a:extLst>
              <a:ext uri="{FF2B5EF4-FFF2-40B4-BE49-F238E27FC236}">
                <a16:creationId xmlns:a16="http://schemas.microsoft.com/office/drawing/2014/main" id="{4B24FEC3-DE69-6095-D550-797EC2596F50}"/>
              </a:ext>
            </a:extLst>
          </p:cNvPr>
          <p:cNvPicPr>
            <a:picLocks noChangeAspect="1"/>
          </p:cNvPicPr>
          <p:nvPr/>
        </p:nvPicPr>
        <p:blipFill>
          <a:blip r:embed="rId4">
            <a:duotone>
              <a:prstClr val="black"/>
              <a:schemeClr val="bg1">
                <a:tint val="45000"/>
                <a:satMod val="400000"/>
              </a:schemeClr>
            </a:duotone>
          </a:blip>
          <a:stretch>
            <a:fillRect/>
          </a:stretch>
        </p:blipFill>
        <p:spPr>
          <a:xfrm>
            <a:off x="324021" y="2056815"/>
            <a:ext cx="349599" cy="349599"/>
          </a:xfrm>
          <a:prstGeom prst="rect">
            <a:avLst/>
          </a:prstGeom>
        </p:spPr>
      </p:pic>
      <p:pic>
        <p:nvPicPr>
          <p:cNvPr id="5" name="Picture 4">
            <a:extLst>
              <a:ext uri="{FF2B5EF4-FFF2-40B4-BE49-F238E27FC236}">
                <a16:creationId xmlns:a16="http://schemas.microsoft.com/office/drawing/2014/main" id="{23D14162-FC58-5C8D-D2A3-2AF62C194776}"/>
              </a:ext>
            </a:extLst>
          </p:cNvPr>
          <p:cNvPicPr>
            <a:picLocks noChangeAspect="1"/>
          </p:cNvPicPr>
          <p:nvPr/>
        </p:nvPicPr>
        <p:blipFill>
          <a:blip r:embed="rId4">
            <a:duotone>
              <a:prstClr val="black"/>
              <a:schemeClr val="bg1">
                <a:tint val="45000"/>
                <a:satMod val="400000"/>
              </a:schemeClr>
            </a:duotone>
          </a:blip>
          <a:stretch>
            <a:fillRect/>
          </a:stretch>
        </p:blipFill>
        <p:spPr>
          <a:xfrm>
            <a:off x="314841" y="4793901"/>
            <a:ext cx="349599" cy="349599"/>
          </a:xfrm>
          <a:prstGeom prst="rect">
            <a:avLst/>
          </a:prstGeom>
        </p:spPr>
      </p:pic>
    </p:spTree>
    <p:extLst>
      <p:ext uri="{BB962C8B-B14F-4D97-AF65-F5344CB8AC3E}">
        <p14:creationId xmlns:p14="http://schemas.microsoft.com/office/powerpoint/2010/main" val="899102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8">
                                            <p:txEl>
                                              <p:pRg st="0" end="0"/>
                                            </p:txEl>
                                          </p:spTgt>
                                        </p:tgtEl>
                                        <p:attrNameLst>
                                          <p:attrName>style.visibility</p:attrName>
                                        </p:attrNameLst>
                                      </p:cBhvr>
                                      <p:to>
                                        <p:strVal val="visible"/>
                                      </p:to>
                                    </p:set>
                                    <p:anim calcmode="lin" valueType="num">
                                      <p:cBhvr additive="base">
                                        <p:cTn id="7" dur="500" fill="hold"/>
                                        <p:tgtEl>
                                          <p:spTgt spid="34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4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48">
                                            <p:txEl>
                                              <p:pRg st="1" end="1"/>
                                            </p:txEl>
                                          </p:spTgt>
                                        </p:tgtEl>
                                        <p:attrNameLst>
                                          <p:attrName>style.visibility</p:attrName>
                                        </p:attrNameLst>
                                      </p:cBhvr>
                                      <p:to>
                                        <p:strVal val="visible"/>
                                      </p:to>
                                    </p:set>
                                    <p:anim calcmode="lin" valueType="num">
                                      <p:cBhvr additive="base">
                                        <p:cTn id="13" dur="500" fill="hold"/>
                                        <p:tgtEl>
                                          <p:spTgt spid="34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4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48">
                                            <p:txEl>
                                              <p:pRg st="2" end="2"/>
                                            </p:txEl>
                                          </p:spTgt>
                                        </p:tgtEl>
                                        <p:attrNameLst>
                                          <p:attrName>style.visibility</p:attrName>
                                        </p:attrNameLst>
                                      </p:cBhvr>
                                      <p:to>
                                        <p:strVal val="visible"/>
                                      </p:to>
                                    </p:set>
                                    <p:anim calcmode="lin" valueType="num">
                                      <p:cBhvr additive="base">
                                        <p:cTn id="19" dur="500" fill="hold"/>
                                        <p:tgtEl>
                                          <p:spTgt spid="34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4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48">
                                            <p:txEl>
                                              <p:pRg st="3" end="3"/>
                                            </p:txEl>
                                          </p:spTgt>
                                        </p:tgtEl>
                                        <p:attrNameLst>
                                          <p:attrName>style.visibility</p:attrName>
                                        </p:attrNameLst>
                                      </p:cBhvr>
                                      <p:to>
                                        <p:strVal val="visible"/>
                                      </p:to>
                                    </p:set>
                                    <p:anim calcmode="lin" valueType="num">
                                      <p:cBhvr additive="base">
                                        <p:cTn id="25" dur="500" fill="hold"/>
                                        <p:tgtEl>
                                          <p:spTgt spid="348">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4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48">
                                            <p:txEl>
                                              <p:pRg st="4" end="4"/>
                                            </p:txEl>
                                          </p:spTgt>
                                        </p:tgtEl>
                                        <p:attrNameLst>
                                          <p:attrName>style.visibility</p:attrName>
                                        </p:attrNameLst>
                                      </p:cBhvr>
                                      <p:to>
                                        <p:strVal val="visible"/>
                                      </p:to>
                                    </p:set>
                                    <p:anim calcmode="lin" valueType="num">
                                      <p:cBhvr additive="base">
                                        <p:cTn id="31" dur="500" fill="hold"/>
                                        <p:tgtEl>
                                          <p:spTgt spid="348">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4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48">
                                            <p:txEl>
                                              <p:pRg st="5" end="5"/>
                                            </p:txEl>
                                          </p:spTgt>
                                        </p:tgtEl>
                                        <p:attrNameLst>
                                          <p:attrName>style.visibility</p:attrName>
                                        </p:attrNameLst>
                                      </p:cBhvr>
                                      <p:to>
                                        <p:strVal val="visible"/>
                                      </p:to>
                                    </p:set>
                                    <p:anim calcmode="lin" valueType="num">
                                      <p:cBhvr additive="base">
                                        <p:cTn id="37" dur="500" fill="hold"/>
                                        <p:tgtEl>
                                          <p:spTgt spid="348">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48">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48">
                                            <p:txEl>
                                              <p:pRg st="6" end="6"/>
                                            </p:txEl>
                                          </p:spTgt>
                                        </p:tgtEl>
                                        <p:attrNameLst>
                                          <p:attrName>style.visibility</p:attrName>
                                        </p:attrNameLst>
                                      </p:cBhvr>
                                      <p:to>
                                        <p:strVal val="visible"/>
                                      </p:to>
                                    </p:set>
                                    <p:anim calcmode="lin" valueType="num">
                                      <p:cBhvr additive="base">
                                        <p:cTn id="43" dur="500" fill="hold"/>
                                        <p:tgtEl>
                                          <p:spTgt spid="348">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48">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48">
                                            <p:txEl>
                                              <p:pRg st="7" end="7"/>
                                            </p:txEl>
                                          </p:spTgt>
                                        </p:tgtEl>
                                        <p:attrNameLst>
                                          <p:attrName>style.visibility</p:attrName>
                                        </p:attrNameLst>
                                      </p:cBhvr>
                                      <p:to>
                                        <p:strVal val="visible"/>
                                      </p:to>
                                    </p:set>
                                    <p:anim calcmode="lin" valueType="num">
                                      <p:cBhvr additive="base">
                                        <p:cTn id="49" dur="500" fill="hold"/>
                                        <p:tgtEl>
                                          <p:spTgt spid="348">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48">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AEFFB2-73A4-00C6-F5ED-E5DCF9B46495}"/>
              </a:ext>
            </a:extLst>
          </p:cNvPr>
          <p:cNvSpPr>
            <a:spLocks noGrp="1"/>
          </p:cNvSpPr>
          <p:nvPr>
            <p:ph type="title"/>
          </p:nvPr>
        </p:nvSpPr>
        <p:spPr/>
        <p:txBody>
          <a:bodyPr>
            <a:normAutofit fontScale="90000"/>
          </a:bodyPr>
          <a:lstStyle/>
          <a:p>
            <a:r>
              <a:rPr lang="en-US" altLang="zh-CN" b="1" dirty="0">
                <a:solidFill>
                  <a:srgbClr val="2C344B"/>
                </a:solidFill>
                <a:effectLst>
                  <a:outerShdw blurRad="38100" dist="38100" dir="2700000" algn="tl">
                    <a:srgbClr val="000000">
                      <a:alpha val="30000"/>
                    </a:srgbClr>
                  </a:outerShdw>
                </a:effectLst>
                <a:cs typeface="+mn-ea"/>
                <a:sym typeface="+mn-lt"/>
              </a:rPr>
              <a:t>03. </a:t>
            </a:r>
            <a:r>
              <a:rPr lang="ro-RO" altLang="zh-CN" b="1" dirty="0">
                <a:solidFill>
                  <a:srgbClr val="2C344B"/>
                </a:solidFill>
                <a:effectLst>
                  <a:outerShdw blurRad="38100" dist="38100" dir="2700000" algn="tl">
                    <a:srgbClr val="000000">
                      <a:alpha val="30000"/>
                    </a:srgbClr>
                  </a:outerShdw>
                </a:effectLst>
                <a:cs typeface="+mn-ea"/>
                <a:sym typeface="+mn-lt"/>
              </a:rPr>
              <a:t>Direc</a:t>
            </a:r>
            <a:r>
              <a:rPr lang="en-US" altLang="zh-CN" b="1" dirty="0">
                <a:solidFill>
                  <a:srgbClr val="2C344B"/>
                </a:solidFill>
                <a:effectLst>
                  <a:outerShdw blurRad="38100" dist="38100" dir="2700000" algn="tl">
                    <a:srgbClr val="000000">
                      <a:alpha val="30000"/>
                    </a:srgbClr>
                  </a:outerShdw>
                </a:effectLst>
                <a:cs typeface="+mn-ea"/>
                <a:sym typeface="+mn-lt"/>
              </a:rPr>
              <a:t>ț</a:t>
            </a:r>
            <a:r>
              <a:rPr lang="ro-RO" altLang="zh-CN" b="1" dirty="0">
                <a:solidFill>
                  <a:srgbClr val="2C344B"/>
                </a:solidFill>
                <a:effectLst>
                  <a:outerShdw blurRad="38100" dist="38100" dir="2700000" algn="tl">
                    <a:srgbClr val="000000">
                      <a:alpha val="30000"/>
                    </a:srgbClr>
                  </a:outerShdw>
                </a:effectLst>
                <a:cs typeface="+mn-ea"/>
                <a:sym typeface="+mn-lt"/>
              </a:rPr>
              <a:t>iile de cercetare / </a:t>
            </a:r>
            <a:br>
              <a:rPr lang="en-US" altLang="zh-CN" b="1" dirty="0">
                <a:solidFill>
                  <a:srgbClr val="2C344B"/>
                </a:solidFill>
                <a:effectLst>
                  <a:outerShdw blurRad="38100" dist="38100" dir="2700000" algn="tl">
                    <a:srgbClr val="000000">
                      <a:alpha val="30000"/>
                    </a:srgbClr>
                  </a:outerShdw>
                </a:effectLst>
                <a:cs typeface="+mn-ea"/>
                <a:sym typeface="+mn-lt"/>
              </a:rPr>
            </a:br>
            <a:r>
              <a:rPr lang="en-US" altLang="zh-CN" b="1" dirty="0" err="1">
                <a:solidFill>
                  <a:srgbClr val="2C344B"/>
                </a:solidFill>
                <a:effectLst>
                  <a:outerShdw blurRad="38100" dist="38100" dir="2700000" algn="tl">
                    <a:srgbClr val="000000">
                      <a:alpha val="30000"/>
                    </a:srgbClr>
                  </a:outerShdw>
                </a:effectLst>
                <a:cs typeface="+mn-ea"/>
                <a:sym typeface="+mn-lt"/>
              </a:rPr>
              <a:t>Activitatea</a:t>
            </a:r>
            <a:r>
              <a:rPr lang="en-US" altLang="zh-CN" b="1" dirty="0">
                <a:solidFill>
                  <a:srgbClr val="2C344B"/>
                </a:solidFill>
                <a:effectLst>
                  <a:outerShdw blurRad="38100" dist="38100" dir="2700000" algn="tl">
                    <a:srgbClr val="000000">
                      <a:alpha val="30000"/>
                    </a:srgbClr>
                  </a:outerShdw>
                </a:effectLst>
                <a:cs typeface="+mn-ea"/>
                <a:sym typeface="+mn-lt"/>
              </a:rPr>
              <a:t> </a:t>
            </a:r>
            <a:r>
              <a:rPr lang="ro-RO" altLang="zh-CN" b="1" dirty="0">
                <a:solidFill>
                  <a:srgbClr val="2C344B"/>
                </a:solidFill>
                <a:effectLst>
                  <a:outerShdw blurRad="38100" dist="38100" dir="2700000" algn="tl">
                    <a:srgbClr val="000000">
                      <a:alpha val="30000"/>
                    </a:srgbClr>
                  </a:outerShdw>
                </a:effectLst>
                <a:cs typeface="+mn-ea"/>
                <a:sym typeface="+mn-lt"/>
              </a:rPr>
              <a:t>ș</a:t>
            </a:r>
            <a:r>
              <a:rPr lang="en-US" altLang="zh-CN" b="1" dirty="0" err="1">
                <a:solidFill>
                  <a:srgbClr val="2C344B"/>
                </a:solidFill>
                <a:effectLst>
                  <a:outerShdw blurRad="38100" dist="38100" dir="2700000" algn="tl">
                    <a:srgbClr val="000000">
                      <a:alpha val="30000"/>
                    </a:srgbClr>
                  </a:outerShdw>
                </a:effectLst>
                <a:cs typeface="+mn-ea"/>
                <a:sym typeface="+mn-lt"/>
              </a:rPr>
              <a:t>tiin</a:t>
            </a:r>
            <a:r>
              <a:rPr lang="ro-RO" altLang="zh-CN" b="1" dirty="0">
                <a:solidFill>
                  <a:srgbClr val="2C344B"/>
                </a:solidFill>
                <a:effectLst>
                  <a:outerShdw blurRad="38100" dist="38100" dir="2700000" algn="tl">
                    <a:srgbClr val="000000">
                      <a:alpha val="30000"/>
                    </a:srgbClr>
                  </a:outerShdw>
                </a:effectLst>
                <a:cs typeface="+mn-ea"/>
                <a:sym typeface="+mn-lt"/>
              </a:rPr>
              <a:t>ț</a:t>
            </a:r>
            <a:r>
              <a:rPr lang="en-US" altLang="zh-CN" b="1" dirty="0" err="1">
                <a:solidFill>
                  <a:srgbClr val="2C344B"/>
                </a:solidFill>
                <a:effectLst>
                  <a:outerShdw blurRad="38100" dist="38100" dir="2700000" algn="tl">
                    <a:srgbClr val="000000">
                      <a:alpha val="30000"/>
                    </a:srgbClr>
                  </a:outerShdw>
                </a:effectLst>
                <a:cs typeface="+mn-ea"/>
                <a:sym typeface="+mn-lt"/>
              </a:rPr>
              <a:t>ific</a:t>
            </a:r>
            <a:r>
              <a:rPr lang="ro-RO" altLang="zh-CN" b="1" dirty="0">
                <a:solidFill>
                  <a:srgbClr val="2C344B"/>
                </a:solidFill>
                <a:effectLst>
                  <a:outerShdw blurRad="38100" dist="38100" dir="2700000" algn="tl">
                    <a:srgbClr val="000000">
                      <a:alpha val="30000"/>
                    </a:srgbClr>
                  </a:outerShdw>
                </a:effectLst>
                <a:cs typeface="+mn-ea"/>
                <a:sym typeface="+mn-lt"/>
              </a:rPr>
              <a:t>ă</a:t>
            </a:r>
            <a:r>
              <a:rPr lang="en-US" altLang="zh-CN" b="1" dirty="0">
                <a:solidFill>
                  <a:srgbClr val="2C344B"/>
                </a:solidFill>
                <a:effectLst>
                  <a:outerShdw blurRad="38100" dist="38100" dir="2700000" algn="tl">
                    <a:srgbClr val="000000">
                      <a:alpha val="30000"/>
                    </a:srgbClr>
                  </a:outerShdw>
                </a:effectLst>
                <a:cs typeface="+mn-ea"/>
                <a:sym typeface="+mn-lt"/>
              </a:rPr>
              <a:t> </a:t>
            </a:r>
            <a:r>
              <a:rPr lang="ro-RO" altLang="zh-CN" b="1" dirty="0">
                <a:solidFill>
                  <a:srgbClr val="2C344B"/>
                </a:solidFill>
                <a:effectLst>
                  <a:outerShdw blurRad="38100" dist="38100" dir="2700000" algn="tl">
                    <a:srgbClr val="000000">
                      <a:alpha val="30000"/>
                    </a:srgbClr>
                  </a:outerShdw>
                </a:effectLst>
                <a:cs typeface="+mn-ea"/>
                <a:sym typeface="+mn-lt"/>
              </a:rPr>
              <a:t>ș</a:t>
            </a:r>
            <a:r>
              <a:rPr lang="en-US" altLang="zh-CN" b="1" dirty="0" err="1">
                <a:solidFill>
                  <a:srgbClr val="2C344B"/>
                </a:solidFill>
                <a:effectLst>
                  <a:outerShdw blurRad="38100" dist="38100" dir="2700000" algn="tl">
                    <a:srgbClr val="000000">
                      <a:alpha val="30000"/>
                    </a:srgbClr>
                  </a:outerShdw>
                </a:effectLst>
                <a:cs typeface="+mn-ea"/>
                <a:sym typeface="+mn-lt"/>
              </a:rPr>
              <a:t>i</a:t>
            </a:r>
            <a:r>
              <a:rPr lang="en-US" altLang="zh-CN" b="1" dirty="0">
                <a:solidFill>
                  <a:srgbClr val="2C344B"/>
                </a:solidFill>
                <a:effectLst>
                  <a:outerShdw blurRad="38100" dist="38100" dir="2700000" algn="tl">
                    <a:srgbClr val="000000">
                      <a:alpha val="30000"/>
                    </a:srgbClr>
                  </a:outerShdw>
                </a:effectLst>
                <a:cs typeface="+mn-ea"/>
                <a:sym typeface="+mn-lt"/>
              </a:rPr>
              <a:t> de </a:t>
            </a:r>
            <a:r>
              <a:rPr lang="en-US" altLang="zh-CN" b="1" dirty="0" err="1">
                <a:solidFill>
                  <a:srgbClr val="2C344B"/>
                </a:solidFill>
                <a:effectLst>
                  <a:outerShdw blurRad="38100" dist="38100" dir="2700000" algn="tl">
                    <a:srgbClr val="000000">
                      <a:alpha val="30000"/>
                    </a:srgbClr>
                  </a:outerShdw>
                </a:effectLst>
                <a:cs typeface="+mn-ea"/>
                <a:sym typeface="+mn-lt"/>
              </a:rPr>
              <a:t>cercetare</a:t>
            </a:r>
            <a:endParaRPr lang="en-US" dirty="0"/>
          </a:p>
        </p:txBody>
      </p:sp>
      <p:sp>
        <p:nvSpPr>
          <p:cNvPr id="5" name="Rectangle: Diagonal Corners Snipped 4">
            <a:extLst>
              <a:ext uri="{FF2B5EF4-FFF2-40B4-BE49-F238E27FC236}">
                <a16:creationId xmlns:a16="http://schemas.microsoft.com/office/drawing/2014/main" id="{E19FE9B5-D245-06E6-C7B9-3F6C76E81A15}"/>
              </a:ext>
            </a:extLst>
          </p:cNvPr>
          <p:cNvSpPr/>
          <p:nvPr/>
        </p:nvSpPr>
        <p:spPr>
          <a:xfrm>
            <a:off x="570034" y="1563565"/>
            <a:ext cx="3529135" cy="1008185"/>
          </a:xfrm>
          <a:prstGeom prst="snip2DiagRect">
            <a:avLst/>
          </a:prstGeom>
          <a:solidFill>
            <a:schemeClr val="accent1"/>
          </a:solidFill>
          <a:ln>
            <a:solidFill>
              <a:schemeClr val="bg1">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tabLst>
                <a:tab pos="270034" algn="l"/>
                <a:tab pos="405289" algn="l"/>
              </a:tabLst>
            </a:pPr>
            <a:r>
              <a:rPr lang="en-US" sz="1400" dirty="0">
                <a:solidFill>
                  <a:schemeClr val="tx1"/>
                </a:solidFill>
                <a:latin typeface="Barlow" panose="00000500000000000000" pitchFamily="2" charset="0"/>
                <a:ea typeface="Times New Roman" panose="02020603050405020304" pitchFamily="18" charset="0"/>
              </a:rPr>
              <a:t>03.01. M</a:t>
            </a:r>
            <a:r>
              <a:rPr lang="ro-RO" sz="1400" dirty="0">
                <a:solidFill>
                  <a:schemeClr val="tx1"/>
                </a:solidFill>
                <a:latin typeface="Barlow" panose="00000500000000000000" pitchFamily="2" charset="0"/>
                <a:ea typeface="Times New Roman" panose="02020603050405020304" pitchFamily="18" charset="0"/>
              </a:rPr>
              <a:t>anagementul și performanța organizațiilor sportive;</a:t>
            </a:r>
            <a:endParaRPr lang="en-US" sz="1400" dirty="0">
              <a:solidFill>
                <a:schemeClr val="tx1"/>
              </a:solidFill>
              <a:latin typeface="Barlow" panose="00000500000000000000" pitchFamily="2" charset="0"/>
              <a:ea typeface="Times New Roman" panose="02020603050405020304" pitchFamily="18" charset="0"/>
            </a:endParaRPr>
          </a:p>
        </p:txBody>
      </p:sp>
      <p:sp>
        <p:nvSpPr>
          <p:cNvPr id="6" name="Rectangle: Diagonal Corners Snipped 5">
            <a:extLst>
              <a:ext uri="{FF2B5EF4-FFF2-40B4-BE49-F238E27FC236}">
                <a16:creationId xmlns:a16="http://schemas.microsoft.com/office/drawing/2014/main" id="{018AA706-BFED-DB64-B93F-025BAE9BBD8A}"/>
              </a:ext>
            </a:extLst>
          </p:cNvPr>
          <p:cNvSpPr/>
          <p:nvPr/>
        </p:nvSpPr>
        <p:spPr>
          <a:xfrm>
            <a:off x="713225" y="3317221"/>
            <a:ext cx="3529135" cy="1008185"/>
          </a:xfrm>
          <a:prstGeom prst="snip2DiagRect">
            <a:avLst/>
          </a:prstGeom>
          <a:ln>
            <a:solidFill>
              <a:schemeClr val="bg1">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tabLst>
                <a:tab pos="270034" algn="l"/>
                <a:tab pos="405289" algn="l"/>
              </a:tabLst>
            </a:pPr>
            <a:r>
              <a:rPr lang="en-US" sz="1400" dirty="0">
                <a:solidFill>
                  <a:schemeClr val="tx1"/>
                </a:solidFill>
                <a:latin typeface="Barlow" panose="00000500000000000000" pitchFamily="2" charset="0"/>
                <a:ea typeface="Times New Roman" panose="02020603050405020304" pitchFamily="18" charset="0"/>
              </a:rPr>
              <a:t>03.03. F</a:t>
            </a:r>
            <a:r>
              <a:rPr lang="ro-RO" sz="1400" dirty="0">
                <a:solidFill>
                  <a:schemeClr val="tx1"/>
                </a:solidFill>
                <a:latin typeface="Barlow" panose="00000500000000000000" pitchFamily="2" charset="0"/>
                <a:ea typeface="Times New Roman" panose="02020603050405020304" pitchFamily="18" charset="0"/>
              </a:rPr>
              <a:t>actor</a:t>
            </a:r>
            <a:r>
              <a:rPr lang="en-US" sz="1400" dirty="0" err="1">
                <a:solidFill>
                  <a:schemeClr val="tx1"/>
                </a:solidFill>
                <a:latin typeface="Barlow" panose="00000500000000000000" pitchFamily="2" charset="0"/>
                <a:ea typeface="Times New Roman" panose="02020603050405020304" pitchFamily="18" charset="0"/>
              </a:rPr>
              <a:t>i</a:t>
            </a:r>
            <a:r>
              <a:rPr lang="ro-RO" sz="1400" dirty="0">
                <a:solidFill>
                  <a:schemeClr val="tx1"/>
                </a:solidFill>
                <a:latin typeface="Barlow" panose="00000500000000000000" pitchFamily="2" charset="0"/>
                <a:ea typeface="Times New Roman" panose="02020603050405020304" pitchFamily="18" charset="0"/>
              </a:rPr>
              <a:t>i de influență actuală asupra activității și performanțelor organizațiilor sportive;</a:t>
            </a:r>
            <a:endParaRPr lang="en-US" sz="1400" dirty="0">
              <a:solidFill>
                <a:schemeClr val="tx1"/>
              </a:solidFill>
              <a:latin typeface="Barlow" panose="00000500000000000000" pitchFamily="2" charset="0"/>
              <a:ea typeface="Times New Roman" panose="02020603050405020304" pitchFamily="18" charset="0"/>
            </a:endParaRPr>
          </a:p>
        </p:txBody>
      </p:sp>
      <p:sp>
        <p:nvSpPr>
          <p:cNvPr id="7" name="Rectangle: Diagonal Corners Snipped 6">
            <a:extLst>
              <a:ext uri="{FF2B5EF4-FFF2-40B4-BE49-F238E27FC236}">
                <a16:creationId xmlns:a16="http://schemas.microsoft.com/office/drawing/2014/main" id="{B8B7EA34-B62C-A847-A286-413DB8275A14}"/>
              </a:ext>
            </a:extLst>
          </p:cNvPr>
          <p:cNvSpPr/>
          <p:nvPr/>
        </p:nvSpPr>
        <p:spPr>
          <a:xfrm>
            <a:off x="4901590" y="3907284"/>
            <a:ext cx="3529135" cy="1008185"/>
          </a:xfrm>
          <a:prstGeom prst="snip2DiagRect">
            <a:avLst/>
          </a:prstGeom>
          <a:ln>
            <a:solidFill>
              <a:schemeClr val="bg1">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tabLst>
                <a:tab pos="270034" algn="l"/>
                <a:tab pos="405289" algn="l"/>
              </a:tabLst>
            </a:pPr>
            <a:r>
              <a:rPr lang="en-US" sz="1400" dirty="0">
                <a:solidFill>
                  <a:schemeClr val="tx1"/>
                </a:solidFill>
                <a:latin typeface="Barlow" panose="00000500000000000000" pitchFamily="2" charset="0"/>
                <a:ea typeface="Times New Roman" panose="02020603050405020304" pitchFamily="18" charset="0"/>
                <a:cs typeface="Times New Roman" panose="02020603050405020304" pitchFamily="18" charset="0"/>
              </a:rPr>
              <a:t>03.04. A</a:t>
            </a:r>
            <a:r>
              <a:rPr lang="ro-RO" sz="1400" dirty="0">
                <a:solidFill>
                  <a:schemeClr val="tx1"/>
                </a:solidFill>
                <a:latin typeface="Barlow" panose="00000500000000000000" pitchFamily="2" charset="0"/>
                <a:ea typeface="Times New Roman" panose="02020603050405020304" pitchFamily="18" charset="0"/>
                <a:cs typeface="Times New Roman" panose="02020603050405020304" pitchFamily="18" charset="0"/>
              </a:rPr>
              <a:t>lte tatonări științifice</a:t>
            </a:r>
            <a:endParaRPr lang="en-US" sz="1400" dirty="0">
              <a:solidFill>
                <a:schemeClr val="tx1"/>
              </a:solidFill>
              <a:latin typeface="Barlow" panose="00000500000000000000" pitchFamily="2" charset="0"/>
            </a:endParaRPr>
          </a:p>
        </p:txBody>
      </p:sp>
      <p:sp>
        <p:nvSpPr>
          <p:cNvPr id="8" name="Rectangle: Diagonal Corners Snipped 7">
            <a:extLst>
              <a:ext uri="{FF2B5EF4-FFF2-40B4-BE49-F238E27FC236}">
                <a16:creationId xmlns:a16="http://schemas.microsoft.com/office/drawing/2014/main" id="{4FA53720-22CD-DE4E-1E03-21989F31215E}"/>
              </a:ext>
            </a:extLst>
          </p:cNvPr>
          <p:cNvSpPr/>
          <p:nvPr/>
        </p:nvSpPr>
        <p:spPr>
          <a:xfrm>
            <a:off x="4848836" y="2067657"/>
            <a:ext cx="3529135" cy="1008185"/>
          </a:xfrm>
          <a:prstGeom prst="snip2DiagRect">
            <a:avLst/>
          </a:prstGeom>
          <a:ln>
            <a:solidFill>
              <a:schemeClr val="bg1">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tabLst>
                <a:tab pos="270034" algn="l"/>
                <a:tab pos="405289" algn="l"/>
              </a:tabLst>
            </a:pPr>
            <a:r>
              <a:rPr lang="en-US" sz="1400" dirty="0">
                <a:solidFill>
                  <a:schemeClr val="tx1"/>
                </a:solidFill>
                <a:latin typeface="Barlow" panose="00000500000000000000" pitchFamily="2" charset="0"/>
                <a:ea typeface="Times New Roman" panose="02020603050405020304" pitchFamily="18" charset="0"/>
              </a:rPr>
              <a:t>03.02. M</a:t>
            </a:r>
            <a:r>
              <a:rPr lang="ro-RO" sz="1400" dirty="0">
                <a:solidFill>
                  <a:schemeClr val="tx1"/>
                </a:solidFill>
                <a:latin typeface="Barlow" panose="00000500000000000000" pitchFamily="2" charset="0"/>
                <a:ea typeface="Times New Roman" panose="02020603050405020304" pitchFamily="18" charset="0"/>
              </a:rPr>
              <a:t>anagementul performanței în antrenamentul sportiv;</a:t>
            </a:r>
            <a:endParaRPr lang="en-US" sz="1400" dirty="0">
              <a:solidFill>
                <a:schemeClr val="tx1"/>
              </a:solidFill>
              <a:latin typeface="Barlow" panose="00000500000000000000" pitchFamily="2" charset="0"/>
              <a:ea typeface="Times New Roman" panose="02020603050405020304" pitchFamily="18" charset="0"/>
            </a:endParaRPr>
          </a:p>
        </p:txBody>
      </p:sp>
      <p:cxnSp>
        <p:nvCxnSpPr>
          <p:cNvPr id="10" name="Connector: Curved 9">
            <a:extLst>
              <a:ext uri="{FF2B5EF4-FFF2-40B4-BE49-F238E27FC236}">
                <a16:creationId xmlns:a16="http://schemas.microsoft.com/office/drawing/2014/main" id="{6F92C075-A0E0-6E0D-36AF-E0BA0C5B4EE9}"/>
              </a:ext>
            </a:extLst>
          </p:cNvPr>
          <p:cNvCxnSpPr>
            <a:cxnSpLocks/>
          </p:cNvCxnSpPr>
          <p:nvPr/>
        </p:nvCxnSpPr>
        <p:spPr>
          <a:xfrm>
            <a:off x="4304324" y="2067657"/>
            <a:ext cx="351693" cy="296497"/>
          </a:xfrm>
          <a:prstGeom prst="curvedConnector3">
            <a:avLst/>
          </a:prstGeom>
          <a:ln>
            <a:tailEnd type="triangle"/>
          </a:ln>
        </p:spPr>
        <p:style>
          <a:lnRef idx="3">
            <a:schemeClr val="dk1"/>
          </a:lnRef>
          <a:fillRef idx="0">
            <a:schemeClr val="dk1"/>
          </a:fillRef>
          <a:effectRef idx="2">
            <a:schemeClr val="dk1"/>
          </a:effectRef>
          <a:fontRef idx="minor">
            <a:schemeClr val="tx1"/>
          </a:fontRef>
        </p:style>
      </p:cxnSp>
      <p:cxnSp>
        <p:nvCxnSpPr>
          <p:cNvPr id="12" name="Connector: Curved 11">
            <a:extLst>
              <a:ext uri="{FF2B5EF4-FFF2-40B4-BE49-F238E27FC236}">
                <a16:creationId xmlns:a16="http://schemas.microsoft.com/office/drawing/2014/main" id="{614AC040-2CE0-C49B-6583-D34D8F83E00D}"/>
              </a:ext>
            </a:extLst>
          </p:cNvPr>
          <p:cNvCxnSpPr>
            <a:cxnSpLocks/>
          </p:cNvCxnSpPr>
          <p:nvPr/>
        </p:nvCxnSpPr>
        <p:spPr>
          <a:xfrm rot="10800000" flipV="1">
            <a:off x="4322520" y="3075841"/>
            <a:ext cx="379385" cy="338245"/>
          </a:xfrm>
          <a:prstGeom prst="curvedConnector3">
            <a:avLst/>
          </a:prstGeom>
          <a:ln>
            <a:tailEnd type="triangle"/>
          </a:ln>
        </p:spPr>
        <p:style>
          <a:lnRef idx="3">
            <a:schemeClr val="dk1"/>
          </a:lnRef>
          <a:fillRef idx="0">
            <a:schemeClr val="dk1"/>
          </a:fillRef>
          <a:effectRef idx="2">
            <a:schemeClr val="dk1"/>
          </a:effectRef>
          <a:fontRef idx="minor">
            <a:schemeClr val="tx1"/>
          </a:fontRef>
        </p:style>
      </p:cxnSp>
      <p:cxnSp>
        <p:nvCxnSpPr>
          <p:cNvPr id="14" name="Connector: Curved 13">
            <a:extLst>
              <a:ext uri="{FF2B5EF4-FFF2-40B4-BE49-F238E27FC236}">
                <a16:creationId xmlns:a16="http://schemas.microsoft.com/office/drawing/2014/main" id="{49EE334D-3C30-917F-82EB-F1B9E528E007}"/>
              </a:ext>
            </a:extLst>
          </p:cNvPr>
          <p:cNvCxnSpPr>
            <a:cxnSpLocks/>
          </p:cNvCxnSpPr>
          <p:nvPr/>
        </p:nvCxnSpPr>
        <p:spPr>
          <a:xfrm>
            <a:off x="4396128" y="4125774"/>
            <a:ext cx="351693" cy="296497"/>
          </a:xfrm>
          <a:prstGeom prst="curvedConnector3">
            <a:avLst/>
          </a:prstGeom>
          <a:ln>
            <a:tailEnd type="triangle"/>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95105759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theme/theme1.xml><?xml version="1.0" encoding="utf-8"?>
<a:theme xmlns:a="http://schemas.openxmlformats.org/drawingml/2006/main" name="Blue Aesthetic Portfolio by Slidesgo">
  <a:themeElements>
    <a:clrScheme name="Simple Light">
      <a:dk1>
        <a:srgbClr val="263857"/>
      </a:dk1>
      <a:lt1>
        <a:srgbClr val="C2D8EC"/>
      </a:lt1>
      <a:dk2>
        <a:srgbClr val="4A6891"/>
      </a:dk2>
      <a:lt2>
        <a:srgbClr val="759FC7"/>
      </a:lt2>
      <a:accent1>
        <a:srgbClr val="E3ECF5"/>
      </a:accent1>
      <a:accent2>
        <a:srgbClr val="FDFEFF"/>
      </a:accent2>
      <a:accent3>
        <a:srgbClr val="FFFFFF"/>
      </a:accent3>
      <a:accent4>
        <a:srgbClr val="FFFFFF"/>
      </a:accent4>
      <a:accent5>
        <a:srgbClr val="FFFFFF"/>
      </a:accent5>
      <a:accent6>
        <a:srgbClr val="FFFFFF"/>
      </a:accent6>
      <a:hlink>
        <a:srgbClr val="26385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1658</TotalTime>
  <Words>5005</Words>
  <Application>Microsoft Office PowerPoint</Application>
  <PresentationFormat>On-screen Show (16:9)</PresentationFormat>
  <Paragraphs>271</Paragraphs>
  <Slides>42</Slides>
  <Notes>9</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42</vt:i4>
      </vt:variant>
    </vt:vector>
  </HeadingPairs>
  <TitlesOfParts>
    <vt:vector size="52" baseType="lpstr">
      <vt:lpstr>Wingdings</vt:lpstr>
      <vt:lpstr>Symbol</vt:lpstr>
      <vt:lpstr>Nunito Light</vt:lpstr>
      <vt:lpstr>Times New Roman</vt:lpstr>
      <vt:lpstr>Arial</vt:lpstr>
      <vt:lpstr>Aboreto</vt:lpstr>
      <vt:lpstr>UT Sans</vt:lpstr>
      <vt:lpstr>Barlow</vt:lpstr>
      <vt:lpstr>Calibri</vt:lpstr>
      <vt:lpstr>Blue Aesthetic Portfolio by Slidesgo</vt:lpstr>
      <vt:lpstr>PERFORMANȚA ORGANIZAȚIILOR SPORTIVE –  DIMENSIUNI ȘI EVOLUȚIE  Teză de abilitare </vt:lpstr>
      <vt:lpstr>PowerPoint Presentation</vt:lpstr>
      <vt:lpstr>01. Formarea profesională  02. Evoluția carierei didactice și de management  03. Direcțiile de cercetare / Activitatea științifică și de cercetare  04. Vizibilitatea și recunoașterea profesională  05. Direcții viitoare de dezvoltare a carierei academice </vt:lpstr>
      <vt:lpstr>01. Formarea profesională</vt:lpstr>
      <vt:lpstr>02. Evoluția carierei didactice și de management</vt:lpstr>
      <vt:lpstr>02. Evoluția carierei didactice și de management</vt:lpstr>
      <vt:lpstr>02. Evoluția carierei didactice și de management</vt:lpstr>
      <vt:lpstr>02. Evoluția carierei didactice și de management</vt:lpstr>
      <vt:lpstr>03. Direcțiile de cercetare /  Activitatea științifică și de cercetare</vt:lpstr>
      <vt:lpstr>03.01. Managementul și performanța organizațiilor sportive</vt:lpstr>
      <vt:lpstr>03.01. Managementul și performanța organizațiilor sportive</vt:lpstr>
      <vt:lpstr>03.02. Managementul performanței în antrenamentul sportiv</vt:lpstr>
      <vt:lpstr>03.02. Managementul performanței în antrenamentul sportiv</vt:lpstr>
      <vt:lpstr>03.02. Managementul performanței în antrenamentul sportiv</vt:lpstr>
      <vt:lpstr>03.03. Factorii de influență actuală asupra activității și performanțelor organizațiilor sportive</vt:lpstr>
      <vt:lpstr>03.03. Factorii de influență actuală asupra activității și performanțelor organizațiilor sportive</vt:lpstr>
      <vt:lpstr>03.04. Alte tatonări științifice</vt:lpstr>
      <vt:lpstr>03.04. Alte tatonări științifice</vt:lpstr>
      <vt:lpstr>03. Direcțiile de cercetare /  Activitatea științifică și de cercetare</vt:lpstr>
      <vt:lpstr>04. Vizibilitatea și recunoașterea profesională</vt:lpstr>
      <vt:lpstr>04. Vizibilitatea și recunoașterea profesională</vt:lpstr>
      <vt:lpstr>04. Vizibilitatea și recunoașterea profesională</vt:lpstr>
      <vt:lpstr>04. Vizibilitatea și recunoașterea profesională</vt:lpstr>
      <vt:lpstr>04. Vizibilitatea și recunoașterea profesională</vt:lpstr>
      <vt:lpstr>04. Vizibilitatea și recunoașterea profesională</vt:lpstr>
      <vt:lpstr>04. Vizibilitatea și recunoașterea profesională</vt:lpstr>
      <vt:lpstr>ANALIZA SWOT</vt:lpstr>
      <vt:lpstr>PowerPoint Presentation</vt:lpstr>
      <vt:lpstr>05. Dezvoltarea și perfecționarea activității de cercetare</vt:lpstr>
      <vt:lpstr>Activitatea mea de cercetare în următorii ani se va concretiza în:</vt:lpstr>
      <vt:lpstr>Activitatea mea de cercetare în următorii ani se va concretiza în:</vt:lpstr>
      <vt:lpstr>Activitatea mea de cercetare în următorii ani se va concretiza în:</vt:lpstr>
      <vt:lpstr>Activitatea mea de cercetare în următorii ani se va concretiza în:</vt:lpstr>
      <vt:lpstr>Activitatea mea de cercetare în următorii ani se va concretiza în:</vt:lpstr>
      <vt:lpstr>Liniile directoare pentru activitatea mea de cercetare în următorii 3 ani vor rămâne aceleași care m-au ghidat până acum:</vt:lpstr>
      <vt:lpstr>05. Dezvoltarea carierei academice</vt:lpstr>
      <vt:lpstr>05. Dezvoltarea carierei academice</vt:lpstr>
      <vt:lpstr>05. Dezvoltarea carierei academice</vt:lpstr>
      <vt:lpstr>05. Dezvoltarea carierei academice</vt:lpstr>
      <vt:lpstr>05. Dezvoltarea carierei academice</vt:lpstr>
      <vt:lpstr>05. Dezvoltarea profesională – coordonate </vt:lpstr>
      <vt:lpstr>Vă mulțumesc!</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Alexandra Nastase</dc:creator>
  <cp:lastModifiedBy>TURCU Ioan</cp:lastModifiedBy>
  <cp:revision>34</cp:revision>
  <dcterms:modified xsi:type="dcterms:W3CDTF">2025-06-01T08:13:08Z</dcterms:modified>
</cp:coreProperties>
</file>