
<file path=[Content_Types].xml><?xml version="1.0" encoding="utf-8"?>
<Types xmlns="http://schemas.openxmlformats.org/package/2006/content-types">
  <Default Extension="emf" ContentType="image/x-emf"/>
  <Default Extension="glb" ContentType="model/gltf.binary"/>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56"/>
  </p:notesMasterIdLst>
  <p:sldIdLst>
    <p:sldId id="256" r:id="rId2"/>
    <p:sldId id="257" r:id="rId3"/>
    <p:sldId id="344" r:id="rId4"/>
    <p:sldId id="258" r:id="rId5"/>
    <p:sldId id="345" r:id="rId6"/>
    <p:sldId id="384" r:id="rId7"/>
    <p:sldId id="387" r:id="rId8"/>
    <p:sldId id="388" r:id="rId9"/>
    <p:sldId id="367" r:id="rId10"/>
    <p:sldId id="290" r:id="rId11"/>
    <p:sldId id="449" r:id="rId12"/>
    <p:sldId id="386" r:id="rId13"/>
    <p:sldId id="316" r:id="rId14"/>
    <p:sldId id="297" r:id="rId15"/>
    <p:sldId id="317" r:id="rId16"/>
    <p:sldId id="318" r:id="rId17"/>
    <p:sldId id="389" r:id="rId18"/>
    <p:sldId id="395" r:id="rId19"/>
    <p:sldId id="410" r:id="rId20"/>
    <p:sldId id="396" r:id="rId21"/>
    <p:sldId id="397" r:id="rId22"/>
    <p:sldId id="399" r:id="rId23"/>
    <p:sldId id="400" r:id="rId24"/>
    <p:sldId id="401" r:id="rId25"/>
    <p:sldId id="402" r:id="rId26"/>
    <p:sldId id="398" r:id="rId27"/>
    <p:sldId id="403" r:id="rId28"/>
    <p:sldId id="404" r:id="rId29"/>
    <p:sldId id="405" r:id="rId30"/>
    <p:sldId id="406" r:id="rId31"/>
    <p:sldId id="407" r:id="rId32"/>
    <p:sldId id="408" r:id="rId33"/>
    <p:sldId id="409" r:id="rId34"/>
    <p:sldId id="411" r:id="rId35"/>
    <p:sldId id="437" r:id="rId36"/>
    <p:sldId id="448" r:id="rId37"/>
    <p:sldId id="412" r:id="rId38"/>
    <p:sldId id="426" r:id="rId39"/>
    <p:sldId id="413" r:id="rId40"/>
    <p:sldId id="415" r:id="rId41"/>
    <p:sldId id="416" r:id="rId42"/>
    <p:sldId id="447" r:id="rId43"/>
    <p:sldId id="419" r:id="rId44"/>
    <p:sldId id="431" r:id="rId45"/>
    <p:sldId id="444" r:id="rId46"/>
    <p:sldId id="432" r:id="rId47"/>
    <p:sldId id="433" r:id="rId48"/>
    <p:sldId id="434" r:id="rId49"/>
    <p:sldId id="435" r:id="rId50"/>
    <p:sldId id="438" r:id="rId51"/>
    <p:sldId id="439" r:id="rId52"/>
    <p:sldId id="436" r:id="rId53"/>
    <p:sldId id="445" r:id="rId54"/>
    <p:sldId id="353"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3975" autoAdjust="0"/>
  </p:normalViewPr>
  <p:slideViewPr>
    <p:cSldViewPr>
      <p:cViewPr varScale="1">
        <p:scale>
          <a:sx n="119" d="100"/>
          <a:sy n="119" d="100"/>
        </p:scale>
        <p:origin x="216" y="10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D035FC-3F52-41D9-B92D-1A7D4BA58F31}"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US"/>
        </a:p>
      </dgm:t>
    </dgm:pt>
    <dgm:pt modelId="{BB448862-E88A-4E23-A5BB-25B5DF671DEF}">
      <dgm:prSet phldrT="[Text]"/>
      <dgm:spPr/>
      <dgm:t>
        <a:bodyPr/>
        <a:lstStyle/>
        <a:p>
          <a:r>
            <a:rPr lang="ro-RO" dirty="0"/>
            <a:t>Societatea Română de Radiologie şi Imagistică Medicală- SRIM</a:t>
          </a:r>
          <a:endParaRPr lang="en-US" dirty="0"/>
        </a:p>
      </dgm:t>
    </dgm:pt>
    <dgm:pt modelId="{B7024B62-8A17-4B3D-AE03-959681FDA63D}" type="parTrans" cxnId="{4A417ADD-4411-4557-8008-CC2629CA3900}">
      <dgm:prSet/>
      <dgm:spPr/>
      <dgm:t>
        <a:bodyPr/>
        <a:lstStyle/>
        <a:p>
          <a:endParaRPr lang="en-US"/>
        </a:p>
      </dgm:t>
    </dgm:pt>
    <dgm:pt modelId="{3B641C56-E25B-4862-9AEA-88E4A6772850}" type="sibTrans" cxnId="{4A417ADD-4411-4557-8008-CC2629CA3900}">
      <dgm:prSet/>
      <dgm:spPr/>
      <dgm:t>
        <a:bodyPr/>
        <a:lstStyle/>
        <a:p>
          <a:endParaRPr lang="en-US"/>
        </a:p>
      </dgm:t>
    </dgm:pt>
    <dgm:pt modelId="{273E0043-184D-4B62-BBDD-BEB988FD7622}">
      <dgm:prSet phldrT="[Text]" custT="1"/>
      <dgm:spPr/>
      <dgm:t>
        <a:bodyPr/>
        <a:lstStyle/>
        <a:p>
          <a:r>
            <a:rPr lang="ro-RO" sz="1600" dirty="0"/>
            <a:t>Societatea Franceza de Radiologie- SFR</a:t>
          </a:r>
          <a:endParaRPr lang="en-US" sz="1600" dirty="0"/>
        </a:p>
      </dgm:t>
    </dgm:pt>
    <dgm:pt modelId="{5D794F39-7FD5-4B6D-B441-A26E05B6D0A0}" type="parTrans" cxnId="{003587E6-BB4C-4B05-A68D-A7F9A22D3EE8}">
      <dgm:prSet/>
      <dgm:spPr/>
      <dgm:t>
        <a:bodyPr/>
        <a:lstStyle/>
        <a:p>
          <a:endParaRPr lang="en-US"/>
        </a:p>
      </dgm:t>
    </dgm:pt>
    <dgm:pt modelId="{7E204AAC-6991-4A19-A1F1-06979A464F86}" type="sibTrans" cxnId="{003587E6-BB4C-4B05-A68D-A7F9A22D3EE8}">
      <dgm:prSet/>
      <dgm:spPr/>
      <dgm:t>
        <a:bodyPr/>
        <a:lstStyle/>
        <a:p>
          <a:endParaRPr lang="en-US"/>
        </a:p>
      </dgm:t>
    </dgm:pt>
    <dgm:pt modelId="{FE997017-F506-4807-94F3-1447EE2E28D0}">
      <dgm:prSet phldrT="[Text]" custT="1"/>
      <dgm:spPr/>
      <dgm:t>
        <a:bodyPr/>
        <a:lstStyle/>
        <a:p>
          <a:r>
            <a:rPr lang="ro-RO" sz="1600" dirty="0"/>
            <a:t>Societatea Europeana de Radiologie-ESR</a:t>
          </a:r>
          <a:endParaRPr lang="en-US" sz="1600" dirty="0"/>
        </a:p>
      </dgm:t>
    </dgm:pt>
    <dgm:pt modelId="{FD42B2BD-CBA3-4D55-A62A-588DF8051D11}" type="parTrans" cxnId="{1A66FC1A-08DB-4404-A794-CF3A7CA8D6B2}">
      <dgm:prSet/>
      <dgm:spPr/>
      <dgm:t>
        <a:bodyPr/>
        <a:lstStyle/>
        <a:p>
          <a:endParaRPr lang="en-US"/>
        </a:p>
      </dgm:t>
    </dgm:pt>
    <dgm:pt modelId="{1FF7E0BE-7ABF-4390-8C38-231871F5D323}" type="sibTrans" cxnId="{1A66FC1A-08DB-4404-A794-CF3A7CA8D6B2}">
      <dgm:prSet/>
      <dgm:spPr/>
      <dgm:t>
        <a:bodyPr/>
        <a:lstStyle/>
        <a:p>
          <a:endParaRPr lang="en-US"/>
        </a:p>
      </dgm:t>
    </dgm:pt>
    <dgm:pt modelId="{D467A1B3-09C6-4C3A-8813-A9A9A5EEE64F}">
      <dgm:prSet phldrT="[Text]" custT="1"/>
      <dgm:spPr/>
      <dgm:t>
        <a:bodyPr/>
        <a:lstStyle/>
        <a:p>
          <a:r>
            <a:rPr lang="ro-RO" sz="1600" dirty="0"/>
            <a:t>Societatea de Imagistică a Sânului-SISR</a:t>
          </a:r>
          <a:endParaRPr lang="en-US" sz="1600" dirty="0"/>
        </a:p>
      </dgm:t>
    </dgm:pt>
    <dgm:pt modelId="{3EBAA557-3DFD-4B92-9CD0-2692A0573CF7}" type="parTrans" cxnId="{3FDD768C-8187-4EBE-AD9D-E182AD6CF62B}">
      <dgm:prSet/>
      <dgm:spPr/>
      <dgm:t>
        <a:bodyPr/>
        <a:lstStyle/>
        <a:p>
          <a:endParaRPr lang="en-US"/>
        </a:p>
      </dgm:t>
    </dgm:pt>
    <dgm:pt modelId="{100F40A2-32AC-4981-BCE4-5093757748D2}" type="sibTrans" cxnId="{3FDD768C-8187-4EBE-AD9D-E182AD6CF62B}">
      <dgm:prSet/>
      <dgm:spPr/>
      <dgm:t>
        <a:bodyPr/>
        <a:lstStyle/>
        <a:p>
          <a:endParaRPr lang="en-US"/>
        </a:p>
      </dgm:t>
    </dgm:pt>
    <dgm:pt modelId="{5668DACE-0D50-4AC0-BCF1-DD1C645B01F2}">
      <dgm:prSet phldrT="[Text]" custT="1"/>
      <dgm:spPr/>
      <dgm:t>
        <a:bodyPr/>
        <a:lstStyle/>
        <a:p>
          <a:r>
            <a:rPr lang="ro-RO" sz="1600" dirty="0"/>
            <a:t>Societatea Europeana de Oncologie Imagistică- ESOI</a:t>
          </a:r>
          <a:endParaRPr lang="en-US" sz="1600" dirty="0"/>
        </a:p>
      </dgm:t>
    </dgm:pt>
    <dgm:pt modelId="{4FA44ECB-DD5C-4FE8-B460-41954702C47C}" type="parTrans" cxnId="{AB902FD5-F107-4F65-8A77-1E30019790B2}">
      <dgm:prSet/>
      <dgm:spPr/>
      <dgm:t>
        <a:bodyPr/>
        <a:lstStyle/>
        <a:p>
          <a:endParaRPr lang="en-US"/>
        </a:p>
      </dgm:t>
    </dgm:pt>
    <dgm:pt modelId="{82ACD3D2-FD3A-4691-929A-B5F750B82098}" type="sibTrans" cxnId="{AB902FD5-F107-4F65-8A77-1E30019790B2}">
      <dgm:prSet/>
      <dgm:spPr/>
      <dgm:t>
        <a:bodyPr/>
        <a:lstStyle/>
        <a:p>
          <a:endParaRPr lang="en-US"/>
        </a:p>
      </dgm:t>
    </dgm:pt>
    <dgm:pt modelId="{9E463F75-C8E0-4F20-8DA6-3BA16AF78200}">
      <dgm:prSet phldrT="[Text]" custT="1"/>
      <dgm:spPr/>
      <dgm:t>
        <a:bodyPr/>
        <a:lstStyle/>
        <a:p>
          <a:r>
            <a:rPr lang="it-IT" sz="1600" dirty="0"/>
            <a:t>Societatea Nord American</a:t>
          </a:r>
          <a:r>
            <a:rPr lang="ro-RO" sz="1600" dirty="0"/>
            <a:t>ă</a:t>
          </a:r>
          <a:r>
            <a:rPr lang="it-IT" sz="1600" dirty="0"/>
            <a:t> Radiologie - RSNA</a:t>
          </a:r>
          <a:r>
            <a:rPr lang="ro-RO" sz="1600" dirty="0"/>
            <a:t> </a:t>
          </a:r>
          <a:endParaRPr lang="en-US" sz="1600" dirty="0"/>
        </a:p>
      </dgm:t>
    </dgm:pt>
    <dgm:pt modelId="{8ED975C8-2A0E-4D95-822A-34EE22260193}" type="parTrans" cxnId="{C750F0E4-DB70-4CEC-A389-688D9C696200}">
      <dgm:prSet/>
      <dgm:spPr/>
      <dgm:t>
        <a:bodyPr/>
        <a:lstStyle/>
        <a:p>
          <a:endParaRPr lang="en-US"/>
        </a:p>
      </dgm:t>
    </dgm:pt>
    <dgm:pt modelId="{AF4B401F-8BAB-4AE1-829F-04F9196FD318}" type="sibTrans" cxnId="{C750F0E4-DB70-4CEC-A389-688D9C696200}">
      <dgm:prSet/>
      <dgm:spPr/>
      <dgm:t>
        <a:bodyPr/>
        <a:lstStyle/>
        <a:p>
          <a:endParaRPr lang="en-US"/>
        </a:p>
      </dgm:t>
    </dgm:pt>
    <dgm:pt modelId="{49B0193D-E9DA-4D69-A1FF-C7ED7D6B42E7}">
      <dgm:prSet phldrT="[Text]" custT="1"/>
      <dgm:spPr/>
      <dgm:t>
        <a:bodyPr/>
        <a:lstStyle/>
        <a:p>
          <a:r>
            <a:rPr lang="it-IT" sz="1600" dirty="0"/>
            <a:t>Societatea Europeana de Radiologie gastrointesti</a:t>
          </a:r>
          <a:r>
            <a:rPr lang="ro-RO" sz="1600" dirty="0"/>
            <a:t>nal</a:t>
          </a:r>
          <a:r>
            <a:rPr lang="it-IT" sz="1600" dirty="0"/>
            <a:t>a si abdominala – ESGAR</a:t>
          </a:r>
          <a:r>
            <a:rPr lang="ro-RO" sz="1600" dirty="0"/>
            <a:t>+ SAR</a:t>
          </a:r>
          <a:endParaRPr lang="en-US" sz="1600" dirty="0"/>
        </a:p>
      </dgm:t>
    </dgm:pt>
    <dgm:pt modelId="{CD697699-D8D8-4D7C-8859-4FFD514DD995}" type="parTrans" cxnId="{CC5FAC05-2308-475B-A376-42ED90B29E6B}">
      <dgm:prSet/>
      <dgm:spPr/>
      <dgm:t>
        <a:bodyPr/>
        <a:lstStyle/>
        <a:p>
          <a:endParaRPr lang="en-US"/>
        </a:p>
      </dgm:t>
    </dgm:pt>
    <dgm:pt modelId="{B2916181-2695-4016-9205-0BC006A831B7}" type="sibTrans" cxnId="{CC5FAC05-2308-475B-A376-42ED90B29E6B}">
      <dgm:prSet/>
      <dgm:spPr/>
      <dgm:t>
        <a:bodyPr/>
        <a:lstStyle/>
        <a:p>
          <a:endParaRPr lang="en-US"/>
        </a:p>
      </dgm:t>
    </dgm:pt>
    <dgm:pt modelId="{FC13E0C1-F69F-4A80-B093-BADF8F159BE8}">
      <dgm:prSet phldrT="[Text]" custT="1"/>
      <dgm:spPr/>
      <dgm:t>
        <a:bodyPr/>
        <a:lstStyle/>
        <a:p>
          <a:r>
            <a:rPr lang="it-IT" sz="1600" dirty="0"/>
            <a:t>Societatea European</a:t>
          </a:r>
          <a:r>
            <a:rPr lang="ro-RO" sz="1600" dirty="0"/>
            <a:t>ă</a:t>
          </a:r>
          <a:r>
            <a:rPr lang="it-IT" sz="1600" dirty="0"/>
            <a:t> de </a:t>
          </a:r>
          <a:r>
            <a:rPr lang="ro-RO" sz="1600" dirty="0"/>
            <a:t>Imagistică cardiovasculară  -ESCR</a:t>
          </a:r>
          <a:endParaRPr lang="en-US" sz="1600" dirty="0"/>
        </a:p>
      </dgm:t>
    </dgm:pt>
    <dgm:pt modelId="{EEEF8CDA-6ED2-4BF0-B5F0-6D9E820061E9}" type="parTrans" cxnId="{6747E68E-6CEE-40BC-8D4D-7E58DBE59AD8}">
      <dgm:prSet/>
      <dgm:spPr/>
      <dgm:t>
        <a:bodyPr/>
        <a:lstStyle/>
        <a:p>
          <a:endParaRPr lang="en-US"/>
        </a:p>
      </dgm:t>
    </dgm:pt>
    <dgm:pt modelId="{E8081D58-AE0A-4CC5-A541-477564FBA85F}" type="sibTrans" cxnId="{6747E68E-6CEE-40BC-8D4D-7E58DBE59AD8}">
      <dgm:prSet/>
      <dgm:spPr/>
      <dgm:t>
        <a:bodyPr/>
        <a:lstStyle/>
        <a:p>
          <a:endParaRPr lang="en-US"/>
        </a:p>
      </dgm:t>
    </dgm:pt>
    <dgm:pt modelId="{C83A7EA1-51BB-407E-8645-40D2C82A5783}" type="pres">
      <dgm:prSet presAssocID="{FFD035FC-3F52-41D9-B92D-1A7D4BA58F31}" presName="composite" presStyleCnt="0">
        <dgm:presLayoutVars>
          <dgm:chMax val="1"/>
          <dgm:dir/>
          <dgm:resizeHandles val="exact"/>
        </dgm:presLayoutVars>
      </dgm:prSet>
      <dgm:spPr/>
    </dgm:pt>
    <dgm:pt modelId="{E37006A3-DAE0-49D6-9F7E-EF86B4450F61}" type="pres">
      <dgm:prSet presAssocID="{FFD035FC-3F52-41D9-B92D-1A7D4BA58F31}" presName="radial" presStyleCnt="0">
        <dgm:presLayoutVars>
          <dgm:animLvl val="ctr"/>
        </dgm:presLayoutVars>
      </dgm:prSet>
      <dgm:spPr/>
    </dgm:pt>
    <dgm:pt modelId="{A78BB19D-878A-4B36-B89E-43C0D45ECA0C}" type="pres">
      <dgm:prSet presAssocID="{BB448862-E88A-4E23-A5BB-25B5DF671DEF}" presName="centerShape" presStyleLbl="vennNode1" presStyleIdx="0" presStyleCnt="8" custScaleX="95880" custScaleY="94689"/>
      <dgm:spPr/>
    </dgm:pt>
    <dgm:pt modelId="{D8A62F92-06F8-4157-A05F-95548B1B2EEE}" type="pres">
      <dgm:prSet presAssocID="{273E0043-184D-4B62-BBDD-BEB988FD7622}" presName="node" presStyleLbl="vennNode1" presStyleIdx="1" presStyleCnt="8" custScaleX="125740" custScaleY="110452">
        <dgm:presLayoutVars>
          <dgm:bulletEnabled val="1"/>
        </dgm:presLayoutVars>
      </dgm:prSet>
      <dgm:spPr/>
    </dgm:pt>
    <dgm:pt modelId="{F9C8DB6D-AB3F-497E-ABBD-E0D4EBBC6419}" type="pres">
      <dgm:prSet presAssocID="{FE997017-F506-4807-94F3-1447EE2E28D0}" presName="node" presStyleLbl="vennNode1" presStyleIdx="2" presStyleCnt="8" custScaleX="123999">
        <dgm:presLayoutVars>
          <dgm:bulletEnabled val="1"/>
        </dgm:presLayoutVars>
      </dgm:prSet>
      <dgm:spPr/>
    </dgm:pt>
    <dgm:pt modelId="{332609FD-F211-425F-B56E-BEF90630B6F0}" type="pres">
      <dgm:prSet presAssocID="{D467A1B3-09C6-4C3A-8813-A9A9A5EEE64F}" presName="node" presStyleLbl="vennNode1" presStyleIdx="3" presStyleCnt="8" custScaleX="127490" custScaleY="111178">
        <dgm:presLayoutVars>
          <dgm:bulletEnabled val="1"/>
        </dgm:presLayoutVars>
      </dgm:prSet>
      <dgm:spPr/>
    </dgm:pt>
    <dgm:pt modelId="{39D4A0CA-16F3-4C12-B290-2755107AF9FF}" type="pres">
      <dgm:prSet presAssocID="{5668DACE-0D50-4AC0-BCF1-DD1C645B01F2}" presName="node" presStyleLbl="vennNode1" presStyleIdx="4" presStyleCnt="8" custScaleX="143569" custScaleY="118432">
        <dgm:presLayoutVars>
          <dgm:bulletEnabled val="1"/>
        </dgm:presLayoutVars>
      </dgm:prSet>
      <dgm:spPr/>
    </dgm:pt>
    <dgm:pt modelId="{30837660-CC38-4792-8DD8-B57B32B146B9}" type="pres">
      <dgm:prSet presAssocID="{49B0193D-E9DA-4D69-A1FF-C7ED7D6B42E7}" presName="node" presStyleLbl="vennNode1" presStyleIdx="5" presStyleCnt="8" custScaleX="155546" custScaleY="118432">
        <dgm:presLayoutVars>
          <dgm:bulletEnabled val="1"/>
        </dgm:presLayoutVars>
      </dgm:prSet>
      <dgm:spPr/>
    </dgm:pt>
    <dgm:pt modelId="{5A35D40E-9756-48A4-AB5E-DD26E12B1CDF}" type="pres">
      <dgm:prSet presAssocID="{FC13E0C1-F69F-4A80-B093-BADF8F159BE8}" presName="node" presStyleLbl="vennNode1" presStyleIdx="6" presStyleCnt="8" custScaleX="139121" custScaleY="107588">
        <dgm:presLayoutVars>
          <dgm:bulletEnabled val="1"/>
        </dgm:presLayoutVars>
      </dgm:prSet>
      <dgm:spPr/>
    </dgm:pt>
    <dgm:pt modelId="{C64EC06C-59C9-444D-90FF-D2397CBAF05C}" type="pres">
      <dgm:prSet presAssocID="{9E463F75-C8E0-4F20-8DA6-3BA16AF78200}" presName="node" presStyleLbl="vennNode1" presStyleIdx="7" presStyleCnt="8" custScaleX="114959" custScaleY="118021">
        <dgm:presLayoutVars>
          <dgm:bulletEnabled val="1"/>
        </dgm:presLayoutVars>
      </dgm:prSet>
      <dgm:spPr/>
    </dgm:pt>
  </dgm:ptLst>
  <dgm:cxnLst>
    <dgm:cxn modelId="{CC5FAC05-2308-475B-A376-42ED90B29E6B}" srcId="{BB448862-E88A-4E23-A5BB-25B5DF671DEF}" destId="{49B0193D-E9DA-4D69-A1FF-C7ED7D6B42E7}" srcOrd="4" destOrd="0" parTransId="{CD697699-D8D8-4D7C-8859-4FFD514DD995}" sibTransId="{B2916181-2695-4016-9205-0BC006A831B7}"/>
    <dgm:cxn modelId="{BE470A18-4CE1-4F3C-B2A3-10AF3100DCB4}" type="presOf" srcId="{BB448862-E88A-4E23-A5BB-25B5DF671DEF}" destId="{A78BB19D-878A-4B36-B89E-43C0D45ECA0C}" srcOrd="0" destOrd="0" presId="urn:microsoft.com/office/officeart/2005/8/layout/radial3"/>
    <dgm:cxn modelId="{59C39F1A-E9E2-4484-A02B-FE236B230439}" type="presOf" srcId="{FFD035FC-3F52-41D9-B92D-1A7D4BA58F31}" destId="{C83A7EA1-51BB-407E-8645-40D2C82A5783}" srcOrd="0" destOrd="0" presId="urn:microsoft.com/office/officeart/2005/8/layout/radial3"/>
    <dgm:cxn modelId="{1A66FC1A-08DB-4404-A794-CF3A7CA8D6B2}" srcId="{BB448862-E88A-4E23-A5BB-25B5DF671DEF}" destId="{FE997017-F506-4807-94F3-1447EE2E28D0}" srcOrd="1" destOrd="0" parTransId="{FD42B2BD-CBA3-4D55-A62A-588DF8051D11}" sibTransId="{1FF7E0BE-7ABF-4390-8C38-231871F5D323}"/>
    <dgm:cxn modelId="{9698445D-5BC9-473C-8919-1574C044E2E2}" type="presOf" srcId="{5668DACE-0D50-4AC0-BCF1-DD1C645B01F2}" destId="{39D4A0CA-16F3-4C12-B290-2755107AF9FF}" srcOrd="0" destOrd="0" presId="urn:microsoft.com/office/officeart/2005/8/layout/radial3"/>
    <dgm:cxn modelId="{D788E468-B3AB-4B43-A847-06B627473701}" type="presOf" srcId="{FE997017-F506-4807-94F3-1447EE2E28D0}" destId="{F9C8DB6D-AB3F-497E-ABBD-E0D4EBBC6419}" srcOrd="0" destOrd="0" presId="urn:microsoft.com/office/officeart/2005/8/layout/radial3"/>
    <dgm:cxn modelId="{BF205E4F-7141-4C8F-8F1B-05DB9511DD23}" type="presOf" srcId="{273E0043-184D-4B62-BBDD-BEB988FD7622}" destId="{D8A62F92-06F8-4157-A05F-95548B1B2EEE}" srcOrd="0" destOrd="0" presId="urn:microsoft.com/office/officeart/2005/8/layout/radial3"/>
    <dgm:cxn modelId="{7B70EC56-420B-40E5-A9E0-B0721A99B880}" type="presOf" srcId="{9E463F75-C8E0-4F20-8DA6-3BA16AF78200}" destId="{C64EC06C-59C9-444D-90FF-D2397CBAF05C}" srcOrd="0" destOrd="0" presId="urn:microsoft.com/office/officeart/2005/8/layout/radial3"/>
    <dgm:cxn modelId="{3FDD768C-8187-4EBE-AD9D-E182AD6CF62B}" srcId="{BB448862-E88A-4E23-A5BB-25B5DF671DEF}" destId="{D467A1B3-09C6-4C3A-8813-A9A9A5EEE64F}" srcOrd="2" destOrd="0" parTransId="{3EBAA557-3DFD-4B92-9CD0-2692A0573CF7}" sibTransId="{100F40A2-32AC-4981-BCE4-5093757748D2}"/>
    <dgm:cxn modelId="{6747E68E-6CEE-40BC-8D4D-7E58DBE59AD8}" srcId="{BB448862-E88A-4E23-A5BB-25B5DF671DEF}" destId="{FC13E0C1-F69F-4A80-B093-BADF8F159BE8}" srcOrd="5" destOrd="0" parTransId="{EEEF8CDA-6ED2-4BF0-B5F0-6D9E820061E9}" sibTransId="{E8081D58-AE0A-4CC5-A541-477564FBA85F}"/>
    <dgm:cxn modelId="{49C2628F-9564-409F-AC38-DDECD53592BF}" type="presOf" srcId="{49B0193D-E9DA-4D69-A1FF-C7ED7D6B42E7}" destId="{30837660-CC38-4792-8DD8-B57B32B146B9}" srcOrd="0" destOrd="0" presId="urn:microsoft.com/office/officeart/2005/8/layout/radial3"/>
    <dgm:cxn modelId="{D50733A9-E691-4A4C-893B-DE5DF7306CB1}" type="presOf" srcId="{D467A1B3-09C6-4C3A-8813-A9A9A5EEE64F}" destId="{332609FD-F211-425F-B56E-BEF90630B6F0}" srcOrd="0" destOrd="0" presId="urn:microsoft.com/office/officeart/2005/8/layout/radial3"/>
    <dgm:cxn modelId="{F4715ABF-B80C-423D-8FF5-F1A3D8B3D014}" type="presOf" srcId="{FC13E0C1-F69F-4A80-B093-BADF8F159BE8}" destId="{5A35D40E-9756-48A4-AB5E-DD26E12B1CDF}" srcOrd="0" destOrd="0" presId="urn:microsoft.com/office/officeart/2005/8/layout/radial3"/>
    <dgm:cxn modelId="{AB902FD5-F107-4F65-8A77-1E30019790B2}" srcId="{BB448862-E88A-4E23-A5BB-25B5DF671DEF}" destId="{5668DACE-0D50-4AC0-BCF1-DD1C645B01F2}" srcOrd="3" destOrd="0" parTransId="{4FA44ECB-DD5C-4FE8-B460-41954702C47C}" sibTransId="{82ACD3D2-FD3A-4691-929A-B5F750B82098}"/>
    <dgm:cxn modelId="{4A417ADD-4411-4557-8008-CC2629CA3900}" srcId="{FFD035FC-3F52-41D9-B92D-1A7D4BA58F31}" destId="{BB448862-E88A-4E23-A5BB-25B5DF671DEF}" srcOrd="0" destOrd="0" parTransId="{B7024B62-8A17-4B3D-AE03-959681FDA63D}" sibTransId="{3B641C56-E25B-4862-9AEA-88E4A6772850}"/>
    <dgm:cxn modelId="{C750F0E4-DB70-4CEC-A389-688D9C696200}" srcId="{BB448862-E88A-4E23-A5BB-25B5DF671DEF}" destId="{9E463F75-C8E0-4F20-8DA6-3BA16AF78200}" srcOrd="6" destOrd="0" parTransId="{8ED975C8-2A0E-4D95-822A-34EE22260193}" sibTransId="{AF4B401F-8BAB-4AE1-829F-04F9196FD318}"/>
    <dgm:cxn modelId="{003587E6-BB4C-4B05-A68D-A7F9A22D3EE8}" srcId="{BB448862-E88A-4E23-A5BB-25B5DF671DEF}" destId="{273E0043-184D-4B62-BBDD-BEB988FD7622}" srcOrd="0" destOrd="0" parTransId="{5D794F39-7FD5-4B6D-B441-A26E05B6D0A0}" sibTransId="{7E204AAC-6991-4A19-A1F1-06979A464F86}"/>
    <dgm:cxn modelId="{61DF7250-5CAC-42E1-949A-614AA5C732ED}" type="presParOf" srcId="{C83A7EA1-51BB-407E-8645-40D2C82A5783}" destId="{E37006A3-DAE0-49D6-9F7E-EF86B4450F61}" srcOrd="0" destOrd="0" presId="urn:microsoft.com/office/officeart/2005/8/layout/radial3"/>
    <dgm:cxn modelId="{991D25D3-7DAD-4167-8D7A-985640291A5B}" type="presParOf" srcId="{E37006A3-DAE0-49D6-9F7E-EF86B4450F61}" destId="{A78BB19D-878A-4B36-B89E-43C0D45ECA0C}" srcOrd="0" destOrd="0" presId="urn:microsoft.com/office/officeart/2005/8/layout/radial3"/>
    <dgm:cxn modelId="{AB9E1FE2-59CC-4156-BB51-587B82074CBB}" type="presParOf" srcId="{E37006A3-DAE0-49D6-9F7E-EF86B4450F61}" destId="{D8A62F92-06F8-4157-A05F-95548B1B2EEE}" srcOrd="1" destOrd="0" presId="urn:microsoft.com/office/officeart/2005/8/layout/radial3"/>
    <dgm:cxn modelId="{A15D523F-391A-4F16-B2E6-D23521E3E482}" type="presParOf" srcId="{E37006A3-DAE0-49D6-9F7E-EF86B4450F61}" destId="{F9C8DB6D-AB3F-497E-ABBD-E0D4EBBC6419}" srcOrd="2" destOrd="0" presId="urn:microsoft.com/office/officeart/2005/8/layout/radial3"/>
    <dgm:cxn modelId="{899EF24F-1206-4A90-AC2F-9D715722CFA2}" type="presParOf" srcId="{E37006A3-DAE0-49D6-9F7E-EF86B4450F61}" destId="{332609FD-F211-425F-B56E-BEF90630B6F0}" srcOrd="3" destOrd="0" presId="urn:microsoft.com/office/officeart/2005/8/layout/radial3"/>
    <dgm:cxn modelId="{2C6FC074-22C7-4FD8-851F-DD43E85C4827}" type="presParOf" srcId="{E37006A3-DAE0-49D6-9F7E-EF86B4450F61}" destId="{39D4A0CA-16F3-4C12-B290-2755107AF9FF}" srcOrd="4" destOrd="0" presId="urn:microsoft.com/office/officeart/2005/8/layout/radial3"/>
    <dgm:cxn modelId="{758D8917-DA0F-427C-9FA1-B7E0BFF748BE}" type="presParOf" srcId="{E37006A3-DAE0-49D6-9F7E-EF86B4450F61}" destId="{30837660-CC38-4792-8DD8-B57B32B146B9}" srcOrd="5" destOrd="0" presId="urn:microsoft.com/office/officeart/2005/8/layout/radial3"/>
    <dgm:cxn modelId="{D14A24B1-DFF4-4B28-B00D-129FA002194C}" type="presParOf" srcId="{E37006A3-DAE0-49D6-9F7E-EF86B4450F61}" destId="{5A35D40E-9756-48A4-AB5E-DD26E12B1CDF}" srcOrd="6" destOrd="0" presId="urn:microsoft.com/office/officeart/2005/8/layout/radial3"/>
    <dgm:cxn modelId="{0B3F7957-9122-4F80-BE2A-2F45C971DD2E}" type="presParOf" srcId="{E37006A3-DAE0-49D6-9F7E-EF86B4450F61}" destId="{C64EC06C-59C9-444D-90FF-D2397CBAF05C}" srcOrd="7" destOrd="0" presId="urn:microsoft.com/office/officeart/2005/8/layout/radial3"/>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8BB19D-878A-4B36-B89E-43C0D45ECA0C}">
      <dsp:nvSpPr>
        <dsp:cNvPr id="0" name=""/>
        <dsp:cNvSpPr/>
      </dsp:nvSpPr>
      <dsp:spPr>
        <a:xfrm>
          <a:off x="2902669" y="1311496"/>
          <a:ext cx="2892996" cy="285706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ro-RO" sz="2500" kern="1200" dirty="0"/>
            <a:t>Societatea Română de Radiologie şi Imagistică Medicală- SRIM</a:t>
          </a:r>
          <a:endParaRPr lang="en-US" sz="2500" kern="1200" dirty="0"/>
        </a:p>
      </dsp:txBody>
      <dsp:txXfrm>
        <a:off x="3326338" y="1729903"/>
        <a:ext cx="2045658" cy="2020246"/>
      </dsp:txXfrm>
    </dsp:sp>
    <dsp:sp modelId="{D8A62F92-06F8-4157-A05F-95548B1B2EEE}">
      <dsp:nvSpPr>
        <dsp:cNvPr id="0" name=""/>
        <dsp:cNvSpPr/>
      </dsp:nvSpPr>
      <dsp:spPr>
        <a:xfrm>
          <a:off x="3400676" y="-59214"/>
          <a:ext cx="1896982" cy="166633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o-RO" sz="1600" kern="1200" dirty="0"/>
            <a:t>Societatea Franceza de Radiologie- SFR</a:t>
          </a:r>
          <a:endParaRPr lang="en-US" sz="1600" kern="1200" dirty="0"/>
        </a:p>
      </dsp:txBody>
      <dsp:txXfrm>
        <a:off x="3678483" y="184816"/>
        <a:ext cx="1341368" cy="1178279"/>
      </dsp:txXfrm>
    </dsp:sp>
    <dsp:sp modelId="{F9C8DB6D-AB3F-497E-ABBD-E0D4EBBC6419}">
      <dsp:nvSpPr>
        <dsp:cNvPr id="0" name=""/>
        <dsp:cNvSpPr/>
      </dsp:nvSpPr>
      <dsp:spPr>
        <a:xfrm>
          <a:off x="4950945" y="759873"/>
          <a:ext cx="1870717" cy="150865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o-RO" sz="1600" kern="1200" dirty="0"/>
            <a:t>Societatea Europeana de Radiologie-ESR</a:t>
          </a:r>
          <a:endParaRPr lang="en-US" sz="1600" kern="1200" dirty="0"/>
        </a:p>
      </dsp:txBody>
      <dsp:txXfrm>
        <a:off x="5224905" y="980810"/>
        <a:ext cx="1322797" cy="1066781"/>
      </dsp:txXfrm>
    </dsp:sp>
    <dsp:sp modelId="{332609FD-F211-425F-B56E-BEF90630B6F0}">
      <dsp:nvSpPr>
        <dsp:cNvPr id="0" name=""/>
        <dsp:cNvSpPr/>
      </dsp:nvSpPr>
      <dsp:spPr>
        <a:xfrm>
          <a:off x="5304253" y="2338872"/>
          <a:ext cx="1923384" cy="167729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o-RO" sz="1600" kern="1200" dirty="0"/>
            <a:t>Societatea de Imagistică a Sânului-SISR</a:t>
          </a:r>
          <a:endParaRPr lang="en-US" sz="1600" kern="1200" dirty="0"/>
        </a:p>
      </dsp:txBody>
      <dsp:txXfrm>
        <a:off x="5585926" y="2584506"/>
        <a:ext cx="1360038" cy="1186024"/>
      </dsp:txXfrm>
    </dsp:sp>
    <dsp:sp modelId="{39D4A0CA-16F3-4C12-B290-2755107AF9FF}">
      <dsp:nvSpPr>
        <dsp:cNvPr id="0" name=""/>
        <dsp:cNvSpPr/>
      </dsp:nvSpPr>
      <dsp:spPr>
        <a:xfrm>
          <a:off x="4119233" y="3618030"/>
          <a:ext cx="2165961" cy="178673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o-RO" sz="1600" kern="1200" dirty="0"/>
            <a:t>Societatea Europeana de Oncologie Imagistică- ESOI</a:t>
          </a:r>
          <a:endParaRPr lang="en-US" sz="1600" kern="1200" dirty="0"/>
        </a:p>
      </dsp:txBody>
      <dsp:txXfrm>
        <a:off x="4436431" y="3879691"/>
        <a:ext cx="1531565" cy="1263408"/>
      </dsp:txXfrm>
    </dsp:sp>
    <dsp:sp modelId="{30837660-CC38-4792-8DD8-B57B32B146B9}">
      <dsp:nvSpPr>
        <dsp:cNvPr id="0" name=""/>
        <dsp:cNvSpPr/>
      </dsp:nvSpPr>
      <dsp:spPr>
        <a:xfrm>
          <a:off x="2322795" y="3618030"/>
          <a:ext cx="2346652" cy="178673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kern="1200" dirty="0"/>
            <a:t>Societatea Europeana de Radiologie gastrointesti</a:t>
          </a:r>
          <a:r>
            <a:rPr lang="ro-RO" sz="1600" kern="1200" dirty="0"/>
            <a:t>nal</a:t>
          </a:r>
          <a:r>
            <a:rPr lang="it-IT" sz="1600" kern="1200" dirty="0"/>
            <a:t>a si abdominala – ESGAR</a:t>
          </a:r>
          <a:r>
            <a:rPr lang="ro-RO" sz="1600" kern="1200" dirty="0"/>
            <a:t>+ SAR</a:t>
          </a:r>
          <a:endParaRPr lang="en-US" sz="1600" kern="1200" dirty="0"/>
        </a:p>
      </dsp:txBody>
      <dsp:txXfrm>
        <a:off x="2666454" y="3879691"/>
        <a:ext cx="1659334" cy="1263408"/>
      </dsp:txXfrm>
    </dsp:sp>
    <dsp:sp modelId="{5A35D40E-9756-48A4-AB5E-DD26E12B1CDF}">
      <dsp:nvSpPr>
        <dsp:cNvPr id="0" name=""/>
        <dsp:cNvSpPr/>
      </dsp:nvSpPr>
      <dsp:spPr>
        <a:xfrm>
          <a:off x="1382961" y="2365952"/>
          <a:ext cx="2098856" cy="162313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kern="1200" dirty="0"/>
            <a:t>Societatea European</a:t>
          </a:r>
          <a:r>
            <a:rPr lang="ro-RO" sz="1600" kern="1200" dirty="0"/>
            <a:t>ă</a:t>
          </a:r>
          <a:r>
            <a:rPr lang="it-IT" sz="1600" kern="1200" dirty="0"/>
            <a:t> de </a:t>
          </a:r>
          <a:r>
            <a:rPr lang="ro-RO" sz="1600" kern="1200" dirty="0"/>
            <a:t>Imagistică cardiovasculară  -ESCR</a:t>
          </a:r>
          <a:endParaRPr lang="en-US" sz="1600" kern="1200" dirty="0"/>
        </a:p>
      </dsp:txBody>
      <dsp:txXfrm>
        <a:off x="1690331" y="2603654"/>
        <a:ext cx="1484116" cy="1147727"/>
      </dsp:txXfrm>
    </dsp:sp>
    <dsp:sp modelId="{C64EC06C-59C9-444D-90FF-D2397CBAF05C}">
      <dsp:nvSpPr>
        <dsp:cNvPr id="0" name=""/>
        <dsp:cNvSpPr/>
      </dsp:nvSpPr>
      <dsp:spPr>
        <a:xfrm>
          <a:off x="1944863" y="623936"/>
          <a:ext cx="1734334" cy="178052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kern="1200" dirty="0"/>
            <a:t>Societatea Nord American</a:t>
          </a:r>
          <a:r>
            <a:rPr lang="ro-RO" sz="1600" kern="1200" dirty="0"/>
            <a:t>ă</a:t>
          </a:r>
          <a:r>
            <a:rPr lang="it-IT" sz="1600" kern="1200" dirty="0"/>
            <a:t> Radiologie - RSNA</a:t>
          </a:r>
          <a:r>
            <a:rPr lang="ro-RO" sz="1600" kern="1200" dirty="0"/>
            <a:t> </a:t>
          </a:r>
          <a:endParaRPr lang="en-US" sz="1600" kern="1200" dirty="0"/>
        </a:p>
      </dsp:txBody>
      <dsp:txXfrm>
        <a:off x="2198850" y="884688"/>
        <a:ext cx="1226360" cy="125902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69300E-3022-4237-B396-01B18225CBB9}" type="datetimeFigureOut">
              <a:rPr lang="en-US" smtClean="0"/>
              <a:t>5/27/2025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3673A9-77C0-48FE-93B2-87D635DA3027}" type="slidenum">
              <a:rPr lang="en-US" smtClean="0"/>
              <a:t>‹#›</a:t>
            </a:fld>
            <a:endParaRPr lang="en-US"/>
          </a:p>
        </p:txBody>
      </p:sp>
    </p:spTree>
    <p:extLst>
      <p:ext uri="{BB962C8B-B14F-4D97-AF65-F5344CB8AC3E}">
        <p14:creationId xmlns:p14="http://schemas.microsoft.com/office/powerpoint/2010/main" val="1038228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1</a:t>
            </a:fld>
            <a:endParaRPr lang="en-US"/>
          </a:p>
        </p:txBody>
      </p:sp>
    </p:spTree>
    <p:extLst>
      <p:ext uri="{BB962C8B-B14F-4D97-AF65-F5344CB8AC3E}">
        <p14:creationId xmlns:p14="http://schemas.microsoft.com/office/powerpoint/2010/main" val="166640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27</a:t>
            </a:fld>
            <a:endParaRPr lang="en-US"/>
          </a:p>
        </p:txBody>
      </p:sp>
    </p:spTree>
    <p:extLst>
      <p:ext uri="{BB962C8B-B14F-4D97-AF65-F5344CB8AC3E}">
        <p14:creationId xmlns:p14="http://schemas.microsoft.com/office/powerpoint/2010/main" val="3242508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30</a:t>
            </a:fld>
            <a:endParaRPr lang="en-US"/>
          </a:p>
        </p:txBody>
      </p:sp>
    </p:spTree>
    <p:extLst>
      <p:ext uri="{BB962C8B-B14F-4D97-AF65-F5344CB8AC3E}">
        <p14:creationId xmlns:p14="http://schemas.microsoft.com/office/powerpoint/2010/main" val="630695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31</a:t>
            </a:fld>
            <a:endParaRPr lang="en-US"/>
          </a:p>
        </p:txBody>
      </p:sp>
    </p:spTree>
    <p:extLst>
      <p:ext uri="{BB962C8B-B14F-4D97-AF65-F5344CB8AC3E}">
        <p14:creationId xmlns:p14="http://schemas.microsoft.com/office/powerpoint/2010/main" val="344136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32</a:t>
            </a:fld>
            <a:endParaRPr lang="en-US"/>
          </a:p>
        </p:txBody>
      </p:sp>
    </p:spTree>
    <p:extLst>
      <p:ext uri="{BB962C8B-B14F-4D97-AF65-F5344CB8AC3E}">
        <p14:creationId xmlns:p14="http://schemas.microsoft.com/office/powerpoint/2010/main" val="1631864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33</a:t>
            </a:fld>
            <a:endParaRPr lang="en-US"/>
          </a:p>
        </p:txBody>
      </p:sp>
    </p:spTree>
    <p:extLst>
      <p:ext uri="{BB962C8B-B14F-4D97-AF65-F5344CB8AC3E}">
        <p14:creationId xmlns:p14="http://schemas.microsoft.com/office/powerpoint/2010/main" val="2476612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34</a:t>
            </a:fld>
            <a:endParaRPr lang="en-US"/>
          </a:p>
        </p:txBody>
      </p:sp>
    </p:spTree>
    <p:extLst>
      <p:ext uri="{BB962C8B-B14F-4D97-AF65-F5344CB8AC3E}">
        <p14:creationId xmlns:p14="http://schemas.microsoft.com/office/powerpoint/2010/main" val="665696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35</a:t>
            </a:fld>
            <a:endParaRPr lang="en-US"/>
          </a:p>
        </p:txBody>
      </p:sp>
    </p:spTree>
    <p:extLst>
      <p:ext uri="{BB962C8B-B14F-4D97-AF65-F5344CB8AC3E}">
        <p14:creationId xmlns:p14="http://schemas.microsoft.com/office/powerpoint/2010/main" val="3644129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41</a:t>
            </a:fld>
            <a:endParaRPr lang="en-US"/>
          </a:p>
        </p:txBody>
      </p:sp>
    </p:spTree>
    <p:extLst>
      <p:ext uri="{BB962C8B-B14F-4D97-AF65-F5344CB8AC3E}">
        <p14:creationId xmlns:p14="http://schemas.microsoft.com/office/powerpoint/2010/main" val="102575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47</a:t>
            </a:fld>
            <a:endParaRPr lang="en-US"/>
          </a:p>
        </p:txBody>
      </p:sp>
    </p:spTree>
    <p:extLst>
      <p:ext uri="{BB962C8B-B14F-4D97-AF65-F5344CB8AC3E}">
        <p14:creationId xmlns:p14="http://schemas.microsoft.com/office/powerpoint/2010/main" val="730239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49</a:t>
            </a:fld>
            <a:endParaRPr lang="en-US"/>
          </a:p>
        </p:txBody>
      </p:sp>
    </p:spTree>
    <p:extLst>
      <p:ext uri="{BB962C8B-B14F-4D97-AF65-F5344CB8AC3E}">
        <p14:creationId xmlns:p14="http://schemas.microsoft.com/office/powerpoint/2010/main" val="2877503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14</a:t>
            </a:fld>
            <a:endParaRPr lang="en-US"/>
          </a:p>
        </p:txBody>
      </p:sp>
    </p:spTree>
    <p:extLst>
      <p:ext uri="{BB962C8B-B14F-4D97-AF65-F5344CB8AC3E}">
        <p14:creationId xmlns:p14="http://schemas.microsoft.com/office/powerpoint/2010/main" val="10379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15</a:t>
            </a:fld>
            <a:endParaRPr lang="en-US"/>
          </a:p>
        </p:txBody>
      </p:sp>
    </p:spTree>
    <p:extLst>
      <p:ext uri="{BB962C8B-B14F-4D97-AF65-F5344CB8AC3E}">
        <p14:creationId xmlns:p14="http://schemas.microsoft.com/office/powerpoint/2010/main" val="3562134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16</a:t>
            </a:fld>
            <a:endParaRPr lang="en-US"/>
          </a:p>
        </p:txBody>
      </p:sp>
    </p:spTree>
    <p:extLst>
      <p:ext uri="{BB962C8B-B14F-4D97-AF65-F5344CB8AC3E}">
        <p14:creationId xmlns:p14="http://schemas.microsoft.com/office/powerpoint/2010/main" val="4224827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20</a:t>
            </a:fld>
            <a:endParaRPr lang="en-US"/>
          </a:p>
        </p:txBody>
      </p:sp>
    </p:spTree>
    <p:extLst>
      <p:ext uri="{BB962C8B-B14F-4D97-AF65-F5344CB8AC3E}">
        <p14:creationId xmlns:p14="http://schemas.microsoft.com/office/powerpoint/2010/main" val="1673312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21</a:t>
            </a:fld>
            <a:endParaRPr lang="en-US"/>
          </a:p>
        </p:txBody>
      </p:sp>
    </p:spTree>
    <p:extLst>
      <p:ext uri="{BB962C8B-B14F-4D97-AF65-F5344CB8AC3E}">
        <p14:creationId xmlns:p14="http://schemas.microsoft.com/office/powerpoint/2010/main" val="547455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22</a:t>
            </a:fld>
            <a:endParaRPr lang="en-US"/>
          </a:p>
        </p:txBody>
      </p:sp>
    </p:spTree>
    <p:extLst>
      <p:ext uri="{BB962C8B-B14F-4D97-AF65-F5344CB8AC3E}">
        <p14:creationId xmlns:p14="http://schemas.microsoft.com/office/powerpoint/2010/main" val="3043042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23</a:t>
            </a:fld>
            <a:endParaRPr lang="en-US"/>
          </a:p>
        </p:txBody>
      </p:sp>
    </p:spTree>
    <p:extLst>
      <p:ext uri="{BB962C8B-B14F-4D97-AF65-F5344CB8AC3E}">
        <p14:creationId xmlns:p14="http://schemas.microsoft.com/office/powerpoint/2010/main" val="23842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3673A9-77C0-48FE-93B2-87D635DA3027}" type="slidenum">
              <a:rPr lang="en-US" smtClean="0"/>
              <a:t>24</a:t>
            </a:fld>
            <a:endParaRPr lang="en-US"/>
          </a:p>
        </p:txBody>
      </p:sp>
    </p:spTree>
    <p:extLst>
      <p:ext uri="{BB962C8B-B14F-4D97-AF65-F5344CB8AC3E}">
        <p14:creationId xmlns:p14="http://schemas.microsoft.com/office/powerpoint/2010/main" val="253580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9" name="Title 28"/>
          <p:cNvSpPr>
            <a:spLocks noGrp="1"/>
          </p:cNvSpPr>
          <p:nvPr>
            <p:ph type="ctrTitle"/>
          </p:nvPr>
        </p:nvSpPr>
        <p:spPr>
          <a:xfrm>
            <a:off x="508000" y="4853416"/>
            <a:ext cx="11277600" cy="1222375"/>
          </a:xfrm>
        </p:spPr>
        <p:txBody>
          <a:bodyPr anchor="t"/>
          <a:lstStyle/>
          <a:p>
            <a:r>
              <a:rPr kumimoji="0" lang="en-US"/>
              <a:t>Click to edit Master title style</a:t>
            </a:r>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F9D57606-8B96-4ACB-A8A4-17A9564E650F}" type="datetimeFigureOut">
              <a:rPr lang="en-US" smtClean="0"/>
              <a:pPr/>
              <a:t>5/27/2025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10972800" y="6473952"/>
            <a:ext cx="1011936" cy="246888"/>
          </a:xfrm>
        </p:spPr>
        <p:txBody>
          <a:bodyPr/>
          <a:lstStyle/>
          <a:p>
            <a:fld id="{20A8646F-9C92-40F7-9F60-ADBE50F848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D57606-8B96-4ACB-A8A4-17A9564E650F}" type="datetimeFigureOut">
              <a:rPr lang="en-US" smtClean="0"/>
              <a:pPr/>
              <a:t>5/27/2025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9"/>
            <a:ext cx="2438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549279"/>
            <a:ext cx="83312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9D57606-8B96-4ACB-A8A4-17A9564E650F}" type="datetimeFigureOut">
              <a:rPr lang="en-US" smtClean="0"/>
              <a:pPr/>
              <a:t>5/27/2025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F9D57606-8B96-4ACB-A8A4-17A9564E650F}" type="datetimeFigureOut">
              <a:rPr lang="en-US" smtClean="0"/>
              <a:pPr/>
              <a:t>5/27/2025</a:t>
            </a:fld>
            <a:endParaRPr lang="en-US"/>
          </a:p>
        </p:txBody>
      </p:sp>
      <p:sp>
        <p:nvSpPr>
          <p:cNvPr id="19" name="Footer Placeholder 18"/>
          <p:cNvSpPr>
            <a:spLocks noGrp="1"/>
          </p:cNvSpPr>
          <p:nvPr>
            <p:ph type="ftr" sz="quarter" idx="11"/>
          </p:nvPr>
        </p:nvSpPr>
        <p:spPr>
          <a:xfrm>
            <a:off x="4775200" y="76203"/>
            <a:ext cx="3860800" cy="288925"/>
          </a:xfrm>
        </p:spPr>
        <p:txBody>
          <a:bodyPr/>
          <a:lstStyle/>
          <a:p>
            <a:endParaRPr lang="en-US"/>
          </a:p>
        </p:txBody>
      </p:sp>
      <p:sp>
        <p:nvSpPr>
          <p:cNvPr id="16" name="Slide Number Placeholder 15"/>
          <p:cNvSpPr>
            <a:spLocks noGrp="1"/>
          </p:cNvSpPr>
          <p:nvPr>
            <p:ph type="sldNum" sz="quarter" idx="12"/>
          </p:nvPr>
        </p:nvSpPr>
        <p:spPr>
          <a:xfrm>
            <a:off x="10972800" y="6473952"/>
            <a:ext cx="1011936" cy="246888"/>
          </a:xfrm>
        </p:spPr>
        <p:txBody>
          <a:bodyPr/>
          <a:lstStyle/>
          <a:p>
            <a:fld id="{20A8646F-9C92-40F7-9F60-ADBE50F8489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4"/>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F9D57606-8B96-4ACB-A8A4-17A9564E650F}" type="datetimeFigureOut">
              <a:rPr lang="en-US" smtClean="0"/>
              <a:pPr/>
              <a:t>5/27/2025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20A8646F-9C92-40F7-9F60-ADBE50F84898}" type="slidenum">
              <a:rPr lang="en-US" smtClean="0"/>
              <a:pPr/>
              <a:t>‹#›</a:t>
            </a:fld>
            <a:endParaRPr lang="en-US"/>
          </a:p>
        </p:txBody>
      </p:sp>
      <p:sp>
        <p:nvSpPr>
          <p:cNvPr id="8" name="Title 7"/>
          <p:cNvSpPr>
            <a:spLocks noGrp="1"/>
          </p:cNvSpPr>
          <p:nvPr>
            <p:ph type="title"/>
          </p:nvPr>
        </p:nvSpPr>
        <p:spPr>
          <a:xfrm>
            <a:off x="240633" y="2947087"/>
            <a:ext cx="115824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a:t>Click to edit Master title style</a:t>
            </a:r>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F9D57606-8B96-4ACB-A8A4-17A9564E650F}" type="datetimeFigureOut">
              <a:rPr lang="en-US" smtClean="0"/>
              <a:pPr/>
              <a:t>5/27/2025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375260"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375260" y="1316042"/>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6198307" y="1316042"/>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F9D57606-8B96-4ACB-A8A4-17A9564E650F}" type="datetimeFigureOut">
              <a:rPr lang="en-US" smtClean="0"/>
              <a:pPr/>
              <a:t>5/27/2025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972800" y="6477000"/>
            <a:ext cx="1016000" cy="246888"/>
          </a:xfrm>
        </p:spPr>
        <p:txBody>
          <a:bodyPr/>
          <a:lstStyle/>
          <a:p>
            <a:fld id="{20A8646F-9C92-40F7-9F60-ADBE50F84898}" type="slidenum">
              <a:rPr lang="en-US" smtClean="0"/>
              <a:pPr/>
              <a:t>‹#›</a:t>
            </a:fld>
            <a:endParaRPr lang="en-US"/>
          </a:p>
        </p:txBody>
      </p:sp>
      <p:sp>
        <p:nvSpPr>
          <p:cNvPr id="11" name="Straight Connector 10"/>
          <p:cNvSpPr>
            <a:spLocks noChangeShapeType="1"/>
          </p:cNvSpPr>
          <p:nvPr/>
        </p:nvSpPr>
        <p:spPr bwMode="auto">
          <a:xfrm>
            <a:off x="685800" y="6019805"/>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F9D57606-8B96-4ACB-A8A4-17A9564E650F}" type="datetimeFigureOut">
              <a:rPr lang="en-US" smtClean="0"/>
              <a:pPr/>
              <a:t>5/27/2025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9D57606-8B96-4ACB-A8A4-17A9564E650F}" type="datetimeFigureOut">
              <a:rPr lang="en-US" smtClean="0"/>
              <a:pPr/>
              <a:t>5/27/2025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22"/>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609603"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F9D57606-8B96-4ACB-A8A4-17A9564E650F}" type="datetimeFigureOut">
              <a:rPr lang="en-US" smtClean="0"/>
              <a:pPr/>
              <a:t>5/27/2025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8646F-9C92-40F7-9F60-ADBE50F848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fld id="{F9D57606-8B96-4ACB-A8A4-17A9564E650F}" type="datetimeFigureOut">
              <a:rPr lang="en-US" smtClean="0"/>
              <a:pPr/>
              <a:t>5/27/2025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0A8646F-9C92-40F7-9F60-ADBE50F84898}" type="slidenum">
              <a:rPr lang="en-US" smtClean="0"/>
              <a:pPr/>
              <a:t>‹#›</a:t>
            </a:fld>
            <a:endParaRPr lang="en-US"/>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8" name="Text Placeholder 7"/>
          <p:cNvSpPr>
            <a:spLocks noGrp="1"/>
          </p:cNvSpPr>
          <p:nvPr>
            <p:ph type="body" idx="1"/>
          </p:nvPr>
        </p:nvSpPr>
        <p:spPr>
          <a:xfrm>
            <a:off x="406400" y="1554167"/>
            <a:ext cx="115824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8636000" y="76203"/>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F9D57606-8B96-4ACB-A8A4-17A9564E650F}" type="datetimeFigureOut">
              <a:rPr lang="en-US" smtClean="0"/>
              <a:pPr/>
              <a:t>5/27/2025</a:t>
            </a:fld>
            <a:endParaRPr lang="en-US"/>
          </a:p>
        </p:txBody>
      </p:sp>
      <p:sp>
        <p:nvSpPr>
          <p:cNvPr id="28" name="Footer Placeholder 27"/>
          <p:cNvSpPr>
            <a:spLocks noGrp="1"/>
          </p:cNvSpPr>
          <p:nvPr>
            <p:ph type="ftr" sz="quarter" idx="3"/>
          </p:nvPr>
        </p:nvSpPr>
        <p:spPr>
          <a:xfrm>
            <a:off x="4165600" y="76203"/>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10972800" y="6477005"/>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0A8646F-9C92-40F7-9F60-ADBE50F84898}" type="slidenum">
              <a:rPr lang="en-US" smtClean="0"/>
              <a:pPr/>
              <a:t>‹#›</a:t>
            </a:fld>
            <a:endParaRPr lang="en-US"/>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685800" y="1050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Straight Connector 11"/>
          <p:cNvSpPr>
            <a:spLocks noChangeShapeType="1"/>
          </p:cNvSpPr>
          <p:nvPr/>
        </p:nvSpPr>
        <p:spPr bwMode="auto">
          <a:xfrm>
            <a:off x="685800" y="105799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sz="180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diagramQuickStyle" Target="../diagrams/quickStyle1.xml"/><Relationship Id="rId3" Type="http://schemas.openxmlformats.org/officeDocument/2006/relationships/image" Target="../media/image15.png"/><Relationship Id="rId7" Type="http://schemas.openxmlformats.org/officeDocument/2006/relationships/image" Target="../media/image19.jpeg"/><Relationship Id="rId12"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diagramData" Target="../diagrams/data1.xml"/><Relationship Id="rId5" Type="http://schemas.openxmlformats.org/officeDocument/2006/relationships/image" Target="../media/image17.png"/><Relationship Id="rId15" Type="http://schemas.microsoft.com/office/2007/relationships/diagramDrawing" Target="../diagrams/drawing1.xml"/><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jpeg"/><Relationship Id="rId14" Type="http://schemas.openxmlformats.org/officeDocument/2006/relationships/diagramColors" Target="../diagrams/colors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tmp"/><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5334/jbsr.2772"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0a10qpp96-y-https-www-webofscience-com.z.e-nformation.ro/wos/author/record/2309361" TargetMode="External"/><Relationship Id="rId7" Type="http://schemas.openxmlformats.org/officeDocument/2006/relationships/hyperlink" Target="https://www.revmedchir.ro/index.php/revmedchir/article/view/2121"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0a10qpp96-y-https-www-webofscience-com.z.e-nformation.ro/wos/author/record/20146706" TargetMode="External"/><Relationship Id="rId5" Type="http://schemas.openxmlformats.org/officeDocument/2006/relationships/hyperlink" Target="https://0a10qpp96-y-https-www-webofscience-com.z.e-nformation.ro/wos/author/record/29505247" TargetMode="External"/><Relationship Id="rId4" Type="http://schemas.openxmlformats.org/officeDocument/2006/relationships/hyperlink" Target="https://0a10qpp96-y-https-www-webofscience-com.z.e-nformation.ro/wos/author/record/35966013"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3390/diagnostics14050475"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hyperlink" Target="https://www.ncbi.nlm.nih.gov/pmc/articles/PMC8597389/"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hyperlink" Target="https://umbalk.org/untreated-sinusitis-the-hidden-enemy-of-the-brai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bibliomed.org/mnsfulltext/136/136-1600336513.pdf?1728818946"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ebbut.unitbv.ro/index.php/Series_VI/article/view/3019"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rs.unitbv.ro/Bulletin/Series%20VI/2017/BULETIN%20I/08_MOGA.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revistadechimie.ro/Articles.asp?ID=636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3390/diagnostics13172751"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5334/jbsr.3314"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5334/jbsr.312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hyperlink" Target="https://meddocsonline.org/journal-of-radiology-and-medical-imaging/rupture-of-a-large-splenic-artery-aneurysm.pdf"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doi.org/10.3390/jcdd12030088"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3390/medicina61040621" TargetMode="External"/><Relationship Id="rId2" Type="http://schemas.openxmlformats.org/officeDocument/2006/relationships/hyperlink" Target="https://0a10q3qpk-y-https-www-webofscience-com.z.e-nformation.ro/wos/woscc/full-record/WOS:001475406000001" TargetMode="Externa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i.org/10.3390/biom1104060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i.org/10.3390/molecules24173138"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pubs.acs.org/doi/10.1021/acsomega.3c01907"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0a10apvov-y-https-www-sciencedirect-com.z.e-nformation.ro/science/article/pii/S0924224418302735?via%3Dihub"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i.org/10.1016/j.jep.2020.112718"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4.tm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image" Target="../media/image26.jpeg"/><Relationship Id="rId1" Type="http://schemas.openxmlformats.org/officeDocument/2006/relationships/slideLayout" Target="../slideLayouts/slideLayout8.xml"/><Relationship Id="rId6" Type="http://schemas.openxmlformats.org/officeDocument/2006/relationships/image" Target="../media/image28.png"/><Relationship Id="rId5" Type="http://schemas.microsoft.com/office/2017/06/relationships/model3d" Target="../media/model3d2.glb"/><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tmp"/><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978806"/>
            <a:ext cx="8146458" cy="4900388"/>
          </a:xfrm>
        </p:spPr>
        <p:txBody>
          <a:bodyPr>
            <a:normAutofit fontScale="90000"/>
          </a:bodyPr>
          <a:lstStyle/>
          <a:p>
            <a:pPr fontAlgn="base" hangingPunct="0"/>
            <a:r>
              <a:rPr lang="ro-RO" dirty="0">
                <a:solidFill>
                  <a:schemeClr val="accent5"/>
                </a:solidFill>
              </a:rPr>
              <a:t>Universitatea </a:t>
            </a:r>
            <a:r>
              <a:rPr lang="ro-RO" i="1" dirty="0">
                <a:solidFill>
                  <a:schemeClr val="accent5"/>
                </a:solidFill>
              </a:rPr>
              <a:t>Transilvania</a:t>
            </a:r>
            <a:r>
              <a:rPr lang="ro-RO" dirty="0">
                <a:solidFill>
                  <a:schemeClr val="accent5"/>
                </a:solidFill>
              </a:rPr>
              <a:t> Braşov </a:t>
            </a:r>
            <a:r>
              <a:rPr lang="ro-RO" dirty="0"/>
              <a:t>		</a:t>
            </a:r>
            <a:br>
              <a:rPr lang="en-US" dirty="0"/>
            </a:br>
            <a:r>
              <a:rPr lang="ro-RO" dirty="0">
                <a:solidFill>
                  <a:schemeClr val="accent5"/>
                </a:solidFill>
              </a:rPr>
              <a:t>Facultatea DE Medicină	</a:t>
            </a:r>
            <a:br>
              <a:rPr lang="en-US" dirty="0">
                <a:solidFill>
                  <a:schemeClr val="accent5"/>
                </a:solidFill>
              </a:rPr>
            </a:br>
            <a:br>
              <a:rPr lang="en-US" dirty="0"/>
            </a:br>
            <a:r>
              <a:rPr lang="en-US" sz="4000" dirty="0"/>
              <a:t>Disc</a:t>
            </a:r>
            <a:r>
              <a:rPr lang="ro-RO" sz="4000" dirty="0"/>
              <a:t>IPLINA</a:t>
            </a:r>
            <a:r>
              <a:rPr lang="en-US" sz="4000" dirty="0"/>
              <a:t> </a:t>
            </a:r>
            <a:r>
              <a:rPr lang="ro-RO" sz="4000" dirty="0"/>
              <a:t>Radiologie Și ImagisticĂ  MedicalĂ</a:t>
            </a:r>
            <a:br>
              <a:rPr lang="en-US" dirty="0"/>
            </a:br>
            <a:br>
              <a:rPr lang="en-US" dirty="0"/>
            </a:br>
            <a:br>
              <a:rPr lang="en-US" dirty="0"/>
            </a:br>
            <a:r>
              <a:rPr lang="ro-RO" sz="2200" dirty="0"/>
              <a:t>Departamentul SpecialităȚi Medicale Și Chirurgicale</a:t>
            </a:r>
            <a:br>
              <a:rPr lang="en-US" dirty="0"/>
            </a:br>
            <a:endParaRPr lang="en-US" dirty="0"/>
          </a:p>
        </p:txBody>
      </p:sp>
      <p:pic>
        <p:nvPicPr>
          <p:cNvPr id="2052" name="Picture 4" descr="Facultatea de Medicină">
            <a:extLst>
              <a:ext uri="{FF2B5EF4-FFF2-40B4-BE49-F238E27FC236}">
                <a16:creationId xmlns:a16="http://schemas.microsoft.com/office/drawing/2014/main" id="{EAC8E5AE-52E7-D3E0-D070-F214B347DF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0" y="72585"/>
            <a:ext cx="2971800" cy="1143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Experien</a:t>
            </a:r>
            <a:r>
              <a:rPr lang="ro-RO" dirty="0"/>
              <a:t>Ț</a:t>
            </a:r>
            <a:r>
              <a:rPr lang="en-US" dirty="0"/>
              <a:t>a</a:t>
            </a:r>
            <a:r>
              <a:rPr lang="ro-RO" dirty="0"/>
              <a:t> ȘI ACTIVITATEA</a:t>
            </a:r>
            <a:r>
              <a:rPr lang="en-US" dirty="0"/>
              <a:t> didactic</a:t>
            </a:r>
            <a:r>
              <a:rPr lang="ro-RO" dirty="0"/>
              <a:t>Ă</a:t>
            </a:r>
            <a:endParaRPr lang="en-US" dirty="0"/>
          </a:p>
        </p:txBody>
      </p:sp>
      <p:sp>
        <p:nvSpPr>
          <p:cNvPr id="3" name="Content Placeholder 2"/>
          <p:cNvSpPr>
            <a:spLocks noGrp="1"/>
          </p:cNvSpPr>
          <p:nvPr>
            <p:ph idx="1"/>
          </p:nvPr>
        </p:nvSpPr>
        <p:spPr>
          <a:xfrm>
            <a:off x="4267200" y="1554167"/>
            <a:ext cx="7721600" cy="4525963"/>
          </a:xfrm>
        </p:spPr>
        <p:txBody>
          <a:bodyPr>
            <a:normAutofit fontScale="70000" lnSpcReduction="20000"/>
          </a:bodyPr>
          <a:lstStyle/>
          <a:p>
            <a:pPr marL="0" indent="0" algn="just">
              <a:buNone/>
            </a:pPr>
            <a:endParaRPr lang="en-US" dirty="0"/>
          </a:p>
          <a:p>
            <a:pPr>
              <a:buFont typeface="Wingdings" panose="05000000000000000000" pitchFamily="2" charset="2"/>
              <a:buChar char="Ø"/>
            </a:pPr>
            <a:r>
              <a:rPr lang="en-US" dirty="0"/>
              <a:t>2004 - 2012- </a:t>
            </a:r>
            <a:r>
              <a:rPr lang="en-US" dirty="0" err="1"/>
              <a:t>asistent</a:t>
            </a:r>
            <a:r>
              <a:rPr lang="en-US" dirty="0"/>
              <a:t> </a:t>
            </a:r>
            <a:r>
              <a:rPr lang="en-US" dirty="0" err="1"/>
              <a:t>universitar</a:t>
            </a:r>
            <a:r>
              <a:rPr lang="en-US" dirty="0"/>
              <a:t> la Univ. ”</a:t>
            </a:r>
            <a:r>
              <a:rPr lang="en-US" dirty="0" err="1"/>
              <a:t>Transilvania</a:t>
            </a:r>
            <a:r>
              <a:rPr lang="en-US" dirty="0"/>
              <a:t>” Brasov, </a:t>
            </a:r>
            <a:r>
              <a:rPr lang="en-US" dirty="0" err="1"/>
              <a:t>Facultatea</a:t>
            </a:r>
            <a:r>
              <a:rPr lang="en-US" dirty="0"/>
              <a:t> de </a:t>
            </a:r>
            <a:r>
              <a:rPr lang="en-US" dirty="0" err="1"/>
              <a:t>Medicin</a:t>
            </a:r>
            <a:r>
              <a:rPr lang="ro-RO" dirty="0"/>
              <a:t>ă - </a:t>
            </a:r>
            <a:r>
              <a:rPr lang="en-US" dirty="0" err="1"/>
              <a:t>disciplina</a:t>
            </a:r>
            <a:r>
              <a:rPr lang="en-US" dirty="0"/>
              <a:t> </a:t>
            </a:r>
            <a:r>
              <a:rPr lang="en-US" dirty="0" err="1"/>
              <a:t>Radiologie</a:t>
            </a:r>
            <a:endParaRPr lang="ro-RO" dirty="0"/>
          </a:p>
          <a:p>
            <a:pPr>
              <a:buFont typeface="Wingdings" panose="05000000000000000000" pitchFamily="2" charset="2"/>
              <a:buChar char="Ø"/>
            </a:pPr>
            <a:r>
              <a:rPr lang="ro-RO" dirty="0"/>
              <a:t>2016-2018- plata cu ora- </a:t>
            </a:r>
            <a:r>
              <a:rPr lang="en-US" dirty="0"/>
              <a:t>la Univ. ”</a:t>
            </a:r>
            <a:r>
              <a:rPr lang="en-US" dirty="0" err="1"/>
              <a:t>Transilvania</a:t>
            </a:r>
            <a:r>
              <a:rPr lang="en-US" dirty="0"/>
              <a:t>” Brasov, </a:t>
            </a:r>
            <a:r>
              <a:rPr lang="en-US" dirty="0" err="1"/>
              <a:t>Facultatea</a:t>
            </a:r>
            <a:r>
              <a:rPr lang="en-US" dirty="0"/>
              <a:t> de </a:t>
            </a:r>
            <a:r>
              <a:rPr lang="en-US" dirty="0" err="1"/>
              <a:t>Medicin</a:t>
            </a:r>
            <a:r>
              <a:rPr lang="ro-RO" dirty="0"/>
              <a:t>ă- </a:t>
            </a:r>
            <a:r>
              <a:rPr lang="en-US" dirty="0" err="1"/>
              <a:t>disciplina</a:t>
            </a:r>
            <a:r>
              <a:rPr lang="en-US" dirty="0"/>
              <a:t> </a:t>
            </a:r>
            <a:r>
              <a:rPr lang="en-US" dirty="0" err="1"/>
              <a:t>Radiologie</a:t>
            </a:r>
            <a:r>
              <a:rPr lang="ro-RO" dirty="0"/>
              <a:t>- curs și lucrări practice</a:t>
            </a:r>
          </a:p>
          <a:p>
            <a:pPr>
              <a:buFont typeface="Wingdings" panose="05000000000000000000" pitchFamily="2" charset="2"/>
              <a:buChar char="Ø"/>
            </a:pPr>
            <a:r>
              <a:rPr lang="ro-RO" dirty="0"/>
              <a:t>2018-2020- șef lucrări durată determinată, </a:t>
            </a:r>
            <a:r>
              <a:rPr lang="en-US" dirty="0"/>
              <a:t>la Univ. ”</a:t>
            </a:r>
            <a:r>
              <a:rPr lang="en-US" dirty="0" err="1"/>
              <a:t>Transilvania</a:t>
            </a:r>
            <a:r>
              <a:rPr lang="en-US" dirty="0"/>
              <a:t>” Brasov, </a:t>
            </a:r>
            <a:r>
              <a:rPr lang="en-US" dirty="0" err="1"/>
              <a:t>Facultatea</a:t>
            </a:r>
            <a:r>
              <a:rPr lang="en-US" dirty="0"/>
              <a:t> de </a:t>
            </a:r>
            <a:r>
              <a:rPr lang="en-US" dirty="0" err="1"/>
              <a:t>Medicin</a:t>
            </a:r>
            <a:r>
              <a:rPr lang="ro-RO" dirty="0"/>
              <a:t>ă - </a:t>
            </a:r>
            <a:r>
              <a:rPr lang="en-US" dirty="0" err="1"/>
              <a:t>disciplina</a:t>
            </a:r>
            <a:r>
              <a:rPr lang="en-US" dirty="0"/>
              <a:t> </a:t>
            </a:r>
            <a:r>
              <a:rPr lang="en-US" dirty="0" err="1"/>
              <a:t>Radiologie</a:t>
            </a:r>
            <a:endParaRPr lang="ro-RO" dirty="0"/>
          </a:p>
          <a:p>
            <a:pPr>
              <a:buFont typeface="Wingdings" panose="05000000000000000000" pitchFamily="2" charset="2"/>
              <a:buChar char="Ø"/>
            </a:pPr>
            <a:r>
              <a:rPr lang="ro-RO" dirty="0"/>
              <a:t>2020 șef lucrări durată nedeterminată, </a:t>
            </a:r>
            <a:r>
              <a:rPr lang="en-US" dirty="0"/>
              <a:t>la Univ. ”</a:t>
            </a:r>
            <a:r>
              <a:rPr lang="en-US" dirty="0" err="1"/>
              <a:t>Transilvania</a:t>
            </a:r>
            <a:r>
              <a:rPr lang="en-US" dirty="0"/>
              <a:t>” Brasov, </a:t>
            </a:r>
            <a:r>
              <a:rPr lang="en-US" dirty="0" err="1"/>
              <a:t>Facultatea</a:t>
            </a:r>
            <a:r>
              <a:rPr lang="en-US" dirty="0"/>
              <a:t> de </a:t>
            </a:r>
            <a:r>
              <a:rPr lang="en-US" dirty="0" err="1"/>
              <a:t>Medicin</a:t>
            </a:r>
            <a:r>
              <a:rPr lang="ro-RO" dirty="0"/>
              <a:t>ă - </a:t>
            </a:r>
            <a:r>
              <a:rPr lang="en-US" dirty="0" err="1"/>
              <a:t>disciplina</a:t>
            </a:r>
            <a:r>
              <a:rPr lang="en-US" dirty="0"/>
              <a:t> </a:t>
            </a:r>
            <a:r>
              <a:rPr lang="en-US" dirty="0" err="1"/>
              <a:t>Radiologie</a:t>
            </a:r>
            <a:endParaRPr lang="ro-RO" dirty="0"/>
          </a:p>
          <a:p>
            <a:pPr>
              <a:buFont typeface="Wingdings" panose="05000000000000000000" pitchFamily="2" charset="2"/>
              <a:buChar char="Ø"/>
            </a:pPr>
            <a:r>
              <a:rPr lang="ro-RO" dirty="0"/>
              <a:t>2022- prezent- conferențiar univ, </a:t>
            </a:r>
            <a:r>
              <a:rPr lang="en-US" dirty="0"/>
              <a:t>la Univ. ”</a:t>
            </a:r>
            <a:r>
              <a:rPr lang="en-US" dirty="0" err="1"/>
              <a:t>Transilvania</a:t>
            </a:r>
            <a:r>
              <a:rPr lang="en-US" dirty="0"/>
              <a:t>” Bra</a:t>
            </a:r>
            <a:r>
              <a:rPr lang="ro-RO" dirty="0"/>
              <a:t>ș</a:t>
            </a:r>
            <a:r>
              <a:rPr lang="en-US" dirty="0" err="1"/>
              <a:t>ov</a:t>
            </a:r>
            <a:r>
              <a:rPr lang="en-US" dirty="0"/>
              <a:t>, </a:t>
            </a:r>
            <a:r>
              <a:rPr lang="en-US" dirty="0" err="1"/>
              <a:t>Facultatea</a:t>
            </a:r>
            <a:r>
              <a:rPr lang="en-US" dirty="0"/>
              <a:t> de </a:t>
            </a:r>
            <a:r>
              <a:rPr lang="en-US" dirty="0" err="1"/>
              <a:t>Medicin</a:t>
            </a:r>
            <a:r>
              <a:rPr lang="ro-RO" dirty="0"/>
              <a:t>ă - </a:t>
            </a:r>
            <a:r>
              <a:rPr lang="en-US" dirty="0" err="1"/>
              <a:t>disciplina</a:t>
            </a:r>
            <a:r>
              <a:rPr lang="en-US" dirty="0"/>
              <a:t> </a:t>
            </a:r>
            <a:r>
              <a:rPr lang="en-US" dirty="0" err="1"/>
              <a:t>Radiologie</a:t>
            </a:r>
            <a:endParaRPr lang="ro-RO" dirty="0"/>
          </a:p>
          <a:p>
            <a:pPr>
              <a:buFont typeface="Wingdings" panose="05000000000000000000" pitchFamily="2" charset="2"/>
              <a:buChar char="Ø"/>
            </a:pPr>
            <a:endParaRPr lang="ro-RO" dirty="0"/>
          </a:p>
          <a:p>
            <a:pPr algn="just"/>
            <a:endParaRPr lang="ro-RO" dirty="0"/>
          </a:p>
          <a:p>
            <a:pPr algn="just"/>
            <a:endParaRPr lang="en-US" dirty="0"/>
          </a:p>
        </p:txBody>
      </p:sp>
      <p:pic>
        <p:nvPicPr>
          <p:cNvPr id="16386" name="Picture 2" descr="Concurență mare la Facultatea de Medicină. Care sunt cele mai căutate  specializări la Universitatea Transilvania - Stiri Brasov - NewsBV - News  Brasov">
            <a:extLst>
              <a:ext uri="{FF2B5EF4-FFF2-40B4-BE49-F238E27FC236}">
                <a16:creationId xmlns:a16="http://schemas.microsoft.com/office/drawing/2014/main" id="{6937449E-1513-A180-6040-17B84DEA3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1288473"/>
            <a:ext cx="4191000" cy="392559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35A5BBF-BDE7-3A93-921F-F2ABD135B2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3600" y="292100"/>
            <a:ext cx="1901749" cy="673100"/>
          </a:xfrm>
          <a:prstGeom prst="rect">
            <a:avLst/>
          </a:prstGeom>
        </p:spPr>
      </p:pic>
    </p:spTree>
    <p:extLst>
      <p:ext uri="{BB962C8B-B14F-4D97-AF65-F5344CB8AC3E}">
        <p14:creationId xmlns:p14="http://schemas.microsoft.com/office/powerpoint/2010/main" val="3210201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8044A-7D94-0ECE-77B1-B080256F841E}"/>
              </a:ext>
            </a:extLst>
          </p:cNvPr>
          <p:cNvSpPr>
            <a:spLocks noGrp="1"/>
          </p:cNvSpPr>
          <p:nvPr>
            <p:ph type="title"/>
          </p:nvPr>
        </p:nvSpPr>
        <p:spPr/>
        <p:txBody>
          <a:bodyPr>
            <a:normAutofit fontScale="90000"/>
          </a:bodyPr>
          <a:lstStyle/>
          <a:p>
            <a:r>
              <a:rPr lang="en-US" dirty="0"/>
              <a:t>COORDONARE ACADEMICĂ ȘI IMPLICARE ÎN FORMAREA STUDENȚILOR </a:t>
            </a:r>
            <a:r>
              <a:rPr lang="en-US" dirty="0" err="1"/>
              <a:t>STUDENȚILOR</a:t>
            </a:r>
            <a:r>
              <a:rPr lang="en-US" dirty="0"/>
              <a:t> </a:t>
            </a:r>
          </a:p>
        </p:txBody>
      </p:sp>
      <p:sp>
        <p:nvSpPr>
          <p:cNvPr id="3" name="Content Placeholder 2">
            <a:extLst>
              <a:ext uri="{FF2B5EF4-FFF2-40B4-BE49-F238E27FC236}">
                <a16:creationId xmlns:a16="http://schemas.microsoft.com/office/drawing/2014/main" id="{5A46A42D-59E1-4AF6-4DBF-D2728E8D37E7}"/>
              </a:ext>
            </a:extLst>
          </p:cNvPr>
          <p:cNvSpPr>
            <a:spLocks noGrp="1"/>
          </p:cNvSpPr>
          <p:nvPr>
            <p:ph idx="1"/>
          </p:nvPr>
        </p:nvSpPr>
        <p:spPr/>
        <p:txBody>
          <a:bodyPr>
            <a:normAutofit/>
          </a:bodyPr>
          <a:lstStyle/>
          <a:p>
            <a:r>
              <a:rPr lang="en-US" dirty="0"/>
              <a:t>50+ - </a:t>
            </a:r>
            <a:r>
              <a:rPr lang="en-US" dirty="0" err="1"/>
              <a:t>Lucrări</a:t>
            </a:r>
            <a:r>
              <a:rPr lang="en-US" dirty="0"/>
              <a:t> </a:t>
            </a:r>
            <a:r>
              <a:rPr lang="en-US" dirty="0" err="1"/>
              <a:t>coordonate</a:t>
            </a:r>
            <a:r>
              <a:rPr lang="en-US" dirty="0"/>
              <a:t> (</a:t>
            </a:r>
            <a:r>
              <a:rPr lang="en-US" dirty="0" err="1"/>
              <a:t>licență</a:t>
            </a:r>
            <a:r>
              <a:rPr lang="en-US" dirty="0"/>
              <a:t> </a:t>
            </a:r>
            <a:r>
              <a:rPr lang="en-US" dirty="0" err="1"/>
              <a:t>și</a:t>
            </a:r>
            <a:r>
              <a:rPr lang="en-US" dirty="0"/>
              <a:t> </a:t>
            </a:r>
            <a:r>
              <a:rPr lang="en-US" dirty="0" err="1"/>
              <a:t>disertație</a:t>
            </a:r>
            <a:r>
              <a:rPr lang="en-US" dirty="0"/>
              <a:t>) – </a:t>
            </a:r>
            <a:r>
              <a:rPr lang="en-US" dirty="0" err="1"/>
              <a:t>calificative</a:t>
            </a:r>
            <a:r>
              <a:rPr lang="en-US" dirty="0"/>
              <a:t> </a:t>
            </a:r>
            <a:r>
              <a:rPr lang="en-US" dirty="0" err="1"/>
              <a:t>foarte</a:t>
            </a:r>
            <a:r>
              <a:rPr lang="en-US" dirty="0"/>
              <a:t> </a:t>
            </a:r>
            <a:r>
              <a:rPr lang="en-US" dirty="0" err="1"/>
              <a:t>bune</a:t>
            </a:r>
            <a:r>
              <a:rPr lang="en-US" dirty="0"/>
              <a:t> </a:t>
            </a:r>
          </a:p>
          <a:p>
            <a:r>
              <a:rPr lang="en-US" dirty="0"/>
              <a:t>100% </a:t>
            </a:r>
            <a:r>
              <a:rPr lang="en-US" dirty="0" err="1"/>
              <a:t>Implicare</a:t>
            </a:r>
            <a:r>
              <a:rPr lang="en-US" dirty="0"/>
              <a:t> </a:t>
            </a:r>
            <a:r>
              <a:rPr lang="en-US" dirty="0" err="1"/>
              <a:t>Îndrumare</a:t>
            </a:r>
            <a:r>
              <a:rPr lang="en-US" dirty="0"/>
              <a:t> </a:t>
            </a:r>
            <a:r>
              <a:rPr lang="en-US" dirty="0" err="1"/>
              <a:t>practică</a:t>
            </a:r>
            <a:r>
              <a:rPr lang="en-US" dirty="0"/>
              <a:t> </a:t>
            </a:r>
            <a:r>
              <a:rPr lang="en-US" dirty="0" err="1"/>
              <a:t>și</a:t>
            </a:r>
            <a:r>
              <a:rPr lang="en-US" dirty="0"/>
              <a:t> </a:t>
            </a:r>
            <a:r>
              <a:rPr lang="en-US" dirty="0" err="1"/>
              <a:t>științifică</a:t>
            </a:r>
            <a:endParaRPr lang="en-US" dirty="0"/>
          </a:p>
          <a:p>
            <a:r>
              <a:rPr lang="en-US" dirty="0"/>
              <a:t>10+ </a:t>
            </a:r>
            <a:r>
              <a:rPr lang="en-US" dirty="0" err="1"/>
              <a:t>Conferințe</a:t>
            </a:r>
            <a:r>
              <a:rPr lang="en-US" dirty="0"/>
              <a:t> </a:t>
            </a:r>
            <a:r>
              <a:rPr lang="en-US" dirty="0" err="1"/>
              <a:t>Participări</a:t>
            </a:r>
            <a:r>
              <a:rPr lang="en-US" dirty="0"/>
              <a:t> la </a:t>
            </a:r>
            <a:r>
              <a:rPr lang="en-US" dirty="0" err="1"/>
              <a:t>conferințe</a:t>
            </a:r>
            <a:r>
              <a:rPr lang="en-US" dirty="0"/>
              <a:t> </a:t>
            </a:r>
            <a:r>
              <a:rPr lang="en-US" dirty="0" err="1"/>
              <a:t>studențești</a:t>
            </a:r>
            <a:r>
              <a:rPr lang="en-US" dirty="0"/>
              <a:t> din </a:t>
            </a:r>
            <a:r>
              <a:rPr lang="en-US" dirty="0" err="1"/>
              <a:t>Brașov</a:t>
            </a:r>
            <a:r>
              <a:rPr lang="en-US" dirty="0"/>
              <a:t> </a:t>
            </a:r>
            <a:r>
              <a:rPr lang="en-US" dirty="0" err="1"/>
              <a:t>și</a:t>
            </a:r>
            <a:r>
              <a:rPr lang="en-US" dirty="0"/>
              <a:t> din </a:t>
            </a:r>
            <a:r>
              <a:rPr lang="en-US" dirty="0" err="1"/>
              <a:t>țară</a:t>
            </a:r>
            <a:endParaRPr lang="en-US" dirty="0"/>
          </a:p>
        </p:txBody>
      </p:sp>
    </p:spTree>
    <p:extLst>
      <p:ext uri="{BB962C8B-B14F-4D97-AF65-F5344CB8AC3E}">
        <p14:creationId xmlns:p14="http://schemas.microsoft.com/office/powerpoint/2010/main" val="494731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20BA7-92C4-3AEB-82C3-ACE41FD74DDC}"/>
              </a:ext>
            </a:extLst>
          </p:cNvPr>
          <p:cNvSpPr>
            <a:spLocks noGrp="1"/>
          </p:cNvSpPr>
          <p:nvPr>
            <p:ph type="title"/>
          </p:nvPr>
        </p:nvSpPr>
        <p:spPr/>
        <p:txBody>
          <a:bodyPr/>
          <a:lstStyle/>
          <a:p>
            <a:r>
              <a:rPr lang="en-US" dirty="0"/>
              <a:t>B: TEZA DE DOCTORAT</a:t>
            </a:r>
          </a:p>
        </p:txBody>
      </p:sp>
      <p:sp>
        <p:nvSpPr>
          <p:cNvPr id="3" name="Content Placeholder 2">
            <a:extLst>
              <a:ext uri="{FF2B5EF4-FFF2-40B4-BE49-F238E27FC236}">
                <a16:creationId xmlns:a16="http://schemas.microsoft.com/office/drawing/2014/main" id="{D775BCBB-17D2-ABA3-59FC-F1C59FE7B459}"/>
              </a:ext>
            </a:extLst>
          </p:cNvPr>
          <p:cNvSpPr>
            <a:spLocks noGrp="1"/>
          </p:cNvSpPr>
          <p:nvPr>
            <p:ph idx="1"/>
          </p:nvPr>
        </p:nvSpPr>
        <p:spPr>
          <a:xfrm>
            <a:off x="3886200" y="1554167"/>
            <a:ext cx="8102600" cy="4525963"/>
          </a:xfrm>
        </p:spPr>
        <p:txBody>
          <a:bodyPr>
            <a:normAutofit fontScale="92500" lnSpcReduction="10000"/>
          </a:bodyPr>
          <a:lstStyle/>
          <a:p>
            <a:pPr marL="0" indent="0">
              <a:buNone/>
            </a:pPr>
            <a:endParaRPr lang="en-US" dirty="0"/>
          </a:p>
          <a:p>
            <a:pPr>
              <a:buFont typeface="Wingdings" panose="05000000000000000000" pitchFamily="2" charset="2"/>
              <a:buChar char="Ø"/>
            </a:pPr>
            <a:r>
              <a:rPr lang="en-US" sz="3000" dirty="0" err="1"/>
              <a:t>Titlul</a:t>
            </a:r>
            <a:r>
              <a:rPr lang="en-US" sz="3000" dirty="0"/>
              <a:t> </a:t>
            </a:r>
            <a:r>
              <a:rPr lang="en-US" sz="3000" dirty="0" err="1"/>
              <a:t>ştiințific</a:t>
            </a:r>
            <a:r>
              <a:rPr lang="en-US" sz="3000" dirty="0"/>
              <a:t>: </a:t>
            </a:r>
            <a:r>
              <a:rPr lang="en-US" sz="3000" b="1" i="1" u="sng" dirty="0" err="1"/>
              <a:t>Aportul</a:t>
            </a:r>
            <a:r>
              <a:rPr lang="en-US" sz="3000" b="1" i="1" u="sng" dirty="0"/>
              <a:t> </a:t>
            </a:r>
            <a:r>
              <a:rPr lang="en-US" sz="3000" b="1" i="1" u="sng" dirty="0" err="1"/>
              <a:t>imagisticii</a:t>
            </a:r>
            <a:r>
              <a:rPr lang="en-US" sz="3000" b="1" i="1" u="sng" dirty="0"/>
              <a:t> </a:t>
            </a:r>
            <a:r>
              <a:rPr lang="ro-RO" sz="3000" b="1" i="1" u="sng" dirty="0"/>
              <a:t>î</a:t>
            </a:r>
            <a:r>
              <a:rPr lang="en-US" sz="3000" b="1" i="1" u="sng" dirty="0"/>
              <a:t>n </a:t>
            </a:r>
            <a:r>
              <a:rPr lang="en-US" sz="3000" b="1" i="1" u="sng" dirty="0" err="1"/>
              <a:t>leziunile</a:t>
            </a:r>
            <a:r>
              <a:rPr lang="en-US" sz="3000" b="1" i="1" u="sng" dirty="0"/>
              <a:t> </a:t>
            </a:r>
            <a:r>
              <a:rPr lang="en-US" sz="3000" b="1" i="1" u="sng" dirty="0" err="1"/>
              <a:t>traumatice</a:t>
            </a:r>
            <a:r>
              <a:rPr lang="en-US" sz="3000" b="1" i="1" u="sng" dirty="0"/>
              <a:t> ale</a:t>
            </a:r>
            <a:r>
              <a:rPr lang="ro-RO" sz="3000" b="1" i="1" u="sng" dirty="0"/>
              <a:t> </a:t>
            </a:r>
            <a:r>
              <a:rPr lang="en-US" sz="3000" b="1" i="1" u="sng" dirty="0" err="1"/>
              <a:t>coloanei</a:t>
            </a:r>
            <a:r>
              <a:rPr lang="en-US" sz="3000" b="1" i="1" u="sng" dirty="0"/>
              <a:t> </a:t>
            </a:r>
            <a:r>
              <a:rPr lang="en-US" sz="3000" b="1" i="1" u="sng" dirty="0" err="1"/>
              <a:t>vertebrale</a:t>
            </a:r>
            <a:r>
              <a:rPr lang="en-US" sz="3000" b="1" i="1" u="sng" dirty="0"/>
              <a:t> </a:t>
            </a:r>
          </a:p>
          <a:p>
            <a:pPr>
              <a:buFont typeface="Wingdings" panose="05000000000000000000" pitchFamily="2" charset="2"/>
              <a:buChar char="Ø"/>
            </a:pPr>
            <a:r>
              <a:rPr lang="en-US" sz="3000" i="1" dirty="0" err="1"/>
              <a:t>Efectuata</a:t>
            </a:r>
            <a:r>
              <a:rPr lang="en-US" sz="3000" i="1" dirty="0"/>
              <a:t> sub </a:t>
            </a:r>
            <a:r>
              <a:rPr lang="en-US" sz="3000" i="1" dirty="0" err="1"/>
              <a:t>coordonarea</a:t>
            </a:r>
            <a:r>
              <a:rPr lang="en-US" sz="3000" i="1" dirty="0"/>
              <a:t> </a:t>
            </a:r>
            <a:r>
              <a:rPr lang="en-US" sz="3000" i="1" dirty="0" err="1"/>
              <a:t>domnului</a:t>
            </a:r>
            <a:r>
              <a:rPr lang="en-US" sz="3000" i="1" dirty="0"/>
              <a:t> prof. univ. dr. </a:t>
            </a:r>
            <a:r>
              <a:rPr lang="en-US" sz="3000" i="1" dirty="0" err="1"/>
              <a:t>Bondari</a:t>
            </a:r>
            <a:r>
              <a:rPr lang="en-US" sz="3000" i="1" dirty="0"/>
              <a:t> Andrei </a:t>
            </a:r>
            <a:r>
              <a:rPr lang="en-US" sz="3000" dirty="0"/>
              <a:t>la </a:t>
            </a:r>
            <a:r>
              <a:rPr lang="en-US" sz="3000" dirty="0" err="1"/>
              <a:t>Universitatea</a:t>
            </a:r>
            <a:r>
              <a:rPr lang="en-US" sz="3000" dirty="0"/>
              <a:t> de</a:t>
            </a:r>
            <a:r>
              <a:rPr lang="ro-RO" sz="3000" dirty="0"/>
              <a:t> </a:t>
            </a:r>
            <a:r>
              <a:rPr lang="en-US" sz="3000" dirty="0" err="1"/>
              <a:t>Medicină</a:t>
            </a:r>
            <a:r>
              <a:rPr lang="en-US" sz="3000" dirty="0"/>
              <a:t> </a:t>
            </a:r>
            <a:r>
              <a:rPr lang="ro-RO" sz="3000" dirty="0"/>
              <a:t>ș</a:t>
            </a:r>
            <a:r>
              <a:rPr lang="en-US" sz="3000" dirty="0" err="1"/>
              <a:t>i</a:t>
            </a:r>
            <a:r>
              <a:rPr lang="en-US" sz="3000" dirty="0"/>
              <a:t> </a:t>
            </a:r>
            <a:r>
              <a:rPr lang="en-US" sz="3000" dirty="0" err="1"/>
              <a:t>Farmacie</a:t>
            </a:r>
            <a:r>
              <a:rPr lang="en-US" sz="3000" dirty="0"/>
              <a:t> din Craiova</a:t>
            </a:r>
            <a:endParaRPr lang="en-US" sz="3000" i="1" u="sng" dirty="0"/>
          </a:p>
          <a:p>
            <a:pPr>
              <a:buFont typeface="Wingdings" panose="05000000000000000000" pitchFamily="2" charset="2"/>
              <a:buChar char="Ø"/>
            </a:pPr>
            <a:r>
              <a:rPr lang="en-US" sz="3000" dirty="0" err="1"/>
              <a:t>Titlul</a:t>
            </a:r>
            <a:r>
              <a:rPr lang="en-US" sz="3000" dirty="0"/>
              <a:t> de doctor </a:t>
            </a:r>
            <a:r>
              <a:rPr lang="ro-RO" sz="3000" dirty="0"/>
              <a:t>î</a:t>
            </a:r>
            <a:r>
              <a:rPr lang="en-US" sz="3000" dirty="0"/>
              <a:t>n </a:t>
            </a:r>
            <a:r>
              <a:rPr lang="en-US" sz="3000" dirty="0" err="1"/>
              <a:t>medicin</a:t>
            </a:r>
            <a:r>
              <a:rPr lang="ro-RO" sz="3000" dirty="0"/>
              <a:t>ă</a:t>
            </a:r>
            <a:r>
              <a:rPr lang="en-US" sz="3000" dirty="0"/>
              <a:t> </a:t>
            </a:r>
            <a:r>
              <a:rPr lang="en-US" sz="3000" dirty="0" err="1"/>
              <a:t>fiind</a:t>
            </a:r>
            <a:r>
              <a:rPr lang="en-US" sz="3000" dirty="0"/>
              <a:t> </a:t>
            </a:r>
            <a:r>
              <a:rPr lang="en-US" sz="3000" dirty="0" err="1"/>
              <a:t>confirmat</a:t>
            </a:r>
            <a:r>
              <a:rPr lang="en-US" sz="3000" dirty="0"/>
              <a:t> </a:t>
            </a:r>
            <a:r>
              <a:rPr lang="en-US" sz="3000" dirty="0" err="1"/>
              <a:t>prin</a:t>
            </a:r>
            <a:r>
              <a:rPr lang="en-US" sz="3000" dirty="0"/>
              <a:t> </a:t>
            </a:r>
            <a:r>
              <a:rPr lang="en-US" sz="3000" dirty="0" err="1"/>
              <a:t>Ordinului</a:t>
            </a:r>
            <a:r>
              <a:rPr lang="en-US" sz="3000" dirty="0"/>
              <a:t> </a:t>
            </a:r>
            <a:r>
              <a:rPr lang="en-US" sz="3000" dirty="0" err="1"/>
              <a:t>Ministrului</a:t>
            </a:r>
            <a:r>
              <a:rPr lang="en-US" sz="3000" dirty="0"/>
              <a:t> </a:t>
            </a:r>
            <a:r>
              <a:rPr lang="en-US" sz="3000" dirty="0" err="1"/>
              <a:t>Educatiei</a:t>
            </a:r>
            <a:r>
              <a:rPr lang="en-US" sz="3000" dirty="0"/>
              <a:t> Na</a:t>
            </a:r>
            <a:r>
              <a:rPr lang="ro-RO" sz="3000" dirty="0"/>
              <a:t>ț</a:t>
            </a:r>
            <a:r>
              <a:rPr lang="en-US" sz="3000" dirty="0" err="1"/>
              <a:t>ionale</a:t>
            </a:r>
            <a:r>
              <a:rPr lang="en-US" sz="3000" dirty="0"/>
              <a:t> nr. 5581MD din 03.12.2013 (sus</a:t>
            </a:r>
            <a:r>
              <a:rPr lang="ro-RO" sz="3000" dirty="0"/>
              <a:t>ț</a:t>
            </a:r>
            <a:r>
              <a:rPr lang="en-US" sz="3000" dirty="0" err="1"/>
              <a:t>inerea</a:t>
            </a:r>
            <a:r>
              <a:rPr lang="en-US" sz="3000" dirty="0"/>
              <a:t> public</a:t>
            </a:r>
            <a:r>
              <a:rPr lang="ro-RO" sz="3000" dirty="0"/>
              <a:t>ă</a:t>
            </a:r>
            <a:r>
              <a:rPr lang="en-US" sz="3000" dirty="0"/>
              <a:t>  04.10.2013)</a:t>
            </a:r>
          </a:p>
        </p:txBody>
      </p:sp>
      <p:pic>
        <p:nvPicPr>
          <p:cNvPr id="21506" name="Picture 2" descr="Informaţii generale">
            <a:extLst>
              <a:ext uri="{FF2B5EF4-FFF2-40B4-BE49-F238E27FC236}">
                <a16:creationId xmlns:a16="http://schemas.microsoft.com/office/drawing/2014/main" id="{22EE28DF-2570-C643-CA38-3D7BEDA4C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2867969"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740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720C6-2E59-23CF-13E1-4E3E98C54D42}"/>
              </a:ext>
            </a:extLst>
          </p:cNvPr>
          <p:cNvSpPr>
            <a:spLocks noGrp="1"/>
          </p:cNvSpPr>
          <p:nvPr>
            <p:ph type="title"/>
          </p:nvPr>
        </p:nvSpPr>
        <p:spPr/>
        <p:txBody>
          <a:bodyPr/>
          <a:lstStyle/>
          <a:p>
            <a:r>
              <a:rPr lang="en-US" dirty="0"/>
              <a:t>TEZA DE DOCTORAT</a:t>
            </a:r>
          </a:p>
        </p:txBody>
      </p:sp>
      <p:sp>
        <p:nvSpPr>
          <p:cNvPr id="4" name="TextBox 3">
            <a:extLst>
              <a:ext uri="{FF2B5EF4-FFF2-40B4-BE49-F238E27FC236}">
                <a16:creationId xmlns:a16="http://schemas.microsoft.com/office/drawing/2014/main" id="{09B4BB8C-046A-49FA-F589-BF6875D23025}"/>
              </a:ext>
            </a:extLst>
          </p:cNvPr>
          <p:cNvSpPr txBox="1"/>
          <p:nvPr/>
        </p:nvSpPr>
        <p:spPr>
          <a:xfrm>
            <a:off x="533400" y="1447800"/>
            <a:ext cx="10363200" cy="461665"/>
          </a:xfrm>
          <a:prstGeom prst="rect">
            <a:avLst/>
          </a:prstGeom>
          <a:noFill/>
        </p:spPr>
        <p:txBody>
          <a:bodyPr wrap="square">
            <a:spAutoFit/>
          </a:bodyPr>
          <a:lstStyle/>
          <a:p>
            <a:r>
              <a:rPr lang="en-US" sz="2400" b="1" dirty="0"/>
              <a:t>CERCETĂRI IMAGISTICE ÎN LEZIUNILE TRAUMATICE ALE COLOANEI VERTEBRALE</a:t>
            </a:r>
          </a:p>
        </p:txBody>
      </p:sp>
      <p:sp>
        <p:nvSpPr>
          <p:cNvPr id="10" name="TextBox 9">
            <a:extLst>
              <a:ext uri="{FF2B5EF4-FFF2-40B4-BE49-F238E27FC236}">
                <a16:creationId xmlns:a16="http://schemas.microsoft.com/office/drawing/2014/main" id="{E50520E7-D740-60A2-2A23-D61E8031FFB2}"/>
              </a:ext>
            </a:extLst>
          </p:cNvPr>
          <p:cNvSpPr txBox="1"/>
          <p:nvPr/>
        </p:nvSpPr>
        <p:spPr>
          <a:xfrm>
            <a:off x="228600" y="2971801"/>
            <a:ext cx="11201400" cy="2031325"/>
          </a:xfrm>
          <a:prstGeom prst="rect">
            <a:avLst/>
          </a:prstGeom>
          <a:noFill/>
        </p:spPr>
        <p:txBody>
          <a:bodyPr wrap="square">
            <a:spAutoFit/>
          </a:bodyPr>
          <a:lstStyle/>
          <a:p>
            <a:r>
              <a:rPr lang="en-US" dirty="0" err="1"/>
              <a:t>Obiectivele</a:t>
            </a:r>
            <a:r>
              <a:rPr lang="en-US" dirty="0"/>
              <a:t> </a:t>
            </a:r>
            <a:r>
              <a:rPr lang="en-US" dirty="0" err="1"/>
              <a:t>principale</a:t>
            </a:r>
            <a:r>
              <a:rPr lang="en-US" dirty="0"/>
              <a:t> ale </a:t>
            </a:r>
            <a:r>
              <a:rPr lang="en-US" dirty="0" err="1"/>
              <a:t>tezei</a:t>
            </a:r>
            <a:r>
              <a:rPr lang="en-US" dirty="0"/>
              <a:t> mele de </a:t>
            </a:r>
            <a:r>
              <a:rPr lang="en-US" dirty="0" err="1"/>
              <a:t>doctorat</a:t>
            </a:r>
            <a:r>
              <a:rPr lang="en-US" dirty="0"/>
              <a:t> </a:t>
            </a:r>
            <a:r>
              <a:rPr lang="en-US" dirty="0" err="1"/>
              <a:t>arată</a:t>
            </a:r>
            <a:r>
              <a:rPr lang="en-US" dirty="0"/>
              <a:t> </a:t>
            </a:r>
            <a:r>
              <a:rPr lang="en-US" dirty="0" err="1"/>
              <a:t>utilitatea</a:t>
            </a:r>
            <a:r>
              <a:rPr lang="en-US" dirty="0"/>
              <a:t> </a:t>
            </a:r>
            <a:r>
              <a:rPr lang="en-US" dirty="0" err="1"/>
              <a:t>diagnosticului</a:t>
            </a:r>
            <a:r>
              <a:rPr lang="en-US" dirty="0"/>
              <a:t> radio-</a:t>
            </a:r>
            <a:r>
              <a:rPr lang="en-US" dirty="0" err="1"/>
              <a:t>imagisti</a:t>
            </a:r>
            <a:r>
              <a:rPr lang="ro-RO" dirty="0"/>
              <a:t>c</a:t>
            </a:r>
            <a:r>
              <a:rPr lang="en-US" dirty="0"/>
              <a:t> </a:t>
            </a:r>
            <a:r>
              <a:rPr lang="ro-RO" dirty="0"/>
              <a:t>î</a:t>
            </a:r>
            <a:r>
              <a:rPr lang="en-US" dirty="0" err="1"/>
              <a:t>ntre</a:t>
            </a:r>
            <a:r>
              <a:rPr lang="en-US" dirty="0"/>
              <a:t> </a:t>
            </a:r>
            <a:r>
              <a:rPr lang="en-US" dirty="0" err="1"/>
              <a:t>examenul</a:t>
            </a:r>
            <a:r>
              <a:rPr lang="en-US" dirty="0"/>
              <a:t> clinic neurologic </a:t>
            </a:r>
            <a:r>
              <a:rPr lang="ro-RO" dirty="0"/>
              <a:t>ș</a:t>
            </a:r>
            <a:r>
              <a:rPr lang="en-US" dirty="0" err="1"/>
              <a:t>i</a:t>
            </a:r>
            <a:r>
              <a:rPr lang="en-US" dirty="0"/>
              <a:t> </a:t>
            </a:r>
            <a:r>
              <a:rPr lang="en-US" dirty="0" err="1"/>
              <a:t>impactul</a:t>
            </a:r>
            <a:r>
              <a:rPr lang="en-US" dirty="0"/>
              <a:t> </a:t>
            </a:r>
            <a:r>
              <a:rPr lang="en-US" dirty="0" err="1"/>
              <a:t>asupra</a:t>
            </a:r>
            <a:r>
              <a:rPr lang="en-US" dirty="0"/>
              <a:t> </a:t>
            </a:r>
            <a:r>
              <a:rPr lang="en-US" dirty="0" err="1"/>
              <a:t>tratamentului</a:t>
            </a:r>
            <a:r>
              <a:rPr lang="en-US" dirty="0"/>
              <a:t> </a:t>
            </a:r>
            <a:r>
              <a:rPr lang="en-US" dirty="0" err="1"/>
              <a:t>pacientului</a:t>
            </a:r>
            <a:r>
              <a:rPr lang="en-US" dirty="0"/>
              <a:t> cu traumatism la </a:t>
            </a:r>
            <a:r>
              <a:rPr lang="en-US" dirty="0" err="1"/>
              <a:t>nivelul</a:t>
            </a:r>
            <a:r>
              <a:rPr lang="en-US" dirty="0"/>
              <a:t> </a:t>
            </a:r>
            <a:r>
              <a:rPr lang="en-US" dirty="0" err="1"/>
              <a:t>coloanei</a:t>
            </a:r>
            <a:r>
              <a:rPr lang="en-US" dirty="0"/>
              <a:t> </a:t>
            </a:r>
            <a:r>
              <a:rPr lang="en-US" dirty="0" err="1"/>
              <a:t>vertebrale</a:t>
            </a:r>
            <a:r>
              <a:rPr lang="en-US" dirty="0"/>
              <a:t>, </a:t>
            </a:r>
            <a:r>
              <a:rPr lang="en-US" dirty="0" err="1"/>
              <a:t>prin</a:t>
            </a:r>
            <a:r>
              <a:rPr lang="en-US" dirty="0"/>
              <a:t> </a:t>
            </a:r>
            <a:r>
              <a:rPr lang="en-US" dirty="0" err="1"/>
              <a:t>aplicarea</a:t>
            </a:r>
            <a:r>
              <a:rPr lang="en-US" dirty="0"/>
              <a:t> </a:t>
            </a:r>
            <a:r>
              <a:rPr lang="en-US" dirty="0" err="1"/>
              <a:t>protocoalelor</a:t>
            </a:r>
            <a:r>
              <a:rPr lang="en-US" dirty="0"/>
              <a:t> de </a:t>
            </a:r>
            <a:r>
              <a:rPr lang="en-US" dirty="0" err="1"/>
              <a:t>investigatie</a:t>
            </a:r>
            <a:r>
              <a:rPr lang="en-US" dirty="0"/>
              <a:t> </a:t>
            </a:r>
            <a:r>
              <a:rPr lang="en-US" dirty="0" err="1"/>
              <a:t>imagistică</a:t>
            </a:r>
            <a:r>
              <a:rPr lang="en-US" dirty="0"/>
              <a:t>, </a:t>
            </a:r>
            <a:r>
              <a:rPr lang="ro-RO" dirty="0"/>
              <a:t>î</a:t>
            </a:r>
            <a:r>
              <a:rPr lang="en-US" dirty="0"/>
              <a:t>n </a:t>
            </a:r>
            <a:r>
              <a:rPr lang="en-US" dirty="0" err="1"/>
              <a:t>beneficiul</a:t>
            </a:r>
            <a:r>
              <a:rPr lang="en-US" dirty="0"/>
              <a:t> </a:t>
            </a:r>
            <a:r>
              <a:rPr lang="en-US" dirty="0" err="1"/>
              <a:t>tratamentului</a:t>
            </a:r>
            <a:r>
              <a:rPr lang="en-US" dirty="0"/>
              <a:t> </a:t>
            </a:r>
            <a:r>
              <a:rPr lang="en-US" dirty="0" err="1"/>
              <a:t>pacientului</a:t>
            </a:r>
            <a:r>
              <a:rPr lang="en-US" dirty="0"/>
              <a:t>.</a:t>
            </a:r>
          </a:p>
          <a:p>
            <a:endParaRPr lang="en-US" dirty="0"/>
          </a:p>
          <a:p>
            <a:endParaRPr lang="en-US" dirty="0"/>
          </a:p>
          <a:p>
            <a:r>
              <a:rPr lang="en-US" dirty="0" err="1"/>
              <a:t>În</a:t>
            </a:r>
            <a:r>
              <a:rPr lang="en-US" dirty="0"/>
              <a:t> </a:t>
            </a:r>
            <a:r>
              <a:rPr lang="en-US" dirty="0" err="1"/>
              <a:t>acest</a:t>
            </a:r>
            <a:r>
              <a:rPr lang="en-US" dirty="0"/>
              <a:t> </a:t>
            </a:r>
            <a:r>
              <a:rPr lang="en-US" dirty="0" err="1"/>
              <a:t>sens</a:t>
            </a:r>
            <a:r>
              <a:rPr lang="en-US" dirty="0"/>
              <a:t> am </a:t>
            </a:r>
            <a:r>
              <a:rPr lang="en-US" dirty="0" err="1"/>
              <a:t>publicat</a:t>
            </a:r>
            <a:r>
              <a:rPr lang="en-US" dirty="0"/>
              <a:t> </a:t>
            </a:r>
            <a:r>
              <a:rPr lang="en-US" dirty="0" err="1"/>
              <a:t>articolul</a:t>
            </a:r>
            <a:r>
              <a:rPr lang="en-US" dirty="0"/>
              <a:t> The Contribution of Imaging in Traumatic Lesions of the Spine, </a:t>
            </a:r>
            <a:r>
              <a:rPr lang="en-US" dirty="0" err="1"/>
              <a:t>în</a:t>
            </a:r>
            <a:r>
              <a:rPr lang="en-US" dirty="0"/>
              <a:t> </a:t>
            </a:r>
            <a:r>
              <a:rPr lang="en-US" dirty="0" err="1"/>
              <a:t>revista</a:t>
            </a:r>
            <a:r>
              <a:rPr lang="en-US" dirty="0"/>
              <a:t> Current Health Sciences Journal din </a:t>
            </a:r>
            <a:r>
              <a:rPr lang="en-US" dirty="0" err="1"/>
              <a:t>anul</a:t>
            </a:r>
            <a:r>
              <a:rPr lang="en-US" dirty="0"/>
              <a:t> 2013, </a:t>
            </a:r>
            <a:r>
              <a:rPr lang="en-US" dirty="0" err="1"/>
              <a:t>Volumul</a:t>
            </a:r>
            <a:r>
              <a:rPr lang="en-US" dirty="0"/>
              <a:t> 39, </a:t>
            </a:r>
            <a:r>
              <a:rPr lang="en-US" dirty="0" err="1"/>
              <a:t>Numărul</a:t>
            </a:r>
            <a:r>
              <a:rPr lang="en-US" dirty="0"/>
              <a:t> 1.</a:t>
            </a:r>
          </a:p>
        </p:txBody>
      </p:sp>
    </p:spTree>
    <p:extLst>
      <p:ext uri="{BB962C8B-B14F-4D97-AF65-F5344CB8AC3E}">
        <p14:creationId xmlns:p14="http://schemas.microsoft.com/office/powerpoint/2010/main" val="187184727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lgn="ctr" rtl="0">
              <a:spcBef>
                <a:spcPct val="0"/>
              </a:spcBef>
            </a:pPr>
            <a:r>
              <a:rPr lang="en-US" sz="2800" b="1" dirty="0"/>
              <a:t>C. RECUNOA</a:t>
            </a:r>
            <a:r>
              <a:rPr lang="ro-RO" sz="2800" b="1" dirty="0"/>
              <a:t>Ș</a:t>
            </a:r>
            <a:r>
              <a:rPr lang="en-US" sz="2800" b="1" dirty="0"/>
              <a:t>TERE NATIONAL</a:t>
            </a:r>
            <a:r>
              <a:rPr lang="ro-RO" sz="2800" b="1" dirty="0"/>
              <a:t>Ă</a:t>
            </a:r>
            <a:r>
              <a:rPr lang="en-US" sz="2800" b="1" dirty="0"/>
              <a:t> </a:t>
            </a:r>
            <a:r>
              <a:rPr lang="ro-RO" sz="2800" b="1" dirty="0"/>
              <a:t>Ș</a:t>
            </a:r>
            <a:r>
              <a:rPr lang="en-US" sz="2800" b="1" dirty="0"/>
              <a:t>I INTERNATIONAL</a:t>
            </a:r>
            <a:r>
              <a:rPr lang="ro-RO" sz="2800" b="1" dirty="0"/>
              <a:t>Ă</a:t>
            </a:r>
            <a:endParaRPr lang="en-US" dirty="0"/>
          </a:p>
        </p:txBody>
      </p:sp>
      <p:pic>
        <p:nvPicPr>
          <p:cNvPr id="20482" name="Picture 2" descr="Accueil SFR | SFR">
            <a:extLst>
              <a:ext uri="{FF2B5EF4-FFF2-40B4-BE49-F238E27FC236}">
                <a16:creationId xmlns:a16="http://schemas.microsoft.com/office/drawing/2014/main" id="{4104AEB0-294F-CC53-2C94-D9F809524D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1055254"/>
            <a:ext cx="2641601" cy="1140355"/>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RSNA (@RSNA) / Twitter">
            <a:extLst>
              <a:ext uri="{FF2B5EF4-FFF2-40B4-BE49-F238E27FC236}">
                <a16:creationId xmlns:a16="http://schemas.microsoft.com/office/drawing/2014/main" id="{0139EDF4-8D4F-43D3-9637-7EB7EEB470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125" y="2205194"/>
            <a:ext cx="1213062" cy="1213062"/>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European Society of Radiology - Wikipedia">
            <a:extLst>
              <a:ext uri="{FF2B5EF4-FFF2-40B4-BE49-F238E27FC236}">
                <a16:creationId xmlns:a16="http://schemas.microsoft.com/office/drawing/2014/main" id="{69ED614C-0CA0-D3C7-5A8B-7E97805669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411" y="3349232"/>
            <a:ext cx="2563078" cy="1144157"/>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ESOI - European Society of Oncologic Imaging | European Society of Radiology">
            <a:extLst>
              <a:ext uri="{FF2B5EF4-FFF2-40B4-BE49-F238E27FC236}">
                <a16:creationId xmlns:a16="http://schemas.microsoft.com/office/drawing/2014/main" id="{9A5553F8-CA43-CE99-4D73-C9ADC3607A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7768" y="2173176"/>
            <a:ext cx="1320800" cy="1205813"/>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descr="ESGAR - European Society of Gastrointestinal and Abdominal Radiology | Wien">
            <a:extLst>
              <a:ext uri="{FF2B5EF4-FFF2-40B4-BE49-F238E27FC236}">
                <a16:creationId xmlns:a16="http://schemas.microsoft.com/office/drawing/2014/main" id="{0DAC5C32-793A-A8D8-DA36-8BA1B577B2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279" y="4493389"/>
            <a:ext cx="1320798" cy="1168400"/>
          </a:xfrm>
          <a:prstGeom prst="rect">
            <a:avLst/>
          </a:prstGeom>
          <a:noFill/>
          <a:extLst>
            <a:ext uri="{909E8E84-426E-40DD-AFC4-6F175D3DCCD1}">
              <a14:hiddenFill xmlns:a14="http://schemas.microsoft.com/office/drawing/2010/main">
                <a:solidFill>
                  <a:srgbClr val="FFFFFF"/>
                </a:solidFill>
              </a14:hiddenFill>
            </a:ext>
          </a:extLst>
        </p:spPr>
      </p:pic>
      <p:pic>
        <p:nvPicPr>
          <p:cNvPr id="20492" name="Picture 12" descr="ESTI - European Society of Thoracic Imaging | European Society of Radiology">
            <a:extLst>
              <a:ext uri="{FF2B5EF4-FFF2-40B4-BE49-F238E27FC236}">
                <a16:creationId xmlns:a16="http://schemas.microsoft.com/office/drawing/2014/main" id="{ADEAFEA0-C628-A02E-E519-AD2C5F499E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7823" y="4483804"/>
            <a:ext cx="1320801" cy="1163208"/>
          </a:xfrm>
          <a:prstGeom prst="rect">
            <a:avLst/>
          </a:prstGeom>
          <a:noFill/>
          <a:extLst>
            <a:ext uri="{909E8E84-426E-40DD-AFC4-6F175D3DCCD1}">
              <a14:hiddenFill xmlns:a14="http://schemas.microsoft.com/office/drawing/2010/main">
                <a:solidFill>
                  <a:srgbClr val="FFFFFF"/>
                </a:solidFill>
              </a14:hiddenFill>
            </a:ext>
          </a:extLst>
        </p:spPr>
      </p:pic>
      <p:pic>
        <p:nvPicPr>
          <p:cNvPr id="20494" name="Picture 14" descr="Conferința SISR 2022">
            <a:extLst>
              <a:ext uri="{FF2B5EF4-FFF2-40B4-BE49-F238E27FC236}">
                <a16:creationId xmlns:a16="http://schemas.microsoft.com/office/drawing/2014/main" id="{9D1B7284-40CC-CD99-0C58-B4D0892EAA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043" y="5640085"/>
            <a:ext cx="1412995" cy="1101468"/>
          </a:xfrm>
          <a:prstGeom prst="rect">
            <a:avLst/>
          </a:prstGeom>
          <a:noFill/>
          <a:extLst>
            <a:ext uri="{909E8E84-426E-40DD-AFC4-6F175D3DCCD1}">
              <a14:hiddenFill xmlns:a14="http://schemas.microsoft.com/office/drawing/2010/main">
                <a:solidFill>
                  <a:srgbClr val="FFFFFF"/>
                </a:solidFill>
              </a14:hiddenFill>
            </a:ext>
          </a:extLst>
        </p:spPr>
      </p:pic>
      <p:pic>
        <p:nvPicPr>
          <p:cNvPr id="20496" name="Picture 16" descr="Societatea de Radiologie și Imagistică Medicală din România (SRIM)">
            <a:extLst>
              <a:ext uri="{FF2B5EF4-FFF2-40B4-BE49-F238E27FC236}">
                <a16:creationId xmlns:a16="http://schemas.microsoft.com/office/drawing/2014/main" id="{0CDE22F4-24C1-2026-362B-D8A8CEF9F8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2404" y="5627299"/>
            <a:ext cx="1320798" cy="116320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a:extLst>
              <a:ext uri="{FF2B5EF4-FFF2-40B4-BE49-F238E27FC236}">
                <a16:creationId xmlns:a16="http://schemas.microsoft.com/office/drawing/2014/main" id="{ACA55A2F-472B-7CC1-2D32-726B9F24A175}"/>
              </a:ext>
            </a:extLst>
          </p:cNvPr>
          <p:cNvGraphicFramePr/>
          <p:nvPr>
            <p:extLst>
              <p:ext uri="{D42A27DB-BD31-4B8C-83A1-F6EECF244321}">
                <p14:modId xmlns:p14="http://schemas.microsoft.com/office/powerpoint/2010/main" val="4161967319"/>
              </p:ext>
            </p:extLst>
          </p:nvPr>
        </p:nvGraphicFramePr>
        <p:xfrm>
          <a:off x="3316003" y="1207654"/>
          <a:ext cx="8610600" cy="534554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3855214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4B1C0-3813-F407-F9EF-6CD7ABE5295D}"/>
              </a:ext>
            </a:extLst>
          </p:cNvPr>
          <p:cNvSpPr>
            <a:spLocks noGrp="1"/>
          </p:cNvSpPr>
          <p:nvPr>
            <p:ph type="title"/>
          </p:nvPr>
        </p:nvSpPr>
        <p:spPr>
          <a:xfrm>
            <a:off x="406400" y="152400"/>
            <a:ext cx="11582400" cy="762000"/>
          </a:xfrm>
        </p:spPr>
        <p:txBody>
          <a:bodyPr>
            <a:normAutofit fontScale="90000"/>
          </a:bodyPr>
          <a:lstStyle/>
          <a:p>
            <a:r>
              <a:rPr lang="en-US" sz="3600" b="1" dirty="0"/>
              <a:t>RECUNOA</a:t>
            </a:r>
            <a:r>
              <a:rPr lang="ro-RO" sz="3600" b="1" dirty="0"/>
              <a:t>Ș</a:t>
            </a:r>
            <a:r>
              <a:rPr lang="en-US" sz="3600" b="1" dirty="0"/>
              <a:t>TERE NATIONAL</a:t>
            </a:r>
            <a:r>
              <a:rPr lang="ro-RO" sz="3600" b="1" dirty="0"/>
              <a:t>Ă</a:t>
            </a:r>
            <a:r>
              <a:rPr lang="en-US" sz="3600" b="1" dirty="0"/>
              <a:t> </a:t>
            </a:r>
            <a:r>
              <a:rPr lang="ro-RO" sz="3600" b="1" dirty="0"/>
              <a:t>Ș</a:t>
            </a:r>
            <a:r>
              <a:rPr lang="en-US" sz="3600" b="1" dirty="0"/>
              <a:t>I INTERNATIONAL</a:t>
            </a:r>
            <a:r>
              <a:rPr lang="ro-RO" sz="3600" b="1" dirty="0"/>
              <a:t>Ă</a:t>
            </a:r>
            <a:br>
              <a:rPr lang="ro-RO" sz="3600" b="1" dirty="0"/>
            </a:br>
            <a:endParaRPr lang="en-US" dirty="0"/>
          </a:p>
        </p:txBody>
      </p:sp>
      <p:pic>
        <p:nvPicPr>
          <p:cNvPr id="9" name="Picture 8">
            <a:extLst>
              <a:ext uri="{FF2B5EF4-FFF2-40B4-BE49-F238E27FC236}">
                <a16:creationId xmlns:a16="http://schemas.microsoft.com/office/drawing/2014/main" id="{3C1A390B-00F7-93C8-5271-1352B314F97D}"/>
              </a:ext>
            </a:extLst>
          </p:cNvPr>
          <p:cNvPicPr>
            <a:picLocks noChangeAspect="1"/>
          </p:cNvPicPr>
          <p:nvPr/>
        </p:nvPicPr>
        <p:blipFill>
          <a:blip r:embed="rId3"/>
          <a:stretch>
            <a:fillRect/>
          </a:stretch>
        </p:blipFill>
        <p:spPr>
          <a:xfrm>
            <a:off x="4953000" y="3205079"/>
            <a:ext cx="6858000" cy="3614426"/>
          </a:xfrm>
          <a:prstGeom prst="rect">
            <a:avLst/>
          </a:prstGeom>
        </p:spPr>
      </p:pic>
      <p:sp>
        <p:nvSpPr>
          <p:cNvPr id="4" name="TextBox 3">
            <a:extLst>
              <a:ext uri="{FF2B5EF4-FFF2-40B4-BE49-F238E27FC236}">
                <a16:creationId xmlns:a16="http://schemas.microsoft.com/office/drawing/2014/main" id="{DE6E6CA2-3760-82B9-ED52-E3B2E7206501}"/>
              </a:ext>
            </a:extLst>
          </p:cNvPr>
          <p:cNvSpPr txBox="1"/>
          <p:nvPr/>
        </p:nvSpPr>
        <p:spPr>
          <a:xfrm>
            <a:off x="203200" y="685800"/>
            <a:ext cx="11785600" cy="2519279"/>
          </a:xfrm>
          <a:prstGeom prst="rect">
            <a:avLst/>
          </a:prstGeom>
          <a:noFill/>
        </p:spPr>
        <p:txBody>
          <a:bodyPr wrap="square">
            <a:spAutoFit/>
          </a:bodyPr>
          <a:lstStyle/>
          <a:p>
            <a:pPr algn="l" fontAlgn="base">
              <a:lnSpc>
                <a:spcPts val="1500"/>
              </a:lnSpc>
              <a:spcAft>
                <a:spcPts val="1950"/>
              </a:spcAft>
              <a:buNone/>
            </a:pPr>
            <a:r>
              <a:rPr lang="en-US" sz="1200" b="1" dirty="0">
                <a:solidFill>
                  <a:srgbClr val="575757"/>
                </a:solidFill>
                <a:effectLst/>
                <a:latin typeface="Roboto" panose="02000000000000000000" pitchFamily="2" charset="0"/>
              </a:rPr>
              <a:t>Clarivate Analytics</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este</a:t>
            </a:r>
            <a:r>
              <a:rPr lang="en-US" sz="1200" b="0" dirty="0">
                <a:solidFill>
                  <a:srgbClr val="575757"/>
                </a:solidFill>
                <a:effectLst/>
                <a:latin typeface="Roboto" panose="02000000000000000000" pitchFamily="2" charset="0"/>
              </a:rPr>
              <a:t> un </a:t>
            </a:r>
            <a:r>
              <a:rPr lang="en-US" sz="1200" b="0" dirty="0" err="1">
                <a:solidFill>
                  <a:srgbClr val="575757"/>
                </a:solidFill>
                <a:effectLst/>
                <a:latin typeface="Roboto" panose="02000000000000000000" pitchFamily="2" charset="0"/>
              </a:rPr>
              <a:t>lider</a:t>
            </a:r>
            <a:r>
              <a:rPr lang="en-US" sz="1200" b="0" dirty="0">
                <a:solidFill>
                  <a:srgbClr val="575757"/>
                </a:solidFill>
                <a:effectLst/>
                <a:latin typeface="Roboto" panose="02000000000000000000" pitchFamily="2" charset="0"/>
              </a:rPr>
              <a:t> global </a:t>
            </a:r>
            <a:r>
              <a:rPr lang="en-US" sz="1200" b="0" dirty="0" err="1">
                <a:solidFill>
                  <a:srgbClr val="575757"/>
                </a:solidFill>
                <a:effectLst/>
                <a:latin typeface="Roboto" panose="02000000000000000000" pitchFamily="2" charset="0"/>
              </a:rPr>
              <a:t>în</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furnizarea</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conținut</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primă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clasă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analize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încredere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instrumente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inovație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tehnologie</a:t>
            </a:r>
            <a:r>
              <a:rPr lang="ro-RO" sz="1200" dirty="0">
                <a:solidFill>
                  <a:srgbClr val="575757"/>
                </a:solidFill>
                <a:latin typeface="Roboto" panose="02000000000000000000" pitchFamily="2" charset="0"/>
              </a:rPr>
              <a:t> vare pune la </a:t>
            </a:r>
            <a:r>
              <a:rPr lang="en-US" sz="1200" b="0" dirty="0" err="1">
                <a:solidFill>
                  <a:srgbClr val="575757"/>
                </a:solidFill>
                <a:effectLst/>
                <a:latin typeface="Roboto" panose="02000000000000000000" pitchFamily="2" charset="0"/>
              </a:rPr>
              <a:t>dispoziție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instrumentele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soluțiile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adecvate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pentru</a:t>
            </a:r>
            <a:r>
              <a:rPr lang="en-US" sz="1200" b="0" dirty="0">
                <a:solidFill>
                  <a:srgbClr val="575757"/>
                </a:solidFill>
                <a:effectLst/>
                <a:latin typeface="Roboto" panose="02000000000000000000" pitchFamily="2" charset="0"/>
              </a:rPr>
              <a:t> a </a:t>
            </a:r>
            <a:r>
              <a:rPr lang="en-US" sz="1200" b="0" dirty="0" err="1">
                <a:solidFill>
                  <a:srgbClr val="575757"/>
                </a:solidFill>
                <a:effectLst/>
                <a:latin typeface="Roboto" panose="02000000000000000000" pitchFamily="2" charset="0"/>
              </a:rPr>
              <a:t>răspunde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complexității</a:t>
            </a:r>
            <a:r>
              <a:rPr lang="en-US" sz="1200" b="0" dirty="0">
                <a:solidFill>
                  <a:srgbClr val="575757"/>
                </a:solidFill>
                <a:effectLst/>
                <a:latin typeface="Roboto" panose="02000000000000000000" pitchFamily="2" charset="0"/>
              </a:rPr>
              <a:t> tot </a:t>
            </a:r>
            <a:r>
              <a:rPr lang="en-US" sz="1200" b="0" dirty="0" err="1">
                <a:solidFill>
                  <a:srgbClr val="575757"/>
                </a:solidFill>
                <a:effectLst/>
                <a:latin typeface="Roboto" panose="02000000000000000000" pitchFamily="2" charset="0"/>
              </a:rPr>
              <a:t>mai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mari</a:t>
            </a:r>
            <a:r>
              <a:rPr lang="en-US" sz="1200" b="0" dirty="0">
                <a:solidFill>
                  <a:srgbClr val="575757"/>
                </a:solidFill>
                <a:effectLst/>
                <a:latin typeface="Roboto" panose="02000000000000000000" pitchFamily="2" charset="0"/>
              </a:rPr>
              <a:t> a </a:t>
            </a:r>
            <a:r>
              <a:rPr lang="en-US" sz="1200" b="0" dirty="0" err="1">
                <a:solidFill>
                  <a:srgbClr val="575757"/>
                </a:solidFill>
                <a:effectLst/>
                <a:latin typeface="Roboto" panose="02000000000000000000" pitchFamily="2" charset="0"/>
              </a:rPr>
              <a:t>cercetării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în</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mai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multe</a:t>
            </a:r>
            <a:r>
              <a:rPr lang="en-US" sz="1200" b="0" dirty="0">
                <a:solidFill>
                  <a:srgbClr val="575757"/>
                </a:solidFill>
                <a:effectLst/>
                <a:latin typeface="Roboto" panose="02000000000000000000" pitchFamily="2" charset="0"/>
              </a:rPr>
              <a:t> discipline, </a:t>
            </a:r>
            <a:r>
              <a:rPr lang="en-US" sz="1200" b="0" dirty="0" err="1">
                <a:solidFill>
                  <a:srgbClr val="575757"/>
                </a:solidFill>
                <a:effectLst/>
                <a:latin typeface="Roboto" panose="02000000000000000000" pitchFamily="2" charset="0"/>
              </a:rPr>
              <a:t>să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acceseze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informații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despre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rezultatele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cercetării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impactul</a:t>
            </a:r>
            <a:r>
              <a:rPr lang="en-US" sz="1200" b="0" dirty="0">
                <a:solidFill>
                  <a:srgbClr val="575757"/>
                </a:solidFill>
                <a:effectLst/>
                <a:latin typeface="Roboto" panose="02000000000000000000" pitchFamily="2" charset="0"/>
              </a:rPr>
              <a:t> lor, </a:t>
            </a:r>
            <a:r>
              <a:rPr lang="en-US" sz="1200" b="0" dirty="0" err="1">
                <a:solidFill>
                  <a:srgbClr val="575757"/>
                </a:solidFill>
                <a:effectLst/>
                <a:latin typeface="Roboto" panose="02000000000000000000" pitchFamily="2" charset="0"/>
              </a:rPr>
              <a:t>să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înțeleagă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tiparele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colaborare</a:t>
            </a:r>
            <a:r>
              <a:rPr lang="en-US" sz="1200" b="0" dirty="0">
                <a:solidFill>
                  <a:srgbClr val="575757"/>
                </a:solidFill>
                <a:effectLst/>
                <a:latin typeface="Roboto" panose="02000000000000000000" pitchFamily="2" charset="0"/>
              </a:rPr>
              <a:t> care </a:t>
            </a:r>
            <a:r>
              <a:rPr lang="en-US" sz="1200" b="0" dirty="0" err="1">
                <a:solidFill>
                  <a:srgbClr val="575757"/>
                </a:solidFill>
                <a:effectLst/>
                <a:latin typeface="Roboto" panose="02000000000000000000" pitchFamily="2" charset="0"/>
              </a:rPr>
              <a:t>vor</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contribui</a:t>
            </a:r>
            <a:r>
              <a:rPr lang="en-US" sz="1200" b="0" dirty="0">
                <a:solidFill>
                  <a:srgbClr val="575757"/>
                </a:solidFill>
                <a:effectLst/>
                <a:latin typeface="Roboto" panose="02000000000000000000" pitchFamily="2" charset="0"/>
              </a:rPr>
              <a:t> la </a:t>
            </a:r>
            <a:r>
              <a:rPr lang="en-US" sz="1200" b="0" dirty="0" err="1">
                <a:solidFill>
                  <a:srgbClr val="575757"/>
                </a:solidFill>
                <a:effectLst/>
                <a:latin typeface="Roboto" panose="02000000000000000000" pitchFamily="2" charset="0"/>
              </a:rPr>
              <a:t>imaginea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internațională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să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beneficieze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colaborări</a:t>
            </a:r>
            <a:r>
              <a:rPr lang="en-US" sz="1200" b="0" dirty="0">
                <a:solidFill>
                  <a:srgbClr val="575757"/>
                </a:solidFill>
                <a:effectLst/>
                <a:latin typeface="Roboto" panose="02000000000000000000" pitchFamily="2" charset="0"/>
              </a:rPr>
              <a:t> cu </a:t>
            </a:r>
            <a:r>
              <a:rPr lang="en-US" sz="1200" b="0" dirty="0" err="1">
                <a:solidFill>
                  <a:srgbClr val="575757"/>
                </a:solidFill>
                <a:effectLst/>
                <a:latin typeface="Roboto" panose="02000000000000000000" pitchFamily="2" charset="0"/>
              </a:rPr>
              <a:t>alte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instituții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internaționale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permițând</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comunității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academice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consolidarea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legăturilor</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internaționale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pentru</a:t>
            </a:r>
            <a:r>
              <a:rPr lang="en-US" sz="1200" b="0" dirty="0">
                <a:solidFill>
                  <a:srgbClr val="575757"/>
                </a:solidFill>
                <a:effectLst/>
                <a:latin typeface="Roboto" panose="02000000000000000000" pitchFamily="2" charset="0"/>
              </a:rPr>
              <a:t> a </a:t>
            </a:r>
            <a:r>
              <a:rPr lang="en-US" sz="1200" b="0" dirty="0" err="1">
                <a:solidFill>
                  <a:srgbClr val="575757"/>
                </a:solidFill>
                <a:effectLst/>
                <a:latin typeface="Roboto" panose="02000000000000000000" pitchFamily="2" charset="0"/>
              </a:rPr>
              <a:t>atrage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cercetători</a:t>
            </a:r>
            <a:r>
              <a:rPr lang="en-US" sz="1200" b="0" dirty="0">
                <a:solidFill>
                  <a:srgbClr val="575757"/>
                </a:solidFill>
                <a:effectLst/>
                <a:latin typeface="Roboto" panose="02000000000000000000" pitchFamily="2" charset="0"/>
              </a:rPr>
              <a:t> din </a:t>
            </a:r>
            <a:r>
              <a:rPr lang="en-US" sz="1200" b="0" dirty="0" err="1">
                <a:solidFill>
                  <a:srgbClr val="575757"/>
                </a:solidFill>
                <a:effectLst/>
                <a:latin typeface="Roboto" panose="02000000000000000000" pitchFamily="2" charset="0"/>
              </a:rPr>
              <a:t>întreaga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lume</a:t>
            </a:r>
            <a:r>
              <a:rPr lang="en-US" sz="1200" b="0" dirty="0">
                <a:solidFill>
                  <a:srgbClr val="575757"/>
                </a:solidFill>
                <a:effectLst/>
                <a:latin typeface="Roboto" panose="02000000000000000000" pitchFamily="2" charset="0"/>
              </a:rPr>
              <a:t>.</a:t>
            </a:r>
          </a:p>
          <a:p>
            <a:pPr fontAlgn="base">
              <a:lnSpc>
                <a:spcPts val="1500"/>
              </a:lnSpc>
              <a:spcAft>
                <a:spcPts val="1950"/>
              </a:spcAft>
            </a:pPr>
            <a:r>
              <a:rPr lang="en-US" sz="1200" b="1" dirty="0" err="1">
                <a:solidFill>
                  <a:srgbClr val="575757"/>
                </a:solidFill>
                <a:effectLst/>
                <a:latin typeface="Roboto" panose="02000000000000000000" pitchFamily="2" charset="0"/>
              </a:rPr>
              <a:t>Platforma</a:t>
            </a:r>
            <a:r>
              <a:rPr lang="en-US" sz="1200" b="1" dirty="0">
                <a:solidFill>
                  <a:srgbClr val="575757"/>
                </a:solidFill>
                <a:effectLst/>
                <a:latin typeface="Roboto" panose="02000000000000000000" pitchFamily="2" charset="0"/>
              </a:rPr>
              <a:t> Web of Science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este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resursa</a:t>
            </a:r>
            <a:r>
              <a:rPr lang="en-US" sz="1200" dirty="0">
                <a:solidFill>
                  <a:srgbClr val="575757"/>
                </a:solidFill>
                <a:latin typeface="Roboto" panose="02000000000000000000" pitchFamily="2" charset="0"/>
              </a:rPr>
              <a:t> de prim rang de pe </a:t>
            </a:r>
            <a:r>
              <a:rPr lang="en-US" sz="1200" dirty="0" err="1">
                <a:solidFill>
                  <a:srgbClr val="575757"/>
                </a:solidFill>
                <a:latin typeface="Roboto" panose="02000000000000000000" pitchFamily="2" charset="0"/>
              </a:rPr>
              <a:t>platformă</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și</a:t>
            </a:r>
            <a:r>
              <a:rPr lang="en-US" sz="1200" dirty="0">
                <a:solidFill>
                  <a:srgbClr val="575757"/>
                </a:solidFill>
                <a:latin typeface="Roboto" panose="02000000000000000000" pitchFamily="2" charset="0"/>
              </a:rPr>
              <a:t> cel </a:t>
            </a:r>
            <a:r>
              <a:rPr lang="en-US" sz="1200" dirty="0" err="1">
                <a:solidFill>
                  <a:srgbClr val="575757"/>
                </a:solidFill>
                <a:latin typeface="Roboto" panose="02000000000000000000" pitchFamily="2" charset="0"/>
              </a:rPr>
              <a:t>mai</a:t>
            </a:r>
            <a:r>
              <a:rPr lang="en-US" sz="1200" dirty="0">
                <a:solidFill>
                  <a:srgbClr val="575757"/>
                </a:solidFill>
                <a:latin typeface="Roboto" panose="02000000000000000000" pitchFamily="2" charset="0"/>
              </a:rPr>
              <a:t> de </a:t>
            </a:r>
            <a:r>
              <a:rPr lang="en-US" sz="1200" dirty="0" err="1">
                <a:solidFill>
                  <a:srgbClr val="575757"/>
                </a:solidFill>
                <a:latin typeface="Roboto" panose="02000000000000000000" pitchFamily="2" charset="0"/>
              </a:rPr>
              <a:t>încredere</a:t>
            </a:r>
            <a:r>
              <a:rPr lang="en-US" sz="1200" dirty="0">
                <a:solidFill>
                  <a:srgbClr val="575757"/>
                </a:solidFill>
                <a:latin typeface="Roboto" panose="02000000000000000000" pitchFamily="2" charset="0"/>
              </a:rPr>
              <a:t> index de </a:t>
            </a:r>
            <a:r>
              <a:rPr lang="en-US" sz="1200" dirty="0" err="1">
                <a:solidFill>
                  <a:srgbClr val="575757"/>
                </a:solidFill>
                <a:latin typeface="Roboto" panose="02000000000000000000" pitchFamily="2" charset="0"/>
              </a:rPr>
              <a:t>citare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pentru</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cercetarea</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științifică</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permite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căutarea</a:t>
            </a:r>
            <a:r>
              <a:rPr lang="en-US" sz="1200" dirty="0">
                <a:solidFill>
                  <a:srgbClr val="575757"/>
                </a:solidFill>
                <a:latin typeface="Roboto" panose="02000000000000000000" pitchFamily="2" charset="0"/>
              </a:rPr>
              <a:t> cu </a:t>
            </a:r>
            <a:r>
              <a:rPr lang="en-US" sz="1200" dirty="0" err="1">
                <a:solidFill>
                  <a:srgbClr val="575757"/>
                </a:solidFill>
                <a:latin typeface="Roboto" panose="02000000000000000000" pitchFamily="2" charset="0"/>
              </a:rPr>
              <a:t>încredere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și</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explorarea</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conexiunilor</a:t>
            </a:r>
            <a:r>
              <a:rPr lang="en-US" sz="1200" dirty="0">
                <a:solidFill>
                  <a:srgbClr val="575757"/>
                </a:solidFill>
                <a:latin typeface="Roboto" panose="02000000000000000000" pitchFamily="2" charset="0"/>
              </a:rPr>
              <a:t> de </a:t>
            </a:r>
            <a:r>
              <a:rPr lang="en-US" sz="1200" dirty="0" err="1">
                <a:solidFill>
                  <a:srgbClr val="575757"/>
                </a:solidFill>
                <a:latin typeface="Roboto" panose="02000000000000000000" pitchFamily="2" charset="0"/>
              </a:rPr>
              <a:t>citare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profunde</a:t>
            </a:r>
            <a:r>
              <a:rPr lang="en-US" sz="1200" dirty="0">
                <a:solidFill>
                  <a:srgbClr val="575757"/>
                </a:solidFill>
                <a:latin typeface="Roboto" panose="02000000000000000000" pitchFamily="2" charset="0"/>
              </a:rPr>
              <a:t> din </a:t>
            </a:r>
            <a:r>
              <a:rPr lang="en-US" sz="1200" dirty="0" err="1">
                <a:solidFill>
                  <a:srgbClr val="575757"/>
                </a:solidFill>
                <a:latin typeface="Roboto" panose="02000000000000000000" pitchFamily="2" charset="0"/>
              </a:rPr>
              <a:t>domeniile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științe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științe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sociale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arte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și</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științe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umane</a:t>
            </a:r>
            <a:r>
              <a:rPr lang="en-US" sz="1200" dirty="0">
                <a:solidFill>
                  <a:srgbClr val="575757"/>
                </a:solidFill>
                <a:latin typeface="Roboto" panose="02000000000000000000" pitchFamily="2" charset="0"/>
              </a:rPr>
              <a:t>. Este o </a:t>
            </a:r>
            <a:r>
              <a:rPr lang="en-US" sz="1200" dirty="0" err="1">
                <a:solidFill>
                  <a:srgbClr val="575757"/>
                </a:solidFill>
                <a:latin typeface="Roboto" panose="02000000000000000000" pitchFamily="2" charset="0"/>
              </a:rPr>
              <a:t>bază</a:t>
            </a:r>
            <a:r>
              <a:rPr lang="en-US" sz="1200" dirty="0">
                <a:solidFill>
                  <a:srgbClr val="575757"/>
                </a:solidFill>
                <a:latin typeface="Roboto" panose="02000000000000000000" pitchFamily="2" charset="0"/>
              </a:rPr>
              <a:t> de date </a:t>
            </a:r>
            <a:r>
              <a:rPr lang="en-US" sz="1200" dirty="0" err="1">
                <a:solidFill>
                  <a:srgbClr val="575757"/>
                </a:solidFill>
                <a:latin typeface="Roboto" panose="02000000000000000000" pitchFamily="2" charset="0"/>
              </a:rPr>
              <a:t>bibliografică</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și</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bibliometrică</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în</a:t>
            </a:r>
            <a:r>
              <a:rPr lang="en-US" sz="1200" dirty="0">
                <a:solidFill>
                  <a:srgbClr val="575757"/>
                </a:solidFill>
                <a:latin typeface="Roboto" panose="02000000000000000000" pitchFamily="2" charset="0"/>
              </a:rPr>
              <a:t> format online, </a:t>
            </a:r>
            <a:r>
              <a:rPr lang="en-US" sz="1200" dirty="0" err="1">
                <a:solidFill>
                  <a:srgbClr val="575757"/>
                </a:solidFill>
                <a:latin typeface="Roboto" panose="02000000000000000000" pitchFamily="2" charset="0"/>
              </a:rPr>
              <a:t>cuprinzând</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în</a:t>
            </a:r>
            <a:r>
              <a:rPr lang="en-US" sz="1200" dirty="0">
                <a:solidFill>
                  <a:srgbClr val="575757"/>
                </a:solidFill>
                <a:latin typeface="Roboto" panose="02000000000000000000" pitchFamily="2" charset="0"/>
              </a:rPr>
              <a:t> principal </a:t>
            </a:r>
            <a:r>
              <a:rPr lang="en-US" sz="1200" dirty="0" err="1">
                <a:solidFill>
                  <a:srgbClr val="575757"/>
                </a:solidFill>
                <a:latin typeface="Roboto" panose="02000000000000000000" pitchFamily="2" charset="0"/>
              </a:rPr>
              <a:t>reviste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știinţifice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conferinţe</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și</a:t>
            </a:r>
            <a:r>
              <a:rPr lang="en-US" sz="1200" dirty="0">
                <a:solidFill>
                  <a:srgbClr val="575757"/>
                </a:solidFill>
                <a:latin typeface="Roboto" panose="02000000000000000000" pitchFamily="2" charset="0"/>
              </a:rPr>
              <a:t> </a:t>
            </a:r>
            <a:r>
              <a:rPr lang="en-US" sz="1200" dirty="0" err="1">
                <a:solidFill>
                  <a:srgbClr val="575757"/>
                </a:solidFill>
                <a:latin typeface="Roboto" panose="02000000000000000000" pitchFamily="2" charset="0"/>
              </a:rPr>
              <a:t>cărţi</a:t>
            </a:r>
            <a:r>
              <a:rPr lang="en-US" sz="1200" dirty="0">
                <a:solidFill>
                  <a:srgbClr val="575757"/>
                </a:solidFill>
                <a:latin typeface="Roboto" panose="02000000000000000000" pitchFamily="2" charset="0"/>
              </a:rPr>
              <a:t>.</a:t>
            </a:r>
            <a:r>
              <a:rPr lang="ro-RO" sz="1200" dirty="0">
                <a:solidFill>
                  <a:srgbClr val="575757"/>
                </a:solidFill>
                <a:latin typeface="Roboto" panose="02000000000000000000" pitchFamily="2" charset="0"/>
              </a:rPr>
              <a:t> Este </a:t>
            </a:r>
            <a:r>
              <a:rPr lang="en-US" sz="1200" b="0" dirty="0" err="1">
                <a:solidFill>
                  <a:srgbClr val="575757"/>
                </a:solidFill>
                <a:effectLst/>
                <a:latin typeface="Roboto" panose="02000000000000000000" pitchFamily="2" charset="0"/>
              </a:rPr>
              <a:t>una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dintre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cele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mai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importante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surse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documentare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științifică</a:t>
            </a:r>
            <a:r>
              <a:rPr lang="en-US" sz="1200" b="0" dirty="0">
                <a:solidFill>
                  <a:srgbClr val="575757"/>
                </a:solidFill>
                <a:effectLst/>
                <a:latin typeface="Roboto" panose="02000000000000000000" pitchFamily="2" charset="0"/>
              </a:rPr>
              <a:t> la </a:t>
            </a:r>
            <a:r>
              <a:rPr lang="en-US" sz="1200" b="0" dirty="0" err="1">
                <a:solidFill>
                  <a:srgbClr val="575757"/>
                </a:solidFill>
                <a:effectLst/>
                <a:latin typeface="Roboto" panose="02000000000000000000" pitchFamily="2" charset="0"/>
              </a:rPr>
              <a:t>nivel</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mondial</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oferă</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informații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despre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rezultatele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cercetării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impactul</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acestora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va</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crește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accesul</a:t>
            </a:r>
            <a:r>
              <a:rPr lang="en-US" sz="1200" b="0" dirty="0">
                <a:solidFill>
                  <a:srgbClr val="575757"/>
                </a:solidFill>
                <a:effectLst/>
                <a:latin typeface="Roboto" panose="02000000000000000000" pitchFamily="2" charset="0"/>
              </a:rPr>
              <a:t> la </a:t>
            </a:r>
            <a:r>
              <a:rPr lang="en-US" sz="1200" b="0" dirty="0" err="1">
                <a:solidFill>
                  <a:srgbClr val="575757"/>
                </a:solidFill>
                <a:effectLst/>
                <a:latin typeface="Roboto" panose="02000000000000000000" pitchFamily="2" charset="0"/>
              </a:rPr>
              <a:t>publicațiile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academice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relevante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pentru</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instituțiile</a:t>
            </a:r>
            <a:r>
              <a:rPr lang="en-US" sz="1200" b="0" dirty="0">
                <a:solidFill>
                  <a:srgbClr val="575757"/>
                </a:solidFill>
                <a:effectLst/>
                <a:latin typeface="Roboto" panose="02000000000000000000" pitchFamily="2" charset="0"/>
              </a:rPr>
              <a:t> din </a:t>
            </a:r>
            <a:r>
              <a:rPr lang="en-US" sz="1200" b="0" dirty="0" err="1">
                <a:solidFill>
                  <a:srgbClr val="575757"/>
                </a:solidFill>
                <a:effectLst/>
                <a:latin typeface="Roboto" panose="02000000000000000000" pitchFamily="2" charset="0"/>
              </a:rPr>
              <a:t>România</a:t>
            </a:r>
            <a:r>
              <a:rPr lang="en-US" sz="1200" b="0" dirty="0">
                <a:solidFill>
                  <a:srgbClr val="575757"/>
                </a:solidFill>
                <a:effectLst/>
                <a:latin typeface="Roboto" panose="02000000000000000000" pitchFamily="2" charset="0"/>
              </a:rPr>
              <a:t>. </a:t>
            </a:r>
          </a:p>
          <a:p>
            <a:pPr algn="l" fontAlgn="base">
              <a:lnSpc>
                <a:spcPts val="1500"/>
              </a:lnSpc>
              <a:spcAft>
                <a:spcPts val="1950"/>
              </a:spcAft>
              <a:buNone/>
            </a:pPr>
            <a:r>
              <a:rPr lang="en-US" sz="1200" b="0" dirty="0" err="1">
                <a:solidFill>
                  <a:srgbClr val="575757"/>
                </a:solidFill>
                <a:effectLst/>
                <a:latin typeface="Roboto" panose="02000000000000000000" pitchFamily="2" charset="0"/>
              </a:rPr>
              <a:t>În</a:t>
            </a:r>
            <a:r>
              <a:rPr lang="en-US" sz="1200" b="0" dirty="0">
                <a:solidFill>
                  <a:srgbClr val="575757"/>
                </a:solidFill>
                <a:effectLst/>
                <a:latin typeface="Roboto" panose="02000000000000000000" pitchFamily="2" charset="0"/>
              </a:rPr>
              <a:t> total, </a:t>
            </a:r>
            <a:r>
              <a:rPr lang="en-US" sz="1200" b="0" dirty="0" err="1">
                <a:solidFill>
                  <a:srgbClr val="575757"/>
                </a:solidFill>
                <a:effectLst/>
                <a:latin typeface="Roboto" panose="02000000000000000000" pitchFamily="2" charset="0"/>
              </a:rPr>
              <a:t>Platforma</a:t>
            </a:r>
            <a:r>
              <a:rPr lang="en-US" sz="1200" b="0" dirty="0">
                <a:solidFill>
                  <a:srgbClr val="575757"/>
                </a:solidFill>
                <a:effectLst/>
                <a:latin typeface="Roboto" panose="02000000000000000000" pitchFamily="2" charset="0"/>
              </a:rPr>
              <a:t> Web of Science </a:t>
            </a:r>
            <a:r>
              <a:rPr lang="en-US" sz="1200" b="0" dirty="0" err="1">
                <a:solidFill>
                  <a:srgbClr val="575757"/>
                </a:solidFill>
                <a:effectLst/>
                <a:latin typeface="Roboto" panose="02000000000000000000" pitchFamily="2" charset="0"/>
              </a:rPr>
              <a:t>deține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peste</a:t>
            </a:r>
            <a:r>
              <a:rPr lang="en-US" sz="1200" b="0" dirty="0">
                <a:solidFill>
                  <a:srgbClr val="575757"/>
                </a:solidFill>
                <a:effectLst/>
                <a:latin typeface="Roboto" panose="02000000000000000000" pitchFamily="2" charset="0"/>
              </a:rPr>
              <a:t> 215 </a:t>
            </a:r>
            <a:r>
              <a:rPr lang="en-US" sz="1200" b="0" dirty="0" err="1">
                <a:solidFill>
                  <a:srgbClr val="575757"/>
                </a:solidFill>
                <a:effectLst/>
                <a:latin typeface="Roboto" panose="02000000000000000000" pitchFamily="2" charset="0"/>
              </a:rPr>
              <a:t>milioane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documente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provenind</a:t>
            </a:r>
            <a:r>
              <a:rPr lang="en-US" sz="1200" b="0" dirty="0">
                <a:solidFill>
                  <a:srgbClr val="575757"/>
                </a:solidFill>
                <a:effectLst/>
                <a:latin typeface="Roboto" panose="02000000000000000000" pitchFamily="2" charset="0"/>
              </a:rPr>
              <a:t> din </a:t>
            </a:r>
            <a:r>
              <a:rPr lang="en-US" sz="1200" b="0" dirty="0" err="1">
                <a:solidFill>
                  <a:srgbClr val="575757"/>
                </a:solidFill>
                <a:effectLst/>
                <a:latin typeface="Roboto" panose="02000000000000000000" pitchFamily="2" charset="0"/>
              </a:rPr>
              <a:t>peste</a:t>
            </a:r>
            <a:r>
              <a:rPr lang="en-US" sz="1200" b="0" dirty="0">
                <a:solidFill>
                  <a:srgbClr val="575757"/>
                </a:solidFill>
                <a:effectLst/>
                <a:latin typeface="Roboto" panose="02000000000000000000" pitchFamily="2" charset="0"/>
              </a:rPr>
              <a:t> 34.000 de </a:t>
            </a:r>
            <a:r>
              <a:rPr lang="en-US" sz="1200" b="0" dirty="0" err="1">
                <a:solidFill>
                  <a:srgbClr val="575757"/>
                </a:solidFill>
                <a:effectLst/>
                <a:latin typeface="Roboto" panose="02000000000000000000" pitchFamily="2" charset="0"/>
              </a:rPr>
              <a:t>reviste</a:t>
            </a:r>
            <a:r>
              <a:rPr lang="en-US" sz="1200" b="0" dirty="0">
                <a:solidFill>
                  <a:srgbClr val="575757"/>
                </a:solidFill>
                <a:effectLst/>
                <a:latin typeface="Roboto" panose="02000000000000000000" pitchFamily="2" charset="0"/>
              </a:rPr>
              <a:t>, precum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cărți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lucrări</a:t>
            </a:r>
            <a:r>
              <a:rPr lang="en-US" sz="1200" b="0" dirty="0">
                <a:solidFill>
                  <a:srgbClr val="575757"/>
                </a:solidFill>
                <a:effectLst/>
                <a:latin typeface="Roboto" panose="02000000000000000000" pitchFamily="2" charset="0"/>
              </a:rPr>
              <a:t> ale </a:t>
            </a:r>
            <a:r>
              <a:rPr lang="en-US" sz="1200" b="0" dirty="0" err="1">
                <a:solidFill>
                  <a:srgbClr val="575757"/>
                </a:solidFill>
                <a:effectLst/>
                <a:latin typeface="Roboto" panose="02000000000000000000" pitchFamily="2" charset="0"/>
              </a:rPr>
              <a:t>conferințelor</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și</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peste</a:t>
            </a:r>
            <a:r>
              <a:rPr lang="en-US" sz="1200" b="0" dirty="0">
                <a:solidFill>
                  <a:srgbClr val="575757"/>
                </a:solidFill>
                <a:effectLst/>
                <a:latin typeface="Roboto" panose="02000000000000000000" pitchFamily="2" charset="0"/>
              </a:rPr>
              <a:t> 80 de </a:t>
            </a:r>
            <a:r>
              <a:rPr lang="en-US" sz="1200" b="0" dirty="0" err="1">
                <a:solidFill>
                  <a:srgbClr val="575757"/>
                </a:solidFill>
                <a:effectLst/>
                <a:latin typeface="Roboto" panose="02000000000000000000" pitchFamily="2" charset="0"/>
              </a:rPr>
              <a:t>milioane</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brevete</a:t>
            </a:r>
            <a:r>
              <a:rPr lang="en-US" sz="1200" b="0" dirty="0">
                <a:solidFill>
                  <a:srgbClr val="575757"/>
                </a:solidFill>
                <a:effectLst/>
                <a:latin typeface="Roboto" panose="02000000000000000000" pitchFamily="2" charset="0"/>
              </a:rPr>
              <a:t> de la </a:t>
            </a:r>
            <a:r>
              <a:rPr lang="en-US" sz="1200" b="0" dirty="0" err="1">
                <a:solidFill>
                  <a:srgbClr val="575757"/>
                </a:solidFill>
                <a:effectLst/>
                <a:latin typeface="Roboto" panose="02000000000000000000" pitchFamily="2" charset="0"/>
              </a:rPr>
              <a:t>peste</a:t>
            </a:r>
            <a:r>
              <a:rPr lang="en-US" sz="1200" b="0" dirty="0">
                <a:solidFill>
                  <a:srgbClr val="575757"/>
                </a:solidFill>
                <a:effectLst/>
                <a:latin typeface="Roboto" panose="02000000000000000000" pitchFamily="2" charset="0"/>
              </a:rPr>
              <a:t> 60 de </a:t>
            </a:r>
            <a:r>
              <a:rPr lang="en-US" sz="1200" b="0" dirty="0" err="1">
                <a:solidFill>
                  <a:srgbClr val="575757"/>
                </a:solidFill>
                <a:effectLst/>
                <a:latin typeface="Roboto" panose="02000000000000000000" pitchFamily="2" charset="0"/>
              </a:rPr>
              <a:t>autorități</a:t>
            </a:r>
            <a:r>
              <a:rPr lang="en-US" sz="1200" b="0" dirty="0">
                <a:solidFill>
                  <a:srgbClr val="575757"/>
                </a:solidFill>
                <a:effectLst/>
                <a:latin typeface="Roboto" panose="02000000000000000000" pitchFamily="2" charset="0"/>
              </a:rPr>
              <a:t> de </a:t>
            </a:r>
            <a:r>
              <a:rPr lang="en-US" sz="1200" b="0" dirty="0" err="1">
                <a:solidFill>
                  <a:srgbClr val="575757"/>
                </a:solidFill>
                <a:effectLst/>
                <a:latin typeface="Roboto" panose="02000000000000000000" pitchFamily="2" charset="0"/>
              </a:rPr>
              <a:t>brevetare</a:t>
            </a:r>
            <a:r>
              <a:rPr lang="en-US" sz="1200" b="0" dirty="0">
                <a:solidFill>
                  <a:srgbClr val="575757"/>
                </a:solidFill>
                <a:effectLst/>
                <a:latin typeface="Roboto" panose="02000000000000000000" pitchFamily="2" charset="0"/>
              </a:rPr>
              <a:t>, </a:t>
            </a:r>
            <a:r>
              <a:rPr lang="en-US" sz="1200" b="0" dirty="0" err="1">
                <a:solidFill>
                  <a:srgbClr val="575757"/>
                </a:solidFill>
                <a:effectLst/>
                <a:latin typeface="Roboto" panose="02000000000000000000" pitchFamily="2" charset="0"/>
              </a:rPr>
              <a:t>în</a:t>
            </a:r>
            <a:r>
              <a:rPr lang="en-US" sz="1200" b="0" dirty="0">
                <a:solidFill>
                  <a:srgbClr val="575757"/>
                </a:solidFill>
                <a:effectLst/>
                <a:latin typeface="Roboto" panose="02000000000000000000" pitchFamily="2" charset="0"/>
              </a:rPr>
              <a:t> 254 de discipline.</a:t>
            </a:r>
          </a:p>
        </p:txBody>
      </p:sp>
    </p:spTree>
    <p:extLst>
      <p:ext uri="{BB962C8B-B14F-4D97-AF65-F5344CB8AC3E}">
        <p14:creationId xmlns:p14="http://schemas.microsoft.com/office/powerpoint/2010/main" val="2670186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6022-07FF-5CF5-7282-16EB4D8B28E1}"/>
              </a:ext>
            </a:extLst>
          </p:cNvPr>
          <p:cNvSpPr>
            <a:spLocks noGrp="1"/>
          </p:cNvSpPr>
          <p:nvPr>
            <p:ph type="title"/>
          </p:nvPr>
        </p:nvSpPr>
        <p:spPr/>
        <p:txBody>
          <a:bodyPr/>
          <a:lstStyle/>
          <a:p>
            <a:r>
              <a:rPr lang="en-US" sz="3600" b="1" dirty="0"/>
              <a:t>RECUNOA</a:t>
            </a:r>
            <a:r>
              <a:rPr lang="ro-RO" sz="3600" b="1" dirty="0"/>
              <a:t>Ș</a:t>
            </a:r>
            <a:r>
              <a:rPr lang="en-US" sz="3600" b="1" dirty="0"/>
              <a:t>TERE NA</a:t>
            </a:r>
            <a:r>
              <a:rPr lang="ro-RO" sz="3600" b="1" dirty="0"/>
              <a:t>Ț</a:t>
            </a:r>
            <a:r>
              <a:rPr lang="en-US" sz="3600" b="1" dirty="0"/>
              <a:t>IONAL</a:t>
            </a:r>
            <a:r>
              <a:rPr lang="ro-RO" sz="3600" b="1" dirty="0"/>
              <a:t>Ă</a:t>
            </a:r>
            <a:r>
              <a:rPr lang="en-US" sz="3600" b="1" dirty="0"/>
              <a:t> </a:t>
            </a:r>
            <a:r>
              <a:rPr lang="ro-RO" b="1" dirty="0"/>
              <a:t>Ș</a:t>
            </a:r>
            <a:r>
              <a:rPr lang="en-US" sz="3600" b="1" dirty="0"/>
              <a:t>I INTERNA</a:t>
            </a:r>
            <a:r>
              <a:rPr lang="ro-RO" sz="3600" b="1" dirty="0"/>
              <a:t>Ț</a:t>
            </a:r>
            <a:r>
              <a:rPr lang="en-US" sz="3600" b="1" dirty="0"/>
              <a:t>IOANAL</a:t>
            </a:r>
            <a:r>
              <a:rPr lang="ro-RO" sz="3600" b="1" dirty="0"/>
              <a:t>Ă</a:t>
            </a:r>
            <a:endParaRPr lang="en-US" dirty="0"/>
          </a:p>
        </p:txBody>
      </p:sp>
      <p:pic>
        <p:nvPicPr>
          <p:cNvPr id="7" name="Picture 6">
            <a:extLst>
              <a:ext uri="{FF2B5EF4-FFF2-40B4-BE49-F238E27FC236}">
                <a16:creationId xmlns:a16="http://schemas.microsoft.com/office/drawing/2014/main" id="{547CE582-EC6F-13AF-2B09-1F4C1DD24705}"/>
              </a:ext>
            </a:extLst>
          </p:cNvPr>
          <p:cNvPicPr>
            <a:picLocks noChangeAspect="1"/>
          </p:cNvPicPr>
          <p:nvPr/>
        </p:nvPicPr>
        <p:blipFill>
          <a:blip r:embed="rId3"/>
          <a:stretch>
            <a:fillRect/>
          </a:stretch>
        </p:blipFill>
        <p:spPr>
          <a:xfrm>
            <a:off x="1219200" y="1143000"/>
            <a:ext cx="8229600" cy="5606516"/>
          </a:xfrm>
          <a:prstGeom prst="rect">
            <a:avLst/>
          </a:prstGeom>
        </p:spPr>
      </p:pic>
    </p:spTree>
    <p:extLst>
      <p:ext uri="{BB962C8B-B14F-4D97-AF65-F5344CB8AC3E}">
        <p14:creationId xmlns:p14="http://schemas.microsoft.com/office/powerpoint/2010/main" val="2360385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83710-DE44-8754-DCB1-5D05403FFA7B}"/>
              </a:ext>
            </a:extLst>
          </p:cNvPr>
          <p:cNvSpPr>
            <a:spLocks noGrp="1"/>
          </p:cNvSpPr>
          <p:nvPr>
            <p:ph type="title"/>
          </p:nvPr>
        </p:nvSpPr>
        <p:spPr/>
        <p:txBody>
          <a:bodyPr/>
          <a:lstStyle/>
          <a:p>
            <a:r>
              <a:rPr lang="en-US" dirty="0"/>
              <a:t>D. EXPERIENȚA DE MANAGEMENT ȘI CONDUCERE</a:t>
            </a:r>
          </a:p>
        </p:txBody>
      </p:sp>
      <p:sp>
        <p:nvSpPr>
          <p:cNvPr id="3" name="Content Placeholder 2">
            <a:extLst>
              <a:ext uri="{FF2B5EF4-FFF2-40B4-BE49-F238E27FC236}">
                <a16:creationId xmlns:a16="http://schemas.microsoft.com/office/drawing/2014/main" id="{B11A6E94-9259-EE41-198A-5D0929F82AB9}"/>
              </a:ext>
            </a:extLst>
          </p:cNvPr>
          <p:cNvSpPr>
            <a:spLocks noGrp="1"/>
          </p:cNvSpPr>
          <p:nvPr>
            <p:ph idx="1"/>
          </p:nvPr>
        </p:nvSpPr>
        <p:spPr/>
        <p:txBody>
          <a:bodyPr/>
          <a:lstStyle/>
          <a:p>
            <a:r>
              <a:rPr lang="en-US" dirty="0"/>
              <a:t>2018- </a:t>
            </a:r>
            <a:r>
              <a:rPr lang="en-US" dirty="0" err="1"/>
              <a:t>Coordonator</a:t>
            </a:r>
            <a:r>
              <a:rPr lang="en-US" dirty="0"/>
              <a:t> al </a:t>
            </a:r>
            <a:r>
              <a:rPr lang="en-US" dirty="0" err="1"/>
              <a:t>programului</a:t>
            </a:r>
            <a:r>
              <a:rPr lang="en-US" dirty="0"/>
              <a:t> de </a:t>
            </a:r>
            <a:r>
              <a:rPr lang="en-US" dirty="0" err="1"/>
              <a:t>reziden</a:t>
            </a:r>
            <a:r>
              <a:rPr lang="ro-RO" dirty="0"/>
              <a:t>ț</a:t>
            </a:r>
            <a:r>
              <a:rPr lang="en-US" dirty="0" err="1"/>
              <a:t>iat</a:t>
            </a:r>
            <a:r>
              <a:rPr lang="en-US" dirty="0"/>
              <a:t> </a:t>
            </a:r>
            <a:r>
              <a:rPr lang="ro-RO" dirty="0"/>
              <a:t>î</a:t>
            </a:r>
            <a:r>
              <a:rPr lang="en-US" dirty="0"/>
              <a:t>n </a:t>
            </a:r>
            <a:r>
              <a:rPr lang="en-US" dirty="0" err="1"/>
              <a:t>specialitatea</a:t>
            </a:r>
            <a:r>
              <a:rPr lang="en-US" dirty="0"/>
              <a:t> </a:t>
            </a:r>
            <a:r>
              <a:rPr lang="en-US" dirty="0" err="1"/>
              <a:t>radiologie</a:t>
            </a:r>
            <a:r>
              <a:rPr lang="en-US" dirty="0"/>
              <a:t>- imagistic</a:t>
            </a:r>
            <a:r>
              <a:rPr lang="ro-RO" dirty="0"/>
              <a:t>ă</a:t>
            </a:r>
            <a:r>
              <a:rPr lang="en-US" dirty="0"/>
              <a:t> medical</a:t>
            </a:r>
            <a:r>
              <a:rPr lang="ro-RO" dirty="0"/>
              <a:t>ă, cu centrul de pregătire Brașov</a:t>
            </a:r>
            <a:endParaRPr lang="en-US" dirty="0"/>
          </a:p>
          <a:p>
            <a:endParaRPr lang="en-US" dirty="0"/>
          </a:p>
          <a:p>
            <a:r>
              <a:rPr lang="en-US" dirty="0"/>
              <a:t>2022- medic </a:t>
            </a:r>
            <a:r>
              <a:rPr lang="ro-RO" dirty="0"/>
              <a:t>ș</a:t>
            </a:r>
            <a:r>
              <a:rPr lang="en-US" dirty="0" err="1"/>
              <a:t>ef</a:t>
            </a:r>
            <a:r>
              <a:rPr lang="en-US" dirty="0"/>
              <a:t> </a:t>
            </a:r>
            <a:r>
              <a:rPr lang="en-US" dirty="0" err="1"/>
              <a:t>Laborator</a:t>
            </a:r>
            <a:r>
              <a:rPr lang="en-US" dirty="0"/>
              <a:t> Clinic </a:t>
            </a:r>
            <a:r>
              <a:rPr lang="en-US" dirty="0" err="1"/>
              <a:t>Radiologie</a:t>
            </a:r>
            <a:r>
              <a:rPr lang="en-US" dirty="0"/>
              <a:t>-Imagistic</a:t>
            </a:r>
            <a:r>
              <a:rPr lang="ro-RO" dirty="0"/>
              <a:t>ă</a:t>
            </a:r>
            <a:r>
              <a:rPr lang="en-US" dirty="0"/>
              <a:t> Medical</a:t>
            </a:r>
            <a:r>
              <a:rPr lang="ro-RO" dirty="0"/>
              <a:t>ă</a:t>
            </a:r>
            <a:r>
              <a:rPr lang="en-US" dirty="0"/>
              <a:t> din </a:t>
            </a:r>
            <a:r>
              <a:rPr lang="en-US" dirty="0" err="1"/>
              <a:t>cadrul</a:t>
            </a:r>
            <a:r>
              <a:rPr lang="en-US" dirty="0"/>
              <a:t> SCJU Bra</a:t>
            </a:r>
            <a:r>
              <a:rPr lang="ro-RO" dirty="0"/>
              <a:t>ș</a:t>
            </a:r>
            <a:r>
              <a:rPr lang="en-US" dirty="0" err="1"/>
              <a:t>ov</a:t>
            </a:r>
            <a:endParaRPr lang="en-US" dirty="0"/>
          </a:p>
        </p:txBody>
      </p:sp>
    </p:spTree>
    <p:extLst>
      <p:ext uri="{BB962C8B-B14F-4D97-AF65-F5344CB8AC3E}">
        <p14:creationId xmlns:p14="http://schemas.microsoft.com/office/powerpoint/2010/main" val="2332414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6E22A-74D7-CC00-A1BF-17090D20C0BA}"/>
              </a:ext>
            </a:extLst>
          </p:cNvPr>
          <p:cNvSpPr>
            <a:spLocks noGrp="1"/>
          </p:cNvSpPr>
          <p:nvPr>
            <p:ph type="title"/>
          </p:nvPr>
        </p:nvSpPr>
        <p:spPr/>
        <p:txBody>
          <a:bodyPr/>
          <a:lstStyle/>
          <a:p>
            <a:r>
              <a:rPr lang="en-US" dirty="0"/>
              <a:t>2. REALIZĂRI ȘTIINȚIFICE</a:t>
            </a:r>
          </a:p>
        </p:txBody>
      </p:sp>
      <p:sp>
        <p:nvSpPr>
          <p:cNvPr id="3" name="Content Placeholder 2">
            <a:extLst>
              <a:ext uri="{FF2B5EF4-FFF2-40B4-BE49-F238E27FC236}">
                <a16:creationId xmlns:a16="http://schemas.microsoft.com/office/drawing/2014/main" id="{29851C45-195A-4FE7-83CF-A9D3F090716A}"/>
              </a:ext>
            </a:extLst>
          </p:cNvPr>
          <p:cNvSpPr>
            <a:spLocks noGrp="1"/>
          </p:cNvSpPr>
          <p:nvPr>
            <p:ph idx="1"/>
          </p:nvPr>
        </p:nvSpPr>
        <p:spPr>
          <a:xfrm>
            <a:off x="406400" y="1570037"/>
            <a:ext cx="11582400" cy="4525963"/>
          </a:xfrm>
        </p:spPr>
        <p:txBody>
          <a:bodyPr>
            <a:normAutofit/>
          </a:bodyPr>
          <a:lstStyle/>
          <a:p>
            <a:pPr marL="0" indent="0">
              <a:buNone/>
            </a:pPr>
            <a:r>
              <a:rPr lang="en-US" dirty="0">
                <a:effectLst/>
                <a:latin typeface="Times New Roman" panose="02020603050405020304" pitchFamily="18" charset="0"/>
                <a:ea typeface="Calibri" panose="020F0502020204030204" pitchFamily="34" charset="0"/>
              </a:rPr>
              <a:t>A.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aspectelor</a:t>
            </a:r>
            <a:r>
              <a:rPr lang="en-US" dirty="0">
                <a:effectLst/>
                <a:latin typeface="Times New Roman" panose="02020603050405020304" pitchFamily="18" charset="0"/>
                <a:ea typeface="Calibri" panose="020F0502020204030204" pitchFamily="34" charset="0"/>
              </a:rPr>
              <a:t> practice ale </a:t>
            </a:r>
            <a:r>
              <a:rPr lang="en-US" dirty="0" err="1">
                <a:effectLst/>
                <a:latin typeface="Times New Roman" panose="02020603050405020304" pitchFamily="18" charset="0"/>
                <a:ea typeface="Calibri" panose="020F0502020204030204" pitchFamily="34" charset="0"/>
              </a:rPr>
              <a:t>Imagisticii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Medicale</a:t>
            </a:r>
            <a:endParaRPr lang="en-US" dirty="0">
              <a:effectLst/>
              <a:latin typeface="Times New Roman" panose="02020603050405020304" pitchFamily="18" charset="0"/>
              <a:ea typeface="Calibri" panose="020F0502020204030204" pitchFamily="34" charset="0"/>
            </a:endParaRPr>
          </a:p>
          <a:p>
            <a:pPr marL="0" indent="0">
              <a:buNone/>
            </a:pPr>
            <a:endParaRPr lang="en-US" dirty="0"/>
          </a:p>
          <a:p>
            <a:pPr marL="0" indent="0">
              <a:buNone/>
            </a:pPr>
            <a:r>
              <a:rPr lang="en-US" dirty="0"/>
              <a:t>B.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aspectelor</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imagistice</a:t>
            </a:r>
            <a:r>
              <a:rPr lang="en-US" dirty="0">
                <a:effectLst/>
                <a:latin typeface="Times New Roman" panose="02020603050405020304" pitchFamily="18" charset="0"/>
                <a:ea typeface="Calibri" panose="020F0502020204030204" pitchFamily="34" charset="0"/>
              </a:rPr>
              <a:t> ale </a:t>
            </a:r>
            <a:r>
              <a:rPr lang="en-US" dirty="0" err="1">
                <a:effectLst/>
                <a:latin typeface="Times New Roman" panose="02020603050405020304" pitchFamily="18" charset="0"/>
                <a:ea typeface="Calibri" panose="020F0502020204030204" pitchFamily="34" charset="0"/>
              </a:rPr>
              <a:t>patologiei</a:t>
            </a:r>
            <a:r>
              <a:rPr lang="en-US" dirty="0">
                <a:effectLst/>
                <a:latin typeface="Times New Roman" panose="02020603050405020304" pitchFamily="18" charset="0"/>
                <a:ea typeface="Calibri" panose="020F0502020204030204" pitchFamily="34" charset="0"/>
              </a:rPr>
              <a:t> cardio-</a:t>
            </a:r>
            <a:r>
              <a:rPr lang="en-US" dirty="0" err="1">
                <a:effectLst/>
                <a:latin typeface="Times New Roman" panose="02020603050405020304" pitchFamily="18" charset="0"/>
                <a:ea typeface="Calibri" panose="020F0502020204030204" pitchFamily="34" charset="0"/>
              </a:rPr>
              <a:t>vasculare</a:t>
            </a:r>
            <a:endParaRPr lang="en-US" dirty="0">
              <a:latin typeface="Times New Roman" panose="02020603050405020304" pitchFamily="18" charset="0"/>
              <a:ea typeface="Calibri" panose="020F0502020204030204" pitchFamily="34" charset="0"/>
            </a:endParaRPr>
          </a:p>
          <a:p>
            <a:pPr marL="0" indent="0">
              <a:buNone/>
            </a:pPr>
            <a:endParaRPr lang="en-US" dirty="0"/>
          </a:p>
          <a:p>
            <a:pPr marL="0" indent="0">
              <a:buNone/>
            </a:pPr>
            <a:r>
              <a:rPr lang="en-US" dirty="0"/>
              <a:t>C.</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medicinei</a:t>
            </a:r>
            <a:r>
              <a:rPr lang="en-US" dirty="0">
                <a:effectLst/>
                <a:latin typeface="Times New Roman" panose="02020603050405020304" pitchFamily="18" charset="0"/>
                <a:ea typeface="Calibri" panose="020F0502020204030204" pitchFamily="34" charset="0"/>
              </a:rPr>
              <a:t> integrative </a:t>
            </a:r>
            <a:endParaRPr lang="en-US" dirty="0"/>
          </a:p>
        </p:txBody>
      </p:sp>
      <p:pic>
        <p:nvPicPr>
          <p:cNvPr id="4" name="Picture 3">
            <a:extLst>
              <a:ext uri="{FF2B5EF4-FFF2-40B4-BE49-F238E27FC236}">
                <a16:creationId xmlns:a16="http://schemas.microsoft.com/office/drawing/2014/main" id="{4CB14C18-0495-E7E2-3FB1-9DD3362D9E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6968" y="381000"/>
            <a:ext cx="1901749" cy="673100"/>
          </a:xfrm>
          <a:prstGeom prst="rect">
            <a:avLst/>
          </a:prstGeom>
        </p:spPr>
      </p:pic>
    </p:spTree>
    <p:extLst>
      <p:ext uri="{BB962C8B-B14F-4D97-AF65-F5344CB8AC3E}">
        <p14:creationId xmlns:p14="http://schemas.microsoft.com/office/powerpoint/2010/main" val="2111771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05A08-54F6-1513-3A27-2E8454A5C4EF}"/>
              </a:ext>
            </a:extLst>
          </p:cNvPr>
          <p:cNvSpPr>
            <a:spLocks noGrp="1"/>
          </p:cNvSpPr>
          <p:nvPr>
            <p:ph type="title"/>
          </p:nvPr>
        </p:nvSpPr>
        <p:spPr/>
        <p:txBody>
          <a:bodyPr/>
          <a:lstStyle/>
          <a:p>
            <a:r>
              <a:rPr lang="en-US" dirty="0"/>
              <a:t>2. REALIZĂRI ȘTIINȚIFICE</a:t>
            </a:r>
          </a:p>
        </p:txBody>
      </p:sp>
      <p:sp>
        <p:nvSpPr>
          <p:cNvPr id="3" name="Content Placeholder 2">
            <a:extLst>
              <a:ext uri="{FF2B5EF4-FFF2-40B4-BE49-F238E27FC236}">
                <a16:creationId xmlns:a16="http://schemas.microsoft.com/office/drawing/2014/main" id="{5A95124F-341E-7477-F97C-BAE34822E3A8}"/>
              </a:ext>
            </a:extLst>
          </p:cNvPr>
          <p:cNvSpPr>
            <a:spLocks noGrp="1"/>
          </p:cNvSpPr>
          <p:nvPr>
            <p:ph idx="1"/>
          </p:nvPr>
        </p:nvSpPr>
        <p:spPr/>
        <p:txBody>
          <a:bodyPr/>
          <a:lstStyle/>
          <a:p>
            <a:pPr marL="0" indent="0">
              <a:buNone/>
            </a:pPr>
            <a:endParaRPr lang="en-US" dirty="0">
              <a:effectLst/>
              <a:latin typeface="Times New Roman" panose="02020603050405020304" pitchFamily="18" charset="0"/>
              <a:ea typeface="Calibri" panose="020F0502020204030204" pitchFamily="34" charset="0"/>
            </a:endParaRPr>
          </a:p>
          <a:p>
            <a:pPr marL="0" indent="0">
              <a:buNone/>
            </a:pPr>
            <a:endParaRPr lang="en-US" dirty="0">
              <a:latin typeface="Times New Roman" panose="02020603050405020304" pitchFamily="18" charset="0"/>
              <a:ea typeface="Calibri" panose="020F0502020204030204" pitchFamily="34" charset="0"/>
            </a:endParaRPr>
          </a:p>
          <a:p>
            <a:pPr marL="0" indent="0">
              <a:buNone/>
            </a:pPr>
            <a:r>
              <a:rPr lang="en-US" dirty="0">
                <a:effectLst/>
                <a:latin typeface="Times New Roman" panose="02020603050405020304" pitchFamily="18" charset="0"/>
                <a:ea typeface="Calibri" panose="020F0502020204030204" pitchFamily="34" charset="0"/>
              </a:rPr>
              <a:t>A.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aspectelor</a:t>
            </a:r>
            <a:r>
              <a:rPr lang="en-US" dirty="0">
                <a:effectLst/>
                <a:latin typeface="Times New Roman" panose="02020603050405020304" pitchFamily="18" charset="0"/>
                <a:ea typeface="Calibri" panose="020F0502020204030204" pitchFamily="34" charset="0"/>
              </a:rPr>
              <a:t> practice ale </a:t>
            </a:r>
            <a:r>
              <a:rPr lang="en-US" dirty="0" err="1">
                <a:effectLst/>
                <a:latin typeface="Times New Roman" panose="02020603050405020304" pitchFamily="18" charset="0"/>
                <a:ea typeface="Calibri" panose="020F0502020204030204" pitchFamily="34" charset="0"/>
              </a:rPr>
              <a:t>Imagisticii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Medicale</a:t>
            </a:r>
            <a:endParaRPr lang="en-US" dirty="0">
              <a:effectLst/>
              <a:latin typeface="Times New Roman" panose="02020603050405020304" pitchFamily="18" charset="0"/>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7345D36F-442E-9808-1B39-BFE85E441F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6400" y="345900"/>
            <a:ext cx="2000918" cy="708200"/>
          </a:xfrm>
          <a:prstGeom prst="rect">
            <a:avLst/>
          </a:prstGeom>
        </p:spPr>
      </p:pic>
    </p:spTree>
    <p:extLst>
      <p:ext uri="{BB962C8B-B14F-4D97-AF65-F5344CB8AC3E}">
        <p14:creationId xmlns:p14="http://schemas.microsoft.com/office/powerpoint/2010/main" val="1715384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8000" y="1255778"/>
            <a:ext cx="11277600" cy="3963922"/>
          </a:xfrm>
        </p:spPr>
        <p:txBody>
          <a:bodyPr>
            <a:normAutofit fontScale="90000"/>
          </a:bodyPr>
          <a:lstStyle/>
          <a:p>
            <a:pPr algn="ctr"/>
            <a:br>
              <a:rPr lang="ro-RO" sz="1800" b="1" dirty="0">
                <a:effectLst/>
                <a:latin typeface="Times New Roman" panose="02020603050405020304" pitchFamily="18" charset="0"/>
                <a:ea typeface="Calibri" panose="020F0502020204030204" pitchFamily="34" charset="0"/>
              </a:rPr>
            </a:br>
            <a:r>
              <a:rPr lang="en-US" b="1" cap="all" dirty="0"/>
              <a:t>TEZ</a:t>
            </a:r>
            <a:r>
              <a:rPr lang="ro-RO" b="1" cap="all" dirty="0"/>
              <a:t>Ă</a:t>
            </a:r>
            <a:r>
              <a:rPr lang="en-US" b="1" cap="all" dirty="0"/>
              <a:t> DE ABILITARE</a:t>
            </a:r>
            <a:br>
              <a:rPr lang="en-US" b="1" cap="all" dirty="0"/>
            </a:br>
            <a:br>
              <a:rPr lang="en-US" b="1" cap="all" dirty="0"/>
            </a:br>
            <a:r>
              <a:rPr lang="pt-BR" sz="2400" b="1" i="1" dirty="0">
                <a:effectLst/>
                <a:latin typeface="Times New Roman" panose="02020603050405020304" pitchFamily="18" charset="0"/>
                <a:ea typeface="Calibri" panose="020F0502020204030204" pitchFamily="34" charset="0"/>
                <a:cs typeface="Times New Roman" panose="02020603050405020304" pitchFamily="18" charset="0"/>
              </a:rPr>
              <a:t>ÎNTRE DIAGNOSTIC ȘI TRATAMENT INTERDISCIPLINAR ȘI DE MEDICINĂ INTEGRATIVĂ ÎN RADIOIMAGISTICA MEDICALĂ</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br>
              <a:rPr lang="en-US" sz="1800" dirty="0">
                <a:effectLst/>
                <a:latin typeface="Calibri" panose="020F0502020204030204" pitchFamily="34" charset="0"/>
                <a:ea typeface="Calibri" panose="020F0502020204030204" pitchFamily="34" charset="0"/>
                <a:cs typeface="Times New Roman" panose="02020603050405020304" pitchFamily="18" charset="0"/>
              </a:rPr>
            </a:br>
            <a:br>
              <a:rPr lang="en-US" sz="1800" dirty="0">
                <a:effectLst/>
                <a:latin typeface="Calibri" panose="020F0502020204030204" pitchFamily="34" charset="0"/>
                <a:ea typeface="Calibri" panose="020F0502020204030204" pitchFamily="34" charset="0"/>
                <a:cs typeface="Times New Roman" panose="02020603050405020304" pitchFamily="18" charset="0"/>
              </a:rPr>
            </a:b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ro-RO" sz="1800" dirty="0">
                <a:effectLst/>
                <a:latin typeface="Calibri" panose="020F0502020204030204" pitchFamily="34" charset="0"/>
                <a:ea typeface="Calibri" panose="020F0502020204030204" pitchFamily="34" charset="0"/>
                <a:cs typeface="Times New Roman" panose="02020603050405020304" pitchFamily="18" charset="0"/>
              </a:rPr>
              <a:t>											</a:t>
            </a:r>
            <a:br>
              <a:rPr lang="ro-RO" sz="1800" dirty="0">
                <a:effectLst/>
                <a:latin typeface="Calibri" panose="020F0502020204030204" pitchFamily="34" charset="0"/>
                <a:ea typeface="Calibri" panose="020F0502020204030204" pitchFamily="34" charset="0"/>
                <a:cs typeface="Times New Roman" panose="02020603050405020304" pitchFamily="18" charset="0"/>
              </a:rPr>
            </a:br>
            <a:br>
              <a:rPr lang="ro-RO" sz="1800" dirty="0">
                <a:effectLst/>
                <a:latin typeface="Calibri" panose="020F0502020204030204" pitchFamily="34" charset="0"/>
                <a:ea typeface="Calibri" panose="020F0502020204030204" pitchFamily="34" charset="0"/>
                <a:cs typeface="Times New Roman" panose="02020603050405020304" pitchFamily="18" charset="0"/>
              </a:rPr>
            </a:br>
            <a:r>
              <a:rPr lang="ro-RO"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Domeniul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MEDICIN</a:t>
            </a:r>
            <a:r>
              <a:rPr lang="ro-RO" sz="1800" b="1" dirty="0">
                <a:effectLst/>
                <a:latin typeface="Calibri" panose="020F0502020204030204" pitchFamily="34" charset="0"/>
                <a:ea typeface="Calibri" panose="020F0502020204030204" pitchFamily="34" charset="0"/>
                <a:cs typeface="Times New Roman" panose="02020603050405020304" pitchFamily="18" charset="0"/>
              </a:rPr>
              <a:t>Ă</a:t>
            </a:r>
            <a:br>
              <a:rPr lang="en-US" sz="1600" b="1" dirty="0">
                <a:effectLst/>
                <a:latin typeface="Calibri" panose="020F0502020204030204" pitchFamily="34" charset="0"/>
                <a:ea typeface="Calibri" panose="020F0502020204030204" pitchFamily="34" charset="0"/>
                <a:cs typeface="Times New Roman" panose="02020603050405020304" pitchFamily="18" charset="0"/>
              </a:rPr>
            </a:br>
            <a:r>
              <a:rPr lang="ro-RO" sz="1800" b="1" dirty="0">
                <a:effectLst/>
                <a:latin typeface="Calibri" panose="020F0502020204030204" pitchFamily="34" charset="0"/>
                <a:ea typeface="Calibri" panose="020F0502020204030204" pitchFamily="34" charset="0"/>
                <a:cs typeface="Times New Roman" panose="02020603050405020304" pitchFamily="18" charset="0"/>
              </a:rPr>
              <a:t>BRAȘOV 2025</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ro-RO"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effectLst/>
                <a:latin typeface="Calibri" panose="020F0502020204030204" pitchFamily="34" charset="0"/>
                <a:ea typeface="Calibri" panose="020F0502020204030204" pitchFamily="34" charset="0"/>
                <a:cs typeface="Times New Roman" panose="02020603050405020304" pitchFamily="18" charset="0"/>
              </a:rPr>
              <a:t>AUTOR: Conf. dr. </a:t>
            </a:r>
            <a:r>
              <a:rPr lang="ro-RO" sz="1800" b="1" dirty="0"/>
              <a:t>Manea Rosana-Mihaela</a:t>
            </a:r>
            <a:br>
              <a:rPr lang="en-US" dirty="0"/>
            </a:br>
            <a:endParaRPr lang="en-US" dirty="0"/>
          </a:p>
        </p:txBody>
      </p:sp>
      <p:sp>
        <p:nvSpPr>
          <p:cNvPr id="14" name="Subtitle 13">
            <a:extLst>
              <a:ext uri="{FF2B5EF4-FFF2-40B4-BE49-F238E27FC236}">
                <a16:creationId xmlns:a16="http://schemas.microsoft.com/office/drawing/2014/main" id="{64D37A15-630F-A896-AB01-0054541376EB}"/>
              </a:ext>
            </a:extLst>
          </p:cNvPr>
          <p:cNvSpPr>
            <a:spLocks noGrp="1"/>
          </p:cNvSpPr>
          <p:nvPr>
            <p:ph type="subTitle" idx="1"/>
          </p:nvPr>
        </p:nvSpPr>
        <p:spPr>
          <a:xfrm>
            <a:off x="491744" y="457201"/>
            <a:ext cx="11277600" cy="762000"/>
          </a:xfrm>
        </p:spPr>
        <p:txBody>
          <a:bodyPr>
            <a:normAutofit fontScale="92500" lnSpcReduction="10000"/>
          </a:bodyPr>
          <a:lstStyle/>
          <a:p>
            <a:r>
              <a:rPr lang="ro-RO" b="1" dirty="0">
                <a:latin typeface="Times New Roman" panose="02020603050405020304" pitchFamily="18" charset="0"/>
                <a:ea typeface="Calibri" panose="020F0502020204030204" pitchFamily="34" charset="0"/>
              </a:rPr>
              <a:t>                        </a:t>
            </a:r>
            <a:r>
              <a:rPr lang="pt-BR" b="1" dirty="0">
                <a:latin typeface="Times New Roman" panose="02020603050405020304" pitchFamily="18" charset="0"/>
                <a:ea typeface="Calibri" panose="020F0502020204030204" pitchFamily="34" charset="0"/>
              </a:rPr>
              <a:t>UNIVERSITATEA TRANSILVANIA BRA</a:t>
            </a:r>
            <a:r>
              <a:rPr lang="ro-RO" b="1" dirty="0">
                <a:latin typeface="Times New Roman" panose="02020603050405020304" pitchFamily="18" charset="0"/>
                <a:ea typeface="Calibri" panose="020F0502020204030204" pitchFamily="34" charset="0"/>
              </a:rPr>
              <a:t>Ș</a:t>
            </a:r>
            <a:r>
              <a:rPr lang="pt-BR" b="1" dirty="0">
                <a:latin typeface="Times New Roman" panose="02020603050405020304" pitchFamily="18" charset="0"/>
                <a:ea typeface="Calibri" panose="020F0502020204030204" pitchFamily="34" charset="0"/>
              </a:rPr>
              <a:t>OV</a:t>
            </a:r>
            <a:endParaRPr lang="ro-RO" b="1" dirty="0">
              <a:latin typeface="Times New Roman" panose="02020603050405020304" pitchFamily="18" charset="0"/>
              <a:ea typeface="Calibri" panose="020F0502020204030204" pitchFamily="34" charset="0"/>
            </a:endParaRPr>
          </a:p>
          <a:p>
            <a:r>
              <a:rPr lang="ro-RO" b="1" dirty="0">
                <a:latin typeface="Times New Roman" panose="02020603050405020304" pitchFamily="18" charset="0"/>
                <a:ea typeface="Calibri" panose="020F0502020204030204" pitchFamily="34" charset="0"/>
              </a:rPr>
              <a:t>                        Facultatea de Medicină</a:t>
            </a:r>
            <a:endParaRPr lang="en-US" dirty="0"/>
          </a:p>
        </p:txBody>
      </p:sp>
      <p:pic>
        <p:nvPicPr>
          <p:cNvPr id="6" name="Picture 5">
            <a:extLst>
              <a:ext uri="{FF2B5EF4-FFF2-40B4-BE49-F238E27FC236}">
                <a16:creationId xmlns:a16="http://schemas.microsoft.com/office/drawing/2014/main" id="{10E115A3-581E-57A8-1B3A-F7E8D7BFD72B}"/>
              </a:ext>
            </a:extLst>
          </p:cNvPr>
          <p:cNvPicPr>
            <a:picLocks noChangeAspect="1"/>
          </p:cNvPicPr>
          <p:nvPr/>
        </p:nvPicPr>
        <p:blipFill rotWithShape="1">
          <a:blip r:embed="rId2">
            <a:extLst>
              <a:ext uri="{28A0092B-C50C-407E-A947-70E740481C1C}">
                <a14:useLocalDpi xmlns:a14="http://schemas.microsoft.com/office/drawing/2010/main" val="0"/>
              </a:ext>
            </a:extLst>
          </a:blip>
          <a:srcRect l="25543" t="51406" r="6522" b="12251"/>
          <a:stretch/>
        </p:blipFill>
        <p:spPr>
          <a:xfrm>
            <a:off x="6934200" y="5364480"/>
            <a:ext cx="4851400" cy="1455420"/>
          </a:xfrm>
          <a:prstGeom prst="rect">
            <a:avLst/>
          </a:prstGeom>
        </p:spPr>
      </p:pic>
      <p:pic>
        <p:nvPicPr>
          <p:cNvPr id="8" name="Picture 7">
            <a:extLst>
              <a:ext uri="{FF2B5EF4-FFF2-40B4-BE49-F238E27FC236}">
                <a16:creationId xmlns:a16="http://schemas.microsoft.com/office/drawing/2014/main" id="{0851C2E6-8760-E21C-B4FB-2B02FC7D011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420625"/>
            <a:ext cx="914400" cy="902563"/>
          </a:xfrm>
          <a:prstGeom prst="rect">
            <a:avLst/>
          </a:prstGeom>
          <a:noFill/>
          <a:ln>
            <a:noFill/>
          </a:ln>
        </p:spPr>
      </p:pic>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52664-42D7-E2E0-452F-5E148F6C6FC7}"/>
              </a:ext>
            </a:extLst>
          </p:cNvPr>
          <p:cNvSpPr>
            <a:spLocks noGrp="1"/>
          </p:cNvSpPr>
          <p:nvPr>
            <p:ph type="title"/>
          </p:nvPr>
        </p:nvSpPr>
        <p:spPr>
          <a:xfrm>
            <a:off x="228600" y="457200"/>
            <a:ext cx="11760200" cy="838200"/>
          </a:xfrm>
        </p:spPr>
        <p:txBody>
          <a:bodyPr>
            <a:normAutofit fontScale="90000"/>
          </a:bodyPr>
          <a:lstStyle/>
          <a:p>
            <a:br>
              <a:rPr lang="pt-BR" sz="2200" dirty="0">
                <a:effectLst/>
                <a:latin typeface="Times New Roman" panose="02020603050405020304" pitchFamily="18" charset="0"/>
                <a:ea typeface="Calibri" panose="020F0502020204030204" pitchFamily="34" charset="0"/>
                <a:cs typeface="Times New Roman" panose="02020603050405020304" pitchFamily="18" charset="0"/>
              </a:rPr>
            </a:br>
            <a:r>
              <a:rPr lang="pt-BR" sz="2200" b="1" dirty="0">
                <a:effectLst/>
                <a:latin typeface="Times New Roman" panose="02020603050405020304" pitchFamily="18" charset="0"/>
                <a:ea typeface="Calibri" panose="020F0502020204030204" pitchFamily="34" charset="0"/>
                <a:cs typeface="Times New Roman" panose="02020603050405020304" pitchFamily="18" charset="0"/>
              </a:rPr>
              <a:t>Clear Cell Renal Cell Carcinoma: Local Recurrence and Bilateral Adrenal Metastases </a:t>
            </a:r>
            <a:br>
              <a:rPr lang="en-US"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0BB093D4-F450-EB54-6C6B-05D214AA02CE}"/>
              </a:ext>
            </a:extLst>
          </p:cNvPr>
          <p:cNvSpPr>
            <a:spLocks noGrp="1"/>
          </p:cNvSpPr>
          <p:nvPr>
            <p:ph idx="1"/>
          </p:nvPr>
        </p:nvSpPr>
        <p:spPr/>
        <p:txBody>
          <a:bodyPr>
            <a:normAutofit fontScale="70000" lnSpcReduction="20000"/>
          </a:bodyPr>
          <a:lstStyle/>
          <a:p>
            <a:pPr marL="0" marR="0" algn="ctr">
              <a:lnSpc>
                <a:spcPct val="107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Popa, E.-M.,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Manea, R.</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and Birla-Coroiu, 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Journal of the Belgian Society of Radiology, Volume 106, Issue 1, Page 42</a:t>
            </a: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 2022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https://doi.org/10.5334/jbsr.2772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Carcinomul renal cu celule clare este cel mai frecvent tip de carcinom renal, diagnosticat frecvent incidental, intr-un stadiu avansat.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În cadrul acestui articol a fost prezentat un pacient în vârstă de 49 de ani, care s-a prezentat în cadrul departamentului de urgență cu simptome nespecifice pentru o anumită patologie. După efectuarea unei Computer Tomografii a regiunii abdominale, a fost ridicată suspiciunea unei formațiuni tumorale renale stângi. Scopul acestui studiu a fost sa sublinieze importanța diagnosticului rapid și a investigării suplimentare a carcinomului renal cu celule clare și asupra severității acestui tip de cancer.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Concluzii: </a:t>
            </a: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Carcinomul renal cu celule clare nu determină simptomatologie specifică. Pentru o diagnosticare completă și monitorizarea ulterioară a acestei patologii, fiind necesară utilizarea Computer Tomografiei.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pP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   Carcinomul renal cu celule clare poate fi tratat prin nefrectomie parțială, poate recidiva în adiacența cicatricei chirurgicale și poate progresa cu metastaze la nivelul glandelor suprarenale bilateral, mai ales când monitorizarea nu este efectuata eficient.</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o-RO"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algn="just">
              <a:lnSpc>
                <a:spcPct val="150000"/>
              </a:lnSpc>
              <a:spcAft>
                <a:spcPts val="800"/>
              </a:spcAft>
            </a:pPr>
            <a:r>
              <a:rPr lang="pt-BR" sz="1800" b="1" i="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a:t>
            </a:r>
            <a:r>
              <a:rPr lang="ro-RO" sz="1800" b="1" i="1" dirty="0">
                <a:effectLst/>
                <a:latin typeface="Times New Roman" panose="02020603050405020304" pitchFamily="18" charset="0"/>
                <a:ea typeface="Calibri" panose="020F0502020204030204" pitchFamily="34" charset="0"/>
                <a:cs typeface="Times New Roman" panose="02020603050405020304" pitchFamily="18" charset="0"/>
              </a:rPr>
              <a:t>sa sublinieze importanța diagnosticului rapid și a investigării suplimentare a carcinomului renal cu celule clare și asupra severității acestui tip de cancer în vederea </a:t>
            </a:r>
            <a:r>
              <a:rPr lang="pt-BR" sz="1800" b="1" i="1" kern="150" dirty="0">
                <a:effectLst/>
                <a:latin typeface="Times New Roman" panose="02020603050405020304" pitchFamily="18" charset="0"/>
                <a:ea typeface="NSimSun" panose="02010609030101010101" pitchFamily="49" charset="-122"/>
                <a:cs typeface="Arial" panose="020B0604020202020204" pitchFamily="34" charset="0"/>
              </a:rPr>
              <a:t> îmbunătăți</a:t>
            </a:r>
            <a:r>
              <a:rPr lang="ro-RO" sz="1800" b="1" i="1" kern="150" dirty="0">
                <a:effectLst/>
                <a:latin typeface="Times New Roman" panose="02020603050405020304" pitchFamily="18" charset="0"/>
                <a:ea typeface="NSimSun" panose="02010609030101010101" pitchFamily="49" charset="-122"/>
                <a:cs typeface="Arial" panose="020B0604020202020204" pitchFamily="34" charset="0"/>
              </a:rPr>
              <a:t>rii</a:t>
            </a:r>
            <a:r>
              <a:rPr lang="pt-BR" sz="1800" b="1" i="1" kern="150" dirty="0">
                <a:effectLst/>
                <a:latin typeface="Times New Roman" panose="02020603050405020304" pitchFamily="18" charset="0"/>
                <a:ea typeface="NSimSun" panose="02010609030101010101" pitchFamily="49" charset="-122"/>
                <a:cs typeface="Arial" panose="020B0604020202020204" pitchFamily="34" charset="0"/>
              </a:rPr>
              <a:t> managementul </a:t>
            </a:r>
            <a:r>
              <a:rPr lang="ro-RO" sz="1800" b="1" i="1" kern="150" dirty="0">
                <a:effectLst/>
                <a:latin typeface="Times New Roman" panose="02020603050405020304" pitchFamily="18" charset="0"/>
                <a:ea typeface="NSimSun" panose="02010609030101010101" pitchFamily="49" charset="-122"/>
                <a:cs typeface="Arial" panose="020B0604020202020204" pitchFamily="34" charset="0"/>
              </a:rPr>
              <a:t>la pacienții oncologici</a:t>
            </a:r>
            <a:endParaRPr lang="en-US" b="1" i="1" dirty="0"/>
          </a:p>
        </p:txBody>
      </p:sp>
      <p:pic>
        <p:nvPicPr>
          <p:cNvPr id="4" name="Picture 4" descr="Web of Science – Asian Insitute of Technology Library">
            <a:extLst>
              <a:ext uri="{FF2B5EF4-FFF2-40B4-BE49-F238E27FC236}">
                <a16:creationId xmlns:a16="http://schemas.microsoft.com/office/drawing/2014/main" id="{135A4067-94ED-BE9A-BF83-29376F6837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80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9C253-07F8-FD9B-7369-017A020D9D79}"/>
              </a:ext>
            </a:extLst>
          </p:cNvPr>
          <p:cNvSpPr>
            <a:spLocks noGrp="1"/>
          </p:cNvSpPr>
          <p:nvPr>
            <p:ph type="title"/>
          </p:nvPr>
        </p:nvSpPr>
        <p:spPr/>
        <p:txBody>
          <a:bodyPr>
            <a:normAutofit fontScale="90000"/>
          </a:bodyPr>
          <a:lstStyle/>
          <a:p>
            <a:br>
              <a:rPr lang="en-US" sz="1800" dirty="0">
                <a:effectLst/>
                <a:latin typeface="Times New Roman" panose="02020603050405020304" pitchFamily="18" charset="0"/>
                <a:ea typeface="Calibri" panose="020F0502020204030204" pitchFamily="34" charset="0"/>
                <a:cs typeface="Times New Roman" panose="02020603050405020304" pitchFamily="18" charset="0"/>
              </a:rPr>
            </a:b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IMAGING EVALUATION OF TYPICAL AND ATYPICAL CALCIFICATIONS IN DIFFERENT ANATOMICAL REGIONS STUDY IN BRASOV, ROMANIA</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F02DBB4-0AD8-31B8-37F9-A103A913BA9C}"/>
              </a:ext>
            </a:extLst>
          </p:cNvPr>
          <p:cNvSpPr>
            <a:spLocks noGrp="1"/>
          </p:cNvSpPr>
          <p:nvPr>
            <p:ph idx="1"/>
          </p:nvPr>
        </p:nvSpPr>
        <p:spPr/>
        <p:txBody>
          <a:bodyPr>
            <a:normAutofit fontScale="25000" lnSpcReduction="20000"/>
          </a:bodyPr>
          <a:lstStyle/>
          <a:p>
            <a:pPr marL="0" marR="0" algn="ctr">
              <a:lnSpc>
                <a:spcPct val="107000"/>
              </a:lnSpc>
              <a:spcAft>
                <a:spcPts val="800"/>
              </a:spcAft>
              <a:buNone/>
            </a:pPr>
            <a:br>
              <a:rPr lang="pt-BR" sz="1800" u="none" strike="noStrike" dirty="0">
                <a:solidFill>
                  <a:srgbClr val="AD1F1F"/>
                </a:solidFill>
                <a:effectLst/>
                <a:latin typeface="Times New Roman" panose="02020603050405020304" pitchFamily="18"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br>
            <a:r>
              <a:rPr lang="pt-BR" sz="49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Sechel, G</a:t>
            </a:r>
            <a:r>
              <a:rPr lang="pt-BR" sz="49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49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Repanovici, A</a:t>
            </a:r>
            <a:r>
              <a:rPr lang="pt-BR" sz="49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4900" b="1"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Manea, R</a:t>
            </a:r>
            <a:r>
              <a:rPr lang="pt-BR" sz="49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49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4900" u="none" strike="noStrike"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Burtea, V</a:t>
            </a:r>
            <a:endParaRPr lang="en-US" sz="4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pt-BR" sz="4900" dirty="0">
                <a:effectLst/>
                <a:latin typeface="Times New Roman" panose="02020603050405020304" pitchFamily="18" charset="0"/>
                <a:ea typeface="Times New Roman" panose="02020603050405020304" pitchFamily="18" charset="0"/>
                <a:cs typeface="Times New Roman" panose="02020603050405020304" pitchFamily="18" charset="0"/>
              </a:rPr>
              <a:t>MEDICAL-SURGICAL JOURNAL-REVISTA MEDICO-CHIRURGICALA, Volume </a:t>
            </a:r>
            <a:r>
              <a:rPr lang="pt-BR" sz="4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124</a:t>
            </a:r>
            <a:r>
              <a:rPr lang="pt-BR" sz="4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Issue</a:t>
            </a:r>
            <a:r>
              <a:rPr lang="pt-BR" sz="4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pt-BR" sz="49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Pages 290-297</a:t>
            </a:r>
            <a:r>
              <a:rPr lang="ro-RO" sz="49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2020</a:t>
            </a:r>
            <a:endParaRPr lang="en-US" sz="4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pt-BR" sz="49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7"/>
              </a:rPr>
              <a:t>https://www.revmedchir.ro/index.php/revmedchir/article/view/2121</a:t>
            </a:r>
            <a:endParaRPr lang="en-US" sz="4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Aft>
                <a:spcPts val="800"/>
              </a:spcAft>
              <a:buNone/>
            </a:pP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Calcificările în diferite regiuni anatomice au fost identificate folosind ultrasonografia, radiografia, mamografia și Computer Tomografia în funcție de regiunea investigată. </a:t>
            </a:r>
            <a:endParaRPr lang="en-US" sz="56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56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Scopul acestui studiu a fost să sublinieze evaluarea calcificărilor tipice și atipice la nivelul organelor din diferite regiuni anatomice în funcție de vârsta și patologia investigată pentru a identifica cea mai bună metodă de diagnostic.</a:t>
            </a:r>
            <a:endParaRPr lang="en-US" sz="5600" b="1" i="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Aft>
                <a:spcPts val="800"/>
              </a:spcAft>
              <a:buNone/>
            </a:pPr>
            <a:r>
              <a:rPr lang="pt-BR"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Material și metodă: Acest studiu prospectiv a fost desf</a:t>
            </a:r>
            <a:r>
              <a:rPr lang="ro-RO"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ășurat timp de 2 luni, în 2018</a:t>
            </a:r>
            <a:r>
              <a:rPr lang="en-US"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o-RO"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și a inclus 1338 pacienți cu vârste diferite, cu sau fără simptomatologie, ce au ajuns în mod aleator în Departamentul de Radiologie și Imagistică Medicală pentru următoarele tipuri de investigații</a:t>
            </a:r>
            <a:r>
              <a:rPr lang="pt-BR"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ro-RO"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radiografie, Computer Tomografie, ecografie și mamografie.</a:t>
            </a:r>
            <a:endParaRPr lang="en-US" sz="5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70000"/>
              </a:lnSpc>
              <a:buNone/>
            </a:pPr>
            <a:r>
              <a:rPr lang="ro-RO"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Rezultate: Calcificările identificate prin metode imagistice au fost evaluate la nivelul următoarelor regiuni anatomice: cap, gât, torace, abdomen și pelvis. </a:t>
            </a:r>
            <a:r>
              <a:rPr lang="pt-BR"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 fost generate o bază de date iar datele obținute au fost colectate și analizate cu software-ul SPSS 20.0. Au fost astfel subliniate situații variate în funcție de regiunea anatomică</a:t>
            </a:r>
            <a:r>
              <a:rPr lang="ro-RO" sz="5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o-RO" sz="5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6000" dirty="0">
                <a:effectLst/>
                <a:latin typeface="Times New Roman" panose="02020603050405020304" pitchFamily="18" charset="0"/>
                <a:ea typeface="Calibri" panose="020F0502020204030204" pitchFamily="34" charset="0"/>
                <a:cs typeface="Times New Roman" panose="02020603050405020304" pitchFamily="18" charset="0"/>
              </a:rPr>
              <a:t>să analizeze factorii de ris</a:t>
            </a:r>
            <a:r>
              <a:rPr lang="ro-RO" sz="6000" dirty="0">
                <a:effectLst/>
                <a:latin typeface="Times New Roman" panose="02020603050405020304" pitchFamily="18" charset="0"/>
                <a:ea typeface="Calibri" panose="020F0502020204030204" pitchFamily="34" charset="0"/>
                <a:cs typeface="Times New Roman" panose="02020603050405020304" pitchFamily="18" charset="0"/>
              </a:rPr>
              <a:t>c </a:t>
            </a:r>
            <a:r>
              <a:rPr lang="pt-BR" sz="6000" dirty="0">
                <a:effectLst/>
                <a:latin typeface="Times New Roman" panose="02020603050405020304" pitchFamily="18" charset="0"/>
                <a:ea typeface="Calibri" panose="020F0502020204030204" pitchFamily="34" charset="0"/>
                <a:cs typeface="Times New Roman" panose="02020603050405020304" pitchFamily="18" charset="0"/>
              </a:rPr>
              <a:t>și diagnosticele diferențiale. </a:t>
            </a:r>
            <a:endParaRPr lang="en-US" sz="5600" dirty="0"/>
          </a:p>
        </p:txBody>
      </p:sp>
      <p:pic>
        <p:nvPicPr>
          <p:cNvPr id="4" name="Picture 4" descr="Web of Science – Asian Insitute of Technology Library">
            <a:extLst>
              <a:ext uri="{FF2B5EF4-FFF2-40B4-BE49-F238E27FC236}">
                <a16:creationId xmlns:a16="http://schemas.microsoft.com/office/drawing/2014/main" id="{3DFD14D7-1494-9BB3-516A-AC72394F01C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080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58A3-CFD4-C371-3E26-9A2B299BFB3C}"/>
              </a:ext>
            </a:extLst>
          </p:cNvPr>
          <p:cNvSpPr>
            <a:spLocks noGrp="1"/>
          </p:cNvSpPr>
          <p:nvPr>
            <p:ph type="title"/>
          </p:nvPr>
        </p:nvSpPr>
        <p:spPr>
          <a:xfrm>
            <a:off x="406400" y="457200"/>
            <a:ext cx="11582400" cy="533400"/>
          </a:xfrm>
        </p:spPr>
        <p:txBody>
          <a:bodyPr>
            <a:normAutofit fontScale="90000"/>
          </a:bodyPr>
          <a:lstStyle/>
          <a:p>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Many Hidden Faces of Gallbladder Carcinoma on CT and MRI Imaging—From A to Z</a:t>
            </a:r>
            <a:br>
              <a:rPr lang="en-US" sz="1800" b="1" dirty="0">
                <a:effectLst/>
                <a:latin typeface="Calibri" panose="020F0502020204030204" pitchFamily="34" charset="0"/>
                <a:ea typeface="Calibri" panose="020F0502020204030204" pitchFamily="34" charset="0"/>
                <a:cs typeface="Times New Roman" panose="02020603050405020304" pitchFamily="18" charset="0"/>
              </a:rPr>
            </a:br>
            <a:endParaRPr lang="en-US" b="1" dirty="0"/>
          </a:p>
        </p:txBody>
      </p:sp>
      <p:sp>
        <p:nvSpPr>
          <p:cNvPr id="3" name="Content Placeholder 2">
            <a:extLst>
              <a:ext uri="{FF2B5EF4-FFF2-40B4-BE49-F238E27FC236}">
                <a16:creationId xmlns:a16="http://schemas.microsoft.com/office/drawing/2014/main" id="{1AE070AB-6F5F-E4C0-5FF8-0C79DAE30FE7}"/>
              </a:ext>
            </a:extLst>
          </p:cNvPr>
          <p:cNvSpPr>
            <a:spLocks noGrp="1"/>
          </p:cNvSpPr>
          <p:nvPr>
            <p:ph idx="1"/>
          </p:nvPr>
        </p:nvSpPr>
        <p:spPr>
          <a:xfrm>
            <a:off x="406400" y="1143001"/>
            <a:ext cx="11582400" cy="4937130"/>
          </a:xfrm>
        </p:spPr>
        <p:txBody>
          <a:bodyPr>
            <a:normAutofit/>
          </a:bodyPr>
          <a:lstStyle/>
          <a:p>
            <a:pPr marL="0" marR="0" algn="ctr">
              <a:lnSpc>
                <a:spcPct val="107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Neculoiu, D.; Neculoiu, L.C.; Popa, R.M.;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Manea, R.M.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Diagnostics 2024, Volume 14, Page 475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Aft>
                <a:spcPts val="800"/>
              </a:spcAft>
              <a:buNone/>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https://doi.org/10.3390/diagnostics14050475</a:t>
            </a: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buNone/>
            </a:pPr>
            <a:r>
              <a:rPr lang="pt-BR" sz="1800" dirty="0">
                <a:effectLst/>
                <a:latin typeface="Times New Roman" panose="02020603050405020304" pitchFamily="18" charset="0"/>
                <a:ea typeface="Calibri" panose="020F0502020204030204" pitchFamily="34" charset="0"/>
              </a:rPr>
              <a:t>Carcinomul veziculei biliare reprezintă cel mai agresiv tip de cancer al tractului bilar și este al șaselea cel mai comun tip de tumoră gastrointestinală. Diagnosticul este unul dificil, ce pune probleme clinicienilor prin simptomele nespecifice ce mimează un grup de patologii diferite precum și patologii benigne ale veziculei biliare precum colecistita, colecistita xantogranulomatoasă, adenomiomatoza, vezicula de porțelan sau metastaze ale veziculei biliare (apărute frecvent în cazul melanomului malign ș carcinomului renal cu cellule clare).</a:t>
            </a:r>
            <a:endParaRPr lang="pt-BR" sz="1800"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50000"/>
              </a:lnSpc>
              <a:buNone/>
            </a:pPr>
            <a:r>
              <a:rPr lang="pt-BR" sz="1800" b="1" i="1" dirty="0">
                <a:effectLst/>
                <a:latin typeface="Times New Roman" panose="02020603050405020304" pitchFamily="18" charset="0"/>
                <a:ea typeface="Calibri" panose="020F0502020204030204" pitchFamily="34" charset="0"/>
                <a:cs typeface="Times New Roman" panose="02020603050405020304" pitchFamily="18" charset="0"/>
              </a:rPr>
              <a:t>Scopul acestei lucrări științifice a fost să demonstreze și să evalueze prin multiple modalități imagistice (C</a:t>
            </a:r>
            <a:r>
              <a:rPr lang="ro-RO" sz="1800" b="1" i="1" dirty="0">
                <a:effectLst/>
                <a:latin typeface="Times New Roman" panose="02020603050405020304" pitchFamily="18" charset="0"/>
                <a:ea typeface="Calibri" panose="020F0502020204030204" pitchFamily="34" charset="0"/>
                <a:cs typeface="Times New Roman" panose="02020603050405020304" pitchFamily="18" charset="0"/>
              </a:rPr>
              <a:t>T sau IRM</a:t>
            </a:r>
            <a:r>
              <a:rPr lang="pt-BR" sz="1800" b="1" i="1" dirty="0">
                <a:effectLst/>
                <a:latin typeface="Times New Roman" panose="02020603050405020304" pitchFamily="18" charset="0"/>
                <a:ea typeface="Calibri" panose="020F0502020204030204" pitchFamily="34" charset="0"/>
                <a:cs typeface="Times New Roman" panose="02020603050405020304" pitchFamily="18" charset="0"/>
              </a:rPr>
              <a:t>), diferite aspecte și modificari imagistice întâlnite în cancerul de vezicula biliară și de asemenea să analizeze factorii de risc, patternurile de metastazare și diagnosticele diferențiale. </a:t>
            </a:r>
            <a:endParaRPr lang="en-US" b="1" i="1" dirty="0"/>
          </a:p>
        </p:txBody>
      </p:sp>
      <p:pic>
        <p:nvPicPr>
          <p:cNvPr id="4" name="Picture 4" descr="Web of Science – Asian Insitute of Technology Library">
            <a:extLst>
              <a:ext uri="{FF2B5EF4-FFF2-40B4-BE49-F238E27FC236}">
                <a16:creationId xmlns:a16="http://schemas.microsoft.com/office/drawing/2014/main" id="{E6F24610-20AD-799F-86E0-8FC045DB25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15249" y="5949034"/>
            <a:ext cx="1373551" cy="903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275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65BDC-137A-23F3-F0C1-8D8ACA9C9330}"/>
              </a:ext>
            </a:extLst>
          </p:cNvPr>
          <p:cNvSpPr>
            <a:spLocks noGrp="1"/>
          </p:cNvSpPr>
          <p:nvPr>
            <p:ph type="title"/>
          </p:nvPr>
        </p:nvSpPr>
        <p:spPr/>
        <p:txBody>
          <a:bodyPr>
            <a:normAutofit fontScale="90000"/>
          </a:bodyPr>
          <a:lstStyle/>
          <a:p>
            <a:b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2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Analysis of breast cancer subtypes and their correlations with receptors and ultrasound</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35C42A68-2A18-4B7E-8555-25EAF366127F}"/>
              </a:ext>
            </a:extLst>
          </p:cNvPr>
          <p:cNvSpPr>
            <a:spLocks noGrp="1"/>
          </p:cNvSpPr>
          <p:nvPr>
            <p:ph idx="1"/>
          </p:nvPr>
        </p:nvSpPr>
        <p:spPr/>
        <p:txBody>
          <a:bodyPr>
            <a:normAutofit fontScale="85000" lnSpcReduction="10000"/>
          </a:bodyPr>
          <a:lstStyle/>
          <a:p>
            <a:pPr marL="0" marR="0" algn="ctr">
              <a:lnSpc>
                <a:spcPct val="150000"/>
              </a:lnSpc>
              <a:spcAft>
                <a:spcPts val="800"/>
              </a:spcAft>
              <a:buNone/>
            </a:pP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Gabriela Sechel, Liliana Rogozea, Nadinne Alexandra Roman, Daniel Ciurescu, Maria Cocuz, </a:t>
            </a:r>
            <a:r>
              <a:rPr lang="pt-BR"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Rosana Mihaela Manea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buNone/>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ROMANIAN JOURNAL of MORPHOLOGY and EMBRYOLOGY, </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2021</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Volume 62, No. 1, Pages 269–278.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50000"/>
              </a:lnSpc>
              <a:spcAft>
                <a:spcPts val="800"/>
              </a:spcAft>
              <a:buNone/>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https://www.ncbi.nlm.nih.gov/</a:t>
            </a:r>
            <a:r>
              <a:rPr lang="en-US" sz="1800" u="sng" dirty="0" err="1">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pmc</a:t>
            </a: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/articles/PMC8597389/</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Scopul</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acestui</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studiu</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fost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să</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evalueze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semnele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ultrasonografice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ale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leziunilor</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mamare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clasificate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cu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scorul</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3, 4 </a:t>
            </a:r>
            <a:r>
              <a:rPr lang="ro-RO"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 5 folosind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“Breast Imaging-Reporting and Data System (BI-RADS)”,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corespunzător</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scorului</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BI-RADS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folosit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ultrasonografie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De asemenea, în cadrul </a:t>
            </a:r>
            <a:r>
              <a:rPr lang="pt-BR" sz="1800" b="1"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acestui studiu a fost urmărită evaluarea corelației dintre modificările ultrasonografice ale leziunilor sugestive pentru malignitate și rezultatele histopatologice ale acestora, dar și evaluarea managementului cel mai potrivit al leziunilor. </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Au fost realizate corelații între diferite subtipuri ale cancerului mamar cu receptorii pentru estrogen, progesteron, pentru factorul de creștere epidermal 2 și indexul Ki67 și semnele evaluate prin ultrasonografia convențională ș</a:t>
            </a:r>
            <a:r>
              <a:rPr lang="ro-RO"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a:t>
            </a: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elastografie.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Aft>
                <a:spcPts val="800"/>
              </a:spcAft>
              <a:buNone/>
            </a:pP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Au fost selectate 108 paciente de sex feminin, ce s-au prezentat cu leziuni mamare suspecte și au fost examinate prin ultrasonografie, mamografie și biopsie cu ac fin. După analizele imunohistochimice, au fost clasificate într-unul dintre subtipurile de cancer mamar.   </a:t>
            </a:r>
            <a:endParaRPr lang="en-US" dirty="0"/>
          </a:p>
        </p:txBody>
      </p:sp>
      <p:pic>
        <p:nvPicPr>
          <p:cNvPr id="4" name="Picture 4" descr="Web of Science – Asian Insitute of Technology Library">
            <a:extLst>
              <a:ext uri="{FF2B5EF4-FFF2-40B4-BE49-F238E27FC236}">
                <a16:creationId xmlns:a16="http://schemas.microsoft.com/office/drawing/2014/main" id="{2F7C4A96-6238-A5BE-60C9-BB2A75A9F0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0" y="5899545"/>
            <a:ext cx="1364193" cy="897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85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2C3C-89B6-CCC6-0319-3E285AF31101}"/>
              </a:ext>
            </a:extLst>
          </p:cNvPr>
          <p:cNvSpPr>
            <a:spLocks noGrp="1"/>
          </p:cNvSpPr>
          <p:nvPr>
            <p:ph type="title"/>
          </p:nvPr>
        </p:nvSpPr>
        <p:spPr/>
        <p:txBody>
          <a:bodyPr>
            <a:normAutofit fontScale="90000"/>
          </a:bodyPr>
          <a:lstStyle/>
          <a:p>
            <a:br>
              <a:rPr lang="en-US" sz="2000" b="1" kern="150" dirty="0">
                <a:effectLst/>
                <a:latin typeface="Times New Roman" panose="02020603050405020304" pitchFamily="18" charset="0"/>
                <a:ea typeface="NSimSun" panose="02010609030101010101" pitchFamily="49" charset="-122"/>
                <a:cs typeface="Arial" panose="020B0604020202020204" pitchFamily="34" charset="0"/>
              </a:rPr>
            </a:br>
            <a:r>
              <a:rPr lang="en-US" sz="2000" b="1" kern="150" dirty="0">
                <a:effectLst/>
                <a:latin typeface="Times New Roman" panose="02020603050405020304" pitchFamily="18" charset="0"/>
                <a:ea typeface="NSimSun" panose="02010609030101010101" pitchFamily="49" charset="-122"/>
                <a:cs typeface="Arial" panose="020B0604020202020204" pitchFamily="34" charset="0"/>
              </a:rPr>
              <a:t>UNTREATED SINUSITIS – THE HIDDEN ENEMY OF THE BRAIN</a:t>
            </a:r>
            <a:br>
              <a:rPr lang="en-US" sz="1800" kern="150" dirty="0">
                <a:effectLst/>
                <a:latin typeface="Liberation Serif"/>
                <a:ea typeface="NSimSun" panose="02010609030101010101" pitchFamily="49" charset="-122"/>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70E1A6DA-5539-FE62-DAE7-9D5993D8BE31}"/>
              </a:ext>
            </a:extLst>
          </p:cNvPr>
          <p:cNvSpPr>
            <a:spLocks noGrp="1"/>
          </p:cNvSpPr>
          <p:nvPr>
            <p:ph idx="1"/>
          </p:nvPr>
        </p:nvSpPr>
        <p:spPr/>
        <p:txBody>
          <a:bodyPr/>
          <a:lstStyle/>
          <a:p>
            <a:pPr marL="0" marR="0" algn="ctr">
              <a:lnSpc>
                <a:spcPct val="150000"/>
              </a:lnSpc>
              <a:buNone/>
            </a:pP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Iulia SIMA, Eliza M. POPA, Lavinia RAICU, </a:t>
            </a:r>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Rosana MANEA</a:t>
            </a:r>
            <a:endParaRPr lang="en-US" sz="1800" kern="150" dirty="0">
              <a:effectLst/>
              <a:latin typeface="Liberation Serif"/>
              <a:ea typeface="NSimSun" panose="02010609030101010101" pitchFamily="49" charset="-122"/>
              <a:cs typeface="Arial" panose="020B0604020202020204" pitchFamily="34" charset="0"/>
            </a:endParaRPr>
          </a:p>
          <a:p>
            <a:pPr marL="0" marR="0" algn="ctr">
              <a:lnSpc>
                <a:spcPct val="150000"/>
              </a:lnSpc>
              <a:buNone/>
            </a:pPr>
            <a:r>
              <a:rPr lang="en-US" sz="1800" kern="150" dirty="0">
                <a:effectLst/>
                <a:latin typeface="Times New Roman" panose="02020603050405020304" pitchFamily="18" charset="0"/>
                <a:ea typeface="NSimSun" panose="02010609030101010101" pitchFamily="49" charset="-122"/>
                <a:cs typeface="Arial" panose="020B0604020202020204" pitchFamily="34" charset="0"/>
              </a:rPr>
              <a:t>Archives of the Balkan Medical Union, vol. 56, no. 3, pp. 376-382</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 2021</a:t>
            </a:r>
            <a:endParaRPr lang="en-US" sz="1800" kern="150" dirty="0">
              <a:effectLst/>
              <a:latin typeface="Liberation Serif"/>
              <a:ea typeface="NSimSun" panose="02010609030101010101" pitchFamily="49" charset="-122"/>
              <a:cs typeface="Arial" panose="020B0604020202020204" pitchFamily="34" charset="0"/>
            </a:endParaRPr>
          </a:p>
          <a:p>
            <a:pPr algn="ctr">
              <a:buNone/>
            </a:pPr>
            <a:r>
              <a:rPr lang="en-US"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3"/>
              </a:rPr>
              <a:t>https://umbalk.org/untreated-sinusitis-the-hidden-enemy-of-the-brain</a:t>
            </a:r>
            <a:endParaRPr lang="en-US"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algn="ctr">
              <a:buNone/>
            </a:pPr>
            <a:endParaRPr lang="en-US"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a:buNone/>
            </a:pPr>
            <a:r>
              <a:rPr lang="pt-BR" sz="1800" dirty="0">
                <a:effectLst/>
                <a:latin typeface="Times New Roman" panose="02020603050405020304" pitchFamily="18" charset="0"/>
                <a:ea typeface="Calibri" panose="020F0502020204030204" pitchFamily="34" charset="0"/>
              </a:rPr>
              <a:t>Sinuzita netratată poate conduce la complicații care pun viața în pericol, cum ar fi abcesul cerebral și empiem subdural, chiar dacă simptomele sunt adesea ignorate. </a:t>
            </a:r>
          </a:p>
          <a:p>
            <a:pPr>
              <a:buNone/>
            </a:pPr>
            <a:r>
              <a:rPr lang="pt-BR" sz="1800" i="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a:t>
            </a:r>
            <a:r>
              <a:rPr lang="pt-BR" sz="1800" i="1" dirty="0">
                <a:effectLst/>
                <a:latin typeface="Times New Roman" panose="02020603050405020304" pitchFamily="18" charset="0"/>
                <a:ea typeface="Calibri" panose="020F0502020204030204" pitchFamily="34" charset="0"/>
              </a:rPr>
              <a:t>diagnosticul</a:t>
            </a:r>
            <a:r>
              <a:rPr lang="ro-RO" sz="1800" i="1" dirty="0">
                <a:effectLst/>
                <a:latin typeface="Times New Roman" panose="02020603050405020304" pitchFamily="18" charset="0"/>
                <a:ea typeface="Calibri" panose="020F0502020204030204" pitchFamily="34" charset="0"/>
              </a:rPr>
              <a:t>ui</a:t>
            </a:r>
            <a:r>
              <a:rPr lang="pt-BR" sz="1800" i="1" dirty="0">
                <a:effectLst/>
                <a:latin typeface="Times New Roman" panose="02020603050405020304" pitchFamily="18" charset="0"/>
                <a:ea typeface="Calibri" panose="020F0502020204030204" pitchFamily="34" charset="0"/>
              </a:rPr>
              <a:t> complet </a:t>
            </a:r>
            <a:r>
              <a:rPr lang="ro-RO" sz="1800" i="1" dirty="0">
                <a:latin typeface="Times New Roman" panose="02020603050405020304" pitchFamily="18" charset="0"/>
                <a:ea typeface="Calibri" panose="020F0502020204030204" pitchFamily="34" charset="0"/>
              </a:rPr>
              <a:t>î</a:t>
            </a:r>
            <a:r>
              <a:rPr lang="ro-RO" sz="1800" i="1" dirty="0">
                <a:effectLst/>
                <a:latin typeface="Times New Roman" panose="02020603050405020304" pitchFamily="18" charset="0"/>
                <a:ea typeface="Calibri" panose="020F0502020204030204" pitchFamily="34" charset="0"/>
              </a:rPr>
              <a:t>n vederea</a:t>
            </a:r>
            <a:r>
              <a:rPr lang="pt-BR" sz="1800" i="1" dirty="0">
                <a:effectLst/>
                <a:latin typeface="Times New Roman" panose="02020603050405020304" pitchFamily="18" charset="0"/>
                <a:ea typeface="Calibri" panose="020F0502020204030204" pitchFamily="34" charset="0"/>
              </a:rPr>
              <a:t> stabilir</a:t>
            </a:r>
            <a:r>
              <a:rPr lang="ro-RO" sz="1800" i="1" dirty="0">
                <a:effectLst/>
                <a:latin typeface="Times New Roman" panose="02020603050405020304" pitchFamily="18" charset="0"/>
                <a:ea typeface="Calibri" panose="020F0502020204030204" pitchFamily="34" charset="0"/>
              </a:rPr>
              <a:t>ii</a:t>
            </a:r>
            <a:r>
              <a:rPr lang="pt-BR" sz="1800" i="1" dirty="0">
                <a:effectLst/>
                <a:latin typeface="Times New Roman" panose="02020603050405020304" pitchFamily="18" charset="0"/>
                <a:ea typeface="Calibri" panose="020F0502020204030204" pitchFamily="34" charset="0"/>
              </a:rPr>
              <a:t> tratamentului, este necesară utilizarea investiga</a:t>
            </a:r>
            <a:r>
              <a:rPr lang="ro-RO" sz="1800" i="1" dirty="0">
                <a:latin typeface="Times New Roman" panose="02020603050405020304" pitchFamily="18" charset="0"/>
                <a:ea typeface="Calibri" panose="020F0502020204030204" pitchFamily="34" charset="0"/>
              </a:rPr>
              <a:t>ț</a:t>
            </a:r>
            <a:r>
              <a:rPr lang="pt-BR" sz="1800" i="1" dirty="0">
                <a:effectLst/>
                <a:latin typeface="Times New Roman" panose="02020603050405020304" pitchFamily="18" charset="0"/>
                <a:ea typeface="Calibri" panose="020F0502020204030204" pitchFamily="34" charset="0"/>
              </a:rPr>
              <a:t>iilor imagistice precum CT și RMN.</a:t>
            </a:r>
            <a:endParaRPr lang="en-US" i="1" dirty="0"/>
          </a:p>
        </p:txBody>
      </p:sp>
    </p:spTree>
    <p:extLst>
      <p:ext uri="{BB962C8B-B14F-4D97-AF65-F5344CB8AC3E}">
        <p14:creationId xmlns:p14="http://schemas.microsoft.com/office/powerpoint/2010/main" val="1830921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6774E-0738-BF4B-9D59-1D2DC41C3822}"/>
              </a:ext>
            </a:extLst>
          </p:cNvPr>
          <p:cNvSpPr>
            <a:spLocks noGrp="1"/>
          </p:cNvSpPr>
          <p:nvPr>
            <p:ph type="title"/>
          </p:nvPr>
        </p:nvSpPr>
        <p:spPr/>
        <p:txBody>
          <a:bodyPr>
            <a:normAutofit fontScale="90000"/>
          </a:bodyPr>
          <a:lstStyle/>
          <a:p>
            <a:br>
              <a:rPr lang="en-US" sz="1800" b="0" dirty="0">
                <a:effectLst/>
                <a:latin typeface="Times New Roman" panose="02020603050405020304" pitchFamily="18" charset="0"/>
                <a:ea typeface="Times New Roman" panose="02020603050405020304" pitchFamily="18" charset="0"/>
              </a:rPr>
            </a:br>
            <a:r>
              <a:rPr lang="en-US" sz="1800" b="1" dirty="0">
                <a:solidFill>
                  <a:schemeClr val="tx1"/>
                </a:solidFill>
                <a:effectLst/>
                <a:latin typeface="Times New Roman" panose="02020603050405020304" pitchFamily="18" charset="0"/>
                <a:ea typeface="Times New Roman" panose="02020603050405020304" pitchFamily="18" charset="0"/>
              </a:rPr>
              <a:t>Aggressive form of Pancreatitis Worsened by Tuberculous Pleuritis</a:t>
            </a:r>
            <a:br>
              <a:rPr lang="en-US" sz="1800" b="1" dirty="0">
                <a:effectLst/>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81481CDE-AA4F-865A-2671-E472E7B88D9F}"/>
              </a:ext>
            </a:extLst>
          </p:cNvPr>
          <p:cNvSpPr>
            <a:spLocks noGrp="1"/>
          </p:cNvSpPr>
          <p:nvPr>
            <p:ph idx="1"/>
          </p:nvPr>
        </p:nvSpPr>
        <p:spPr/>
        <p:txBody>
          <a:bodyPr>
            <a:normAutofit/>
          </a:bodyPr>
          <a:lstStyle/>
          <a:p>
            <a:pPr marL="0" marR="0" algn="ctr">
              <a:lnSpc>
                <a:spcPct val="150000"/>
              </a:lnSpc>
              <a:spcAft>
                <a:spcPts val="700"/>
              </a:spcAft>
              <a:buNone/>
            </a:pPr>
            <a:r>
              <a:rPr lang="en-US" sz="1800" b="1" kern="150" dirty="0">
                <a:effectLst/>
                <a:latin typeface="Times New Roman" panose="02020603050405020304" pitchFamily="18" charset="0"/>
                <a:ea typeface="NSimSun" panose="02010609030101010101" pitchFamily="49" charset="-122"/>
                <a:cs typeface="Arial" panose="020B0604020202020204" pitchFamily="34" charset="0"/>
              </a:rPr>
              <a:t>Rosana Manea</a:t>
            </a:r>
            <a:r>
              <a:rPr lang="en-US" sz="1800" kern="150" dirty="0">
                <a:effectLst/>
                <a:latin typeface="Times New Roman" panose="02020603050405020304" pitchFamily="18" charset="0"/>
                <a:ea typeface="NSimSun" panose="02010609030101010101" pitchFamily="49" charset="-122"/>
                <a:cs typeface="Arial" panose="020B0604020202020204" pitchFamily="34" charset="0"/>
              </a:rPr>
              <a:t>, Lavinia Raicu</a:t>
            </a:r>
            <a:endParaRPr lang="en-US" sz="1800" kern="150" dirty="0">
              <a:effectLst/>
              <a:latin typeface="Liberation Serif"/>
              <a:ea typeface="NSimSun" panose="02010609030101010101" pitchFamily="49" charset="-122"/>
              <a:cs typeface="Arial" panose="020B0604020202020204" pitchFamily="34" charset="0"/>
            </a:endParaRPr>
          </a:p>
          <a:p>
            <a:pPr marL="0" marR="0" algn="ctr">
              <a:lnSpc>
                <a:spcPct val="150000"/>
              </a:lnSpc>
              <a:spcAft>
                <a:spcPts val="700"/>
              </a:spcAft>
              <a:buNone/>
            </a:pPr>
            <a:r>
              <a:rPr lang="en-US" sz="1400" kern="150" dirty="0">
                <a:effectLst/>
                <a:latin typeface="Times New Roman" panose="02020603050405020304" pitchFamily="18" charset="0"/>
                <a:ea typeface="NSimSun" panose="02010609030101010101" pitchFamily="49" charset="-122"/>
                <a:cs typeface="Arial" panose="020B0604020202020204" pitchFamily="34" charset="0"/>
              </a:rPr>
              <a:t>Arch Clin Med Case Rep </a:t>
            </a:r>
            <a:r>
              <a:rPr lang="en-US" sz="1400" b="1" kern="150" dirty="0">
                <a:effectLst/>
                <a:latin typeface="Times New Roman" panose="02020603050405020304" pitchFamily="18" charset="0"/>
                <a:ea typeface="NSimSun" panose="02010609030101010101" pitchFamily="49" charset="-122"/>
                <a:cs typeface="Arial" panose="020B0604020202020204" pitchFamily="34" charset="0"/>
              </a:rPr>
              <a:t>2020</a:t>
            </a:r>
            <a:r>
              <a:rPr lang="en-US" sz="1400" kern="150" dirty="0">
                <a:effectLst/>
                <a:latin typeface="Times New Roman" panose="02020603050405020304" pitchFamily="18" charset="0"/>
                <a:ea typeface="NSimSun" panose="02010609030101010101" pitchFamily="49" charset="-122"/>
                <a:cs typeface="Arial" panose="020B0604020202020204" pitchFamily="34" charset="0"/>
              </a:rPr>
              <a:t>; 4 (6): 1146-1150</a:t>
            </a:r>
            <a:endParaRPr lang="en-US" sz="1400" kern="150" dirty="0">
              <a:effectLst/>
              <a:latin typeface="Liberation Serif"/>
              <a:ea typeface="NSimSun" panose="02010609030101010101" pitchFamily="49" charset="-122"/>
              <a:cs typeface="Arial" panose="020B0604020202020204" pitchFamily="34" charset="0"/>
            </a:endParaRPr>
          </a:p>
          <a:p>
            <a:pPr marL="0" marR="0" indent="0" algn="ctr">
              <a:lnSpc>
                <a:spcPct val="150000"/>
              </a:lnSpc>
              <a:buNone/>
            </a:pPr>
            <a:r>
              <a:rPr lang="pt-BR" sz="14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rPr>
              <a:t>DOI: 10.26502/acmcr.96550309</a:t>
            </a:r>
            <a:endParaRPr lang="en-US" sz="1400" kern="150" dirty="0">
              <a:effectLst/>
              <a:latin typeface="Liberation Serif"/>
              <a:ea typeface="NSimSun" panose="02010609030101010101" pitchFamily="49" charset="-122"/>
              <a:cs typeface="Arial" panose="020B0604020202020204" pitchFamily="34" charset="0"/>
            </a:endParaRPr>
          </a:p>
          <a:p>
            <a:pPr marL="0" indent="0">
              <a:buNone/>
            </a:pPr>
            <a:r>
              <a:rPr lang="pt-BR" sz="1800" dirty="0">
                <a:effectLst/>
                <a:latin typeface="Times New Roman" panose="02020603050405020304" pitchFamily="18" charset="0"/>
                <a:ea typeface="Calibri" panose="020F0502020204030204" pitchFamily="34" charset="0"/>
              </a:rPr>
              <a:t>Pancreatita este o afecțiune inflamatorie acută sau cronică cauzată de distrugerea celulelor pancreatice exocrine ca urmare a invaziei celulelor inflamatorii. </a:t>
            </a:r>
          </a:p>
          <a:p>
            <a:pPr marL="0" indent="0">
              <a:buNone/>
            </a:pPr>
            <a:r>
              <a:rPr lang="pt-BR" sz="1800" dirty="0">
                <a:effectLst/>
                <a:latin typeface="Times New Roman" panose="02020603050405020304" pitchFamily="18" charset="0"/>
                <a:ea typeface="Calibri" panose="020F0502020204030204" pitchFamily="34" charset="0"/>
              </a:rPr>
              <a:t>Există două subtipuri de pancreatită: pancreatita edematoasă interstițială și pancreatita necrozantă. </a:t>
            </a:r>
          </a:p>
          <a:p>
            <a:pPr marL="0" indent="0">
              <a:buNone/>
            </a:pPr>
            <a:r>
              <a:rPr lang="pt-BR" sz="1800" dirty="0">
                <a:effectLst/>
                <a:latin typeface="Times New Roman" panose="02020603050405020304" pitchFamily="18" charset="0"/>
                <a:ea typeface="Calibri" panose="020F0502020204030204" pitchFamily="34" charset="0"/>
              </a:rPr>
              <a:t>Una dintre cele mai frecvente cauze ale pancreatitei acute și cronice este consumul de alcool. </a:t>
            </a:r>
          </a:p>
          <a:p>
            <a:pPr marL="0" indent="0">
              <a:buNone/>
            </a:pPr>
            <a:r>
              <a:rPr lang="pt-BR" sz="1800" dirty="0">
                <a:effectLst/>
                <a:latin typeface="Times New Roman" panose="02020603050405020304" pitchFamily="18" charset="0"/>
                <a:ea typeface="Calibri" panose="020F0502020204030204" pitchFamily="34" charset="0"/>
              </a:rPr>
              <a:t>Criteriile de diagnostic sunt utilizate de obicei atunci când un pacient are semne distinctive, niveluri crescute de amilază și lipază și aspecte imagistice specifice. </a:t>
            </a:r>
          </a:p>
          <a:p>
            <a:pPr marL="0" indent="0">
              <a:buNone/>
            </a:pPr>
            <a:r>
              <a:rPr lang="pt-BR" sz="1800" dirty="0">
                <a:effectLst/>
                <a:latin typeface="Times New Roman" panose="02020603050405020304" pitchFamily="18" charset="0"/>
                <a:ea typeface="Calibri" panose="020F0502020204030204" pitchFamily="34" charset="0"/>
              </a:rPr>
              <a:t>Tratamentul este de obicei de susținere, nu există o medicatie specială pentru această patologie</a:t>
            </a:r>
            <a:endParaRPr lang="ro-RO" sz="1800" dirty="0">
              <a:effectLst/>
              <a:latin typeface="Times New Roman" panose="02020603050405020304" pitchFamily="18" charset="0"/>
              <a:ea typeface="Calibri" panose="020F0502020204030204" pitchFamily="34" charset="0"/>
            </a:endParaRPr>
          </a:p>
          <a:p>
            <a:pPr marL="0" indent="0">
              <a:buNone/>
            </a:pPr>
            <a:r>
              <a:rPr lang="pt-BR" sz="1900" b="1" i="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și asistența medicală </a:t>
            </a:r>
            <a:r>
              <a:rPr lang="ro-RO" sz="1900" b="1" i="1" kern="150" dirty="0">
                <a:effectLst/>
                <a:latin typeface="Times New Roman" panose="02020603050405020304" pitchFamily="18" charset="0"/>
                <a:ea typeface="NSimSun" panose="02010609030101010101" pitchFamily="49" charset="-122"/>
                <a:cs typeface="Arial" panose="020B0604020202020204" pitchFamily="34" charset="0"/>
              </a:rPr>
              <a:t>la pacienții cunoscuți cu pancreatită cronică agravată cu TBC pleural prin metode imagistice.</a:t>
            </a:r>
            <a:endParaRPr lang="en-US" sz="1900" b="1" i="1" dirty="0"/>
          </a:p>
        </p:txBody>
      </p:sp>
    </p:spTree>
    <p:extLst>
      <p:ext uri="{BB962C8B-B14F-4D97-AF65-F5344CB8AC3E}">
        <p14:creationId xmlns:p14="http://schemas.microsoft.com/office/powerpoint/2010/main" val="4086598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58F8C-1B0E-C869-6852-09E42234430C}"/>
              </a:ext>
            </a:extLst>
          </p:cNvPr>
          <p:cNvSpPr>
            <a:spLocks noGrp="1"/>
          </p:cNvSpPr>
          <p:nvPr>
            <p:ph type="title"/>
          </p:nvPr>
        </p:nvSpPr>
        <p:spPr/>
        <p:txBody>
          <a:bodyPr>
            <a:normAutofit fontScale="90000"/>
          </a:bodyPr>
          <a:lstStyle/>
          <a:p>
            <a:r>
              <a:rPr lang="en-US" sz="2000" b="1" kern="150" dirty="0">
                <a:effectLst/>
                <a:latin typeface="Times New Roman" panose="02020603050405020304" pitchFamily="18" charset="0"/>
                <a:ea typeface="NSimSun" panose="02010609030101010101" pitchFamily="49" charset="-122"/>
                <a:cs typeface="Arial" panose="020B0604020202020204" pitchFamily="34" charset="0"/>
              </a:rPr>
              <a:t>Mini review of the Conus Medullaris</a:t>
            </a:r>
            <a:br>
              <a:rPr lang="en-US" sz="1800" kern="150" dirty="0">
                <a:effectLst/>
                <a:latin typeface="Liberation Serif"/>
                <a:ea typeface="NSimSun" panose="02010609030101010101" pitchFamily="49" charset="-122"/>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6F2DEF27-5EA9-8A34-397B-746E2B996E64}"/>
              </a:ext>
            </a:extLst>
          </p:cNvPr>
          <p:cNvSpPr>
            <a:spLocks noGrp="1"/>
          </p:cNvSpPr>
          <p:nvPr>
            <p:ph idx="1"/>
          </p:nvPr>
        </p:nvSpPr>
        <p:spPr/>
        <p:txBody>
          <a:bodyPr/>
          <a:lstStyle/>
          <a:p>
            <a:pPr marL="0" marR="0" algn="ctr">
              <a:lnSpc>
                <a:spcPct val="150000"/>
              </a:lnSpc>
              <a:buNone/>
            </a:pP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Lavinia Danuta Raicu, </a:t>
            </a:r>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Rosana Mihaela Manea</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 Gabriela Sechel, Cristian Kakucs</a:t>
            </a:r>
            <a:endParaRPr lang="en-US" sz="1800" kern="150" dirty="0">
              <a:effectLst/>
              <a:latin typeface="Liberation Serif"/>
              <a:ea typeface="NSimSun" panose="02010609030101010101" pitchFamily="49" charset="-122"/>
              <a:cs typeface="Arial" panose="020B0604020202020204" pitchFamily="34" charset="0"/>
            </a:endParaRPr>
          </a:p>
          <a:p>
            <a:pPr marL="0" marR="0" algn="ctr">
              <a:lnSpc>
                <a:spcPct val="150000"/>
              </a:lnSpc>
              <a:buNone/>
            </a:pPr>
            <a:r>
              <a:rPr lang="en-US" sz="1800" kern="150" dirty="0">
                <a:effectLst/>
                <a:latin typeface="Times New Roman" panose="02020603050405020304" pitchFamily="18" charset="0"/>
                <a:ea typeface="NSimSun" panose="02010609030101010101" pitchFamily="49" charset="-122"/>
                <a:cs typeface="Arial" panose="020B0604020202020204" pitchFamily="34" charset="0"/>
              </a:rPr>
              <a:t>International Journal of Surgery and Medicine (2021) 7(1):56-58</a:t>
            </a:r>
            <a:endParaRPr lang="en-US" sz="1800" kern="150" dirty="0">
              <a:effectLst/>
              <a:latin typeface="Liberation Serif"/>
              <a:ea typeface="NSimSun" panose="02010609030101010101" pitchFamily="49" charset="-122"/>
              <a:cs typeface="Arial" panose="020B0604020202020204" pitchFamily="34" charset="0"/>
            </a:endParaRPr>
          </a:p>
          <a:p>
            <a:pPr algn="ctr">
              <a:buNone/>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https://www.bibliomed.org/mnsfulltext/136/136-1600336513.pdf?1728818946</a:t>
            </a:r>
            <a:endPar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endParaRPr>
          </a:p>
          <a:p>
            <a:pPr>
              <a:buNone/>
            </a:pPr>
            <a:endParaRPr lang="en-US"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a:buNone/>
            </a:pPr>
            <a:r>
              <a:rPr lang="pt-BR" sz="1800" dirty="0">
                <a:effectLst/>
                <a:latin typeface="Times New Roman" panose="02020603050405020304" pitchFamily="18" charset="0"/>
                <a:ea typeface="Calibri" panose="020F0502020204030204" pitchFamily="34" charset="0"/>
              </a:rPr>
              <a:t>Acest studiu își propune să evalueze caracteristicile imagistice RMN in secventa T2 a 500 de pacienți pentru a evalua nivelul conului medular. </a:t>
            </a:r>
          </a:p>
          <a:p>
            <a:pPr>
              <a:buNone/>
            </a:pPr>
            <a:r>
              <a:rPr lang="pt-BR" sz="1800" dirty="0">
                <a:effectLst/>
                <a:latin typeface="Times New Roman" panose="02020603050405020304" pitchFamily="18" charset="0"/>
                <a:ea typeface="Calibri" panose="020F0502020204030204" pitchFamily="34" charset="0"/>
              </a:rPr>
              <a:t>Imagistica prin rezonanță magnetică (RMN) a avut un impact major asupra evidențierii terminației conului medular. </a:t>
            </a:r>
          </a:p>
          <a:p>
            <a:pPr>
              <a:buNone/>
            </a:pPr>
            <a:r>
              <a:rPr lang="pt-BR" sz="1800" dirty="0">
                <a:effectLst/>
                <a:latin typeface="Times New Roman" panose="02020603050405020304" pitchFamily="18" charset="0"/>
                <a:ea typeface="Calibri" panose="020F0502020204030204" pitchFamily="34" charset="0"/>
              </a:rPr>
              <a:t>Capătul conului medular a fost cel mai frecvent localizat de la nivelul corpului vertebral T12 până la L2. </a:t>
            </a:r>
          </a:p>
          <a:p>
            <a:pPr>
              <a:buNone/>
            </a:pPr>
            <a:r>
              <a:rPr lang="pt-BR" sz="1800" dirty="0">
                <a:effectLst/>
                <a:latin typeface="Times New Roman" panose="02020603050405020304" pitchFamily="18" charset="0"/>
                <a:ea typeface="Calibri" panose="020F0502020204030204" pitchFamily="34" charset="0"/>
              </a:rPr>
              <a:t>Această lucrare oferă, de asemenea, o imagine de ansamblu asupra anatomiei conului medular, care include structura, embriologia, vascularizația, inervația și importanța sa clinică.</a:t>
            </a:r>
            <a:endParaRPr lang="en-US" b="1" dirty="0"/>
          </a:p>
        </p:txBody>
      </p:sp>
    </p:spTree>
    <p:extLst>
      <p:ext uri="{BB962C8B-B14F-4D97-AF65-F5344CB8AC3E}">
        <p14:creationId xmlns:p14="http://schemas.microsoft.com/office/powerpoint/2010/main" val="6978634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64B0D-250B-F744-D768-616A23E49FB5}"/>
              </a:ext>
            </a:extLst>
          </p:cNvPr>
          <p:cNvSpPr>
            <a:spLocks noGrp="1"/>
          </p:cNvSpPr>
          <p:nvPr>
            <p:ph type="title"/>
          </p:nvPr>
        </p:nvSpPr>
        <p:spPr/>
        <p:txBody>
          <a:bodyPr>
            <a:normAutofit fontScale="90000"/>
          </a:bodyPr>
          <a:lstStyle/>
          <a:p>
            <a:r>
              <a:rPr lang="en-US" sz="18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Multiple Pregnancy – a Maternal and Perinatal Challenge</a:t>
            </a:r>
            <a:br>
              <a:rPr lang="en-US" sz="1800"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A1308DAF-2CF5-75EC-167C-6DB39EF13A99}"/>
              </a:ext>
            </a:extLst>
          </p:cNvPr>
          <p:cNvSpPr>
            <a:spLocks noGrp="1"/>
          </p:cNvSpPr>
          <p:nvPr>
            <p:ph idx="1"/>
          </p:nvPr>
        </p:nvSpPr>
        <p:spPr>
          <a:xfrm>
            <a:off x="406400" y="1570037"/>
            <a:ext cx="11582400" cy="4525963"/>
          </a:xfrm>
        </p:spPr>
        <p:txBody>
          <a:bodyPr/>
          <a:lstStyle/>
          <a:p>
            <a:pPr marL="0" marR="0" algn="ctr">
              <a:lnSpc>
                <a:spcPct val="150000"/>
              </a:lnSpc>
              <a:buNone/>
            </a:pPr>
            <a:r>
              <a:rPr lang="pt-BR" sz="1800"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Anastasiu, C., Casap, S., Mironescu, A., </a:t>
            </a:r>
            <a:r>
              <a:rPr lang="pt-BR" sz="1800" b="1"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Manea, R.,</a:t>
            </a:r>
            <a:r>
              <a:rPr lang="pt-BR" sz="1800"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 Popovici, B., Podașcă, C</a:t>
            </a:r>
            <a:endParaRPr lang="en-US" sz="1800" kern="150" dirty="0">
              <a:effectLst/>
              <a:latin typeface="Liberation Serif"/>
              <a:ea typeface="NSimSun" panose="02010609030101010101" pitchFamily="49" charset="-122"/>
              <a:cs typeface="Arial" panose="020B0604020202020204" pitchFamily="34" charset="0"/>
            </a:endParaRPr>
          </a:p>
          <a:p>
            <a:pPr marL="0" marR="0" algn="ctr">
              <a:lnSpc>
                <a:spcPct val="150000"/>
              </a:lnSpc>
              <a:buNone/>
            </a:pPr>
            <a:r>
              <a:rPr lang="en-US" sz="1800"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Bulletin of the </a:t>
            </a:r>
            <a:r>
              <a:rPr lang="en-US" sz="1800" kern="150" dirty="0" err="1">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Transilvania</a:t>
            </a:r>
            <a:r>
              <a:rPr lang="en-US" sz="1800"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 University of </a:t>
            </a:r>
            <a:r>
              <a:rPr lang="en-US" sz="1800" kern="150" dirty="0" err="1">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Braşov</a:t>
            </a:r>
            <a:r>
              <a:rPr lang="en-US" sz="1800" kern="150" dirty="0">
                <a:solidFill>
                  <a:srgbClr val="000000"/>
                </a:solidFill>
                <a:effectLst/>
                <a:latin typeface="Times New Roman" panose="02020603050405020304" pitchFamily="18" charset="0"/>
                <a:ea typeface="NSimSun" panose="02010609030101010101" pitchFamily="49" charset="-122"/>
                <a:cs typeface="Arial" panose="020B0604020202020204" pitchFamily="34" charset="0"/>
              </a:rPr>
              <a:t> ,vol. 10 (59) NO.2 – 2017 , SERIES VI MEDICAL SCIENCE</a:t>
            </a:r>
            <a:endParaRPr lang="en-US" sz="1800" kern="150" dirty="0">
              <a:effectLst/>
              <a:latin typeface="Liberation Serif"/>
              <a:ea typeface="NSimSun" panose="02010609030101010101" pitchFamily="49" charset="-122"/>
              <a:cs typeface="Arial" panose="020B0604020202020204" pitchFamily="34" charset="0"/>
            </a:endParaRPr>
          </a:p>
          <a:p>
            <a:pPr marL="0" marR="0" indent="0" algn="ctr">
              <a:lnSpc>
                <a:spcPct val="150000"/>
              </a:lnSpc>
              <a:buNone/>
            </a:pP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https://webbut.unitbv.ro/</a:t>
            </a:r>
            <a:r>
              <a:rPr lang="en-US" sz="1800" u="sng" kern="150" dirty="0" err="1">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index.php</a:t>
            </a: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a:t>
            </a:r>
            <a:r>
              <a:rPr lang="en-US" sz="1800" u="sng" kern="150" dirty="0" err="1">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Series_VI</a:t>
            </a: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/article/view/3019</a:t>
            </a: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rPr>
              <a:t>”</a:t>
            </a:r>
            <a:endParaRPr lang="en-US" sz="1800" kern="150" dirty="0">
              <a:effectLst/>
              <a:latin typeface="Liberation Serif"/>
              <a:ea typeface="NSimSun" panose="02010609030101010101" pitchFamily="49" charset="-122"/>
              <a:cs typeface="Arial" panose="020B0604020202020204" pitchFamily="34" charset="0"/>
            </a:endParaRPr>
          </a:p>
          <a:p>
            <a:r>
              <a:rPr lang="pt-BR" sz="1800" b="1" i="1" kern="150" dirty="0">
                <a:effectLst/>
                <a:latin typeface="Times New Roman" panose="02020603050405020304" pitchFamily="18" charset="0"/>
                <a:ea typeface="NSimSun" panose="02010609030101010101" pitchFamily="49" charset="-122"/>
                <a:cs typeface="Arial" panose="020B0604020202020204" pitchFamily="34" charset="0"/>
              </a:rPr>
              <a:t>Scopul prezentului studiu a fost acela de a determina corelațiile dintre multiplii factori care influențează sau sunt consecința sarcinilor multiple. </a:t>
            </a:r>
          </a:p>
          <a:p>
            <a:r>
              <a:rPr lang="pt-BR" sz="1800"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și asistența medicală în timpul sarcinilor multiple. Studiul retrospectiv a fost realizat la Spitalul Clinic de Obstetrică Ginecologie „Dr. I. A. Sbarcea” Bra</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ș</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ov pe 418 paciente diagnosticate cu sarcini multiple din ianuarie 2010 pana </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î</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n decembrie 2016.</a:t>
            </a:r>
          </a:p>
          <a:p>
            <a:r>
              <a:rPr lang="pt-BR" sz="1800" kern="150" dirty="0">
                <a:effectLst/>
                <a:latin typeface="Times New Roman" panose="02020603050405020304" pitchFamily="18" charset="0"/>
                <a:ea typeface="NSimSun" panose="02010609030101010101" pitchFamily="49" charset="-122"/>
                <a:cs typeface="Arial" panose="020B0604020202020204" pitchFamily="34" charset="0"/>
              </a:rPr>
              <a:t> S-a constatat c</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ă</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 majoritatea nasterilor (66,51%) au fost premature si au avut loc intre saptamana 24 si 37 de gestatie. Cezariana a fost cea mai frecventa cale de nastere cu 72,73% din numarul total de sarcini multiple. </a:t>
            </a:r>
          </a:p>
          <a:p>
            <a:r>
              <a:rPr lang="pt-BR" sz="1800" kern="150" dirty="0">
                <a:effectLst/>
                <a:latin typeface="Times New Roman" panose="02020603050405020304" pitchFamily="18" charset="0"/>
                <a:ea typeface="NSimSun" panose="02010609030101010101" pitchFamily="49" charset="-122"/>
                <a:cs typeface="Arial" panose="020B0604020202020204" pitchFamily="34" charset="0"/>
              </a:rPr>
              <a:t>Acest studiu concluzionează că sarcinile multiple reprezintă o problemă în spitalele din România din cauza complicațiilor materne și fetale care pot apărea în timpul sarcinii sau al travaliului. </a:t>
            </a:r>
            <a:r>
              <a:rPr lang="pt-BR" sz="1800" i="1" kern="150" dirty="0">
                <a:effectLst/>
                <a:latin typeface="Times New Roman" panose="02020603050405020304" pitchFamily="18" charset="0"/>
                <a:ea typeface="NSimSun" panose="02010609030101010101" pitchFamily="49" charset="-122"/>
                <a:cs typeface="Arial" panose="020B0604020202020204" pitchFamily="34" charset="0"/>
              </a:rPr>
              <a:t>Complicațiile materne și fetale pot fi reduse prin detectarea cazurilor cu risc ridicat și vizitele prenatale frecvente.</a:t>
            </a:r>
            <a:endParaRPr lang="en-US" sz="1800" i="1" kern="150" dirty="0">
              <a:effectLst/>
              <a:latin typeface="Liberation Serif"/>
              <a:ea typeface="NSimSun" panose="02010609030101010101" pitchFamily="49" charset="-122"/>
              <a:cs typeface="Arial" panose="020B0604020202020204" pitchFamily="34" charset="0"/>
            </a:endParaRPr>
          </a:p>
          <a:p>
            <a:endParaRPr lang="en-US" dirty="0"/>
          </a:p>
        </p:txBody>
      </p:sp>
    </p:spTree>
    <p:extLst>
      <p:ext uri="{BB962C8B-B14F-4D97-AF65-F5344CB8AC3E}">
        <p14:creationId xmlns:p14="http://schemas.microsoft.com/office/powerpoint/2010/main" val="2590951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9375B-5615-3C8C-51A2-B209D0CC2993}"/>
              </a:ext>
            </a:extLst>
          </p:cNvPr>
          <p:cNvSpPr>
            <a:spLocks noGrp="1"/>
          </p:cNvSpPr>
          <p:nvPr>
            <p:ph type="title"/>
          </p:nvPr>
        </p:nvSpPr>
        <p:spPr/>
        <p:txBody>
          <a:bodyPr/>
          <a:lstStyle/>
          <a:p>
            <a:r>
              <a:rPr lang="en-US" sz="1800" b="1" dirty="0">
                <a:effectLst/>
                <a:latin typeface="Times New Roman" panose="02020603050405020304" pitchFamily="18" charset="0"/>
                <a:ea typeface="Calibri" panose="020F0502020204030204" pitchFamily="34" charset="0"/>
              </a:rPr>
              <a:t>RETROSPECTIVE STUDY REGARDING OUR EXPERIENCE IN SYMPTOMATIC PLACENTA PRAEVIA</a:t>
            </a:r>
            <a:endParaRPr lang="en-US" b="1" dirty="0"/>
          </a:p>
        </p:txBody>
      </p:sp>
      <p:sp>
        <p:nvSpPr>
          <p:cNvPr id="3" name="Content Placeholder 2">
            <a:extLst>
              <a:ext uri="{FF2B5EF4-FFF2-40B4-BE49-F238E27FC236}">
                <a16:creationId xmlns:a16="http://schemas.microsoft.com/office/drawing/2014/main" id="{24B70EF5-6008-2366-D07C-F2B72F63836A}"/>
              </a:ext>
            </a:extLst>
          </p:cNvPr>
          <p:cNvSpPr>
            <a:spLocks noGrp="1"/>
          </p:cNvSpPr>
          <p:nvPr>
            <p:ph idx="1"/>
          </p:nvPr>
        </p:nvSpPr>
        <p:spPr/>
        <p:txBody>
          <a:bodyPr/>
          <a:lstStyle/>
          <a:p>
            <a:pPr marL="0" marR="0" algn="ctr">
              <a:lnSpc>
                <a:spcPct val="150000"/>
              </a:lnSpc>
              <a:spcAft>
                <a:spcPts val="800"/>
              </a:spcAft>
              <a:buNone/>
              <a:tabLst>
                <a:tab pos="659765" algn="l"/>
              </a:tabLst>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Moga, M.A., Arvătescu, C.A., Manea, R., Bălan, A., Cobelschi, C., Bîgiu, 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buNone/>
              <a:tabLst>
                <a:tab pos="659765" algn="l"/>
              </a:tabLs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Bulletin of the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Transilvania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University of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Braşov</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2017, vol. 10 (59) no.2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ctr">
              <a:buNone/>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http://rs.unitbv.ro/Bulletin/Series%20VI/2017/BULETIN%20I/08_MOGA.pdf</a:t>
            </a:r>
            <a:endParaRPr lang="pt-BR"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pPr>
            <a:endParaRPr lang="pt-BR" sz="1800" dirty="0">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i="1" dirty="0">
                <a:effectLst/>
                <a:latin typeface="Times New Roman" panose="02020603050405020304" pitchFamily="18" charset="0"/>
                <a:ea typeface="Calibri" panose="020F0502020204030204" pitchFamily="34" charset="0"/>
                <a:cs typeface="Times New Roman" panose="02020603050405020304" pitchFamily="18" charset="0"/>
              </a:rPr>
              <a:t>Scopul acestui studiu a fost evaluarea incidenţei placentei praevia şi managementul acestei patologii. </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pt-BR" sz="1800" dirty="0">
                <a:effectLst/>
                <a:latin typeface="Times New Roman" panose="02020603050405020304" pitchFamily="18" charset="0"/>
                <a:ea typeface="Calibri" panose="020F0502020204030204" pitchFamily="34" charset="0"/>
              </a:rPr>
              <a:t>Studiul a fost realizat între anii 2013 și 2016. Au fost înregistrate 146 (0,87%) cazuri, cu o frecvență crescută a placentei </a:t>
            </a:r>
            <a:r>
              <a:rPr lang="ro-RO" sz="1800" dirty="0">
                <a:effectLst/>
                <a:latin typeface="Times New Roman" panose="02020603050405020304" pitchFamily="18" charset="0"/>
                <a:ea typeface="Calibri" panose="020F0502020204030204" pitchFamily="34" charset="0"/>
              </a:rPr>
              <a:t> </a:t>
            </a:r>
            <a:r>
              <a:rPr lang="pt-BR" sz="1800" dirty="0">
                <a:effectLst/>
                <a:latin typeface="Times New Roman" panose="02020603050405020304" pitchFamily="18" charset="0"/>
                <a:ea typeface="Calibri" panose="020F0502020204030204" pitchFamily="34" charset="0"/>
              </a:rPr>
              <a:t>praevia în grupa de vârstă 30-34 ani, corespunzătoare maximului perioadei de fertilitate a femeii. În cadrul studiului grupului de studiu a existat o mai mare incidenţa a placentei praevia la femeile primipare, cu o diferenţă de 13,7% comparativ cu multipare.</a:t>
            </a:r>
            <a:endParaRPr lang="en-US" dirty="0"/>
          </a:p>
        </p:txBody>
      </p:sp>
    </p:spTree>
    <p:extLst>
      <p:ext uri="{BB962C8B-B14F-4D97-AF65-F5344CB8AC3E}">
        <p14:creationId xmlns:p14="http://schemas.microsoft.com/office/powerpoint/2010/main" val="10216684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6FB92-CD75-70DB-9A95-689D9CAE4E57}"/>
              </a:ext>
            </a:extLst>
          </p:cNvPr>
          <p:cNvSpPr>
            <a:spLocks noGrp="1"/>
          </p:cNvSpPr>
          <p:nvPr>
            <p:ph type="title"/>
          </p:nvPr>
        </p:nvSpPr>
        <p:spPr/>
        <p:txBody>
          <a:bodyPr/>
          <a:lstStyle/>
          <a:p>
            <a:r>
              <a:rPr lang="en-US" dirty="0"/>
              <a:t>2. REALIZĂRI ȘTIINȚIFICE</a:t>
            </a:r>
          </a:p>
        </p:txBody>
      </p:sp>
      <p:sp>
        <p:nvSpPr>
          <p:cNvPr id="3" name="Content Placeholder 2">
            <a:extLst>
              <a:ext uri="{FF2B5EF4-FFF2-40B4-BE49-F238E27FC236}">
                <a16:creationId xmlns:a16="http://schemas.microsoft.com/office/drawing/2014/main" id="{8C0C43E3-D796-D3A0-1E06-A1D17993619E}"/>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r>
              <a:rPr lang="en-US" dirty="0"/>
              <a:t>B.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aspectelor</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imagistice</a:t>
            </a:r>
            <a:r>
              <a:rPr lang="en-US" dirty="0">
                <a:effectLst/>
                <a:latin typeface="Times New Roman" panose="02020603050405020304" pitchFamily="18" charset="0"/>
                <a:ea typeface="Calibri" panose="020F0502020204030204" pitchFamily="34" charset="0"/>
              </a:rPr>
              <a:t> ale </a:t>
            </a:r>
            <a:r>
              <a:rPr lang="en-US" dirty="0" err="1">
                <a:effectLst/>
                <a:latin typeface="Times New Roman" panose="02020603050405020304" pitchFamily="18" charset="0"/>
                <a:ea typeface="Calibri" panose="020F0502020204030204" pitchFamily="34" charset="0"/>
              </a:rPr>
              <a:t>patologiei</a:t>
            </a:r>
            <a:r>
              <a:rPr lang="en-US" dirty="0">
                <a:effectLst/>
                <a:latin typeface="Times New Roman" panose="02020603050405020304" pitchFamily="18" charset="0"/>
                <a:ea typeface="Calibri" panose="020F0502020204030204" pitchFamily="34" charset="0"/>
              </a:rPr>
              <a:t> cardio-</a:t>
            </a:r>
            <a:r>
              <a:rPr lang="en-US" dirty="0" err="1">
                <a:effectLst/>
                <a:latin typeface="Times New Roman" panose="02020603050405020304" pitchFamily="18" charset="0"/>
                <a:ea typeface="Calibri" panose="020F0502020204030204" pitchFamily="34" charset="0"/>
              </a:rPr>
              <a:t>vasculare</a:t>
            </a:r>
            <a:endParaRPr lang="en-US" dirty="0">
              <a:latin typeface="Times New Roman" panose="02020603050405020304" pitchFamily="18" charset="0"/>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0D855CE1-384D-A0E4-BEDB-219A592430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77400" y="381000"/>
            <a:ext cx="1696118" cy="600320"/>
          </a:xfrm>
          <a:prstGeom prst="rect">
            <a:avLst/>
          </a:prstGeom>
        </p:spPr>
      </p:pic>
    </p:spTree>
    <p:extLst>
      <p:ext uri="{BB962C8B-B14F-4D97-AF65-F5344CB8AC3E}">
        <p14:creationId xmlns:p14="http://schemas.microsoft.com/office/powerpoint/2010/main" val="2136532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508F5A5-92D8-D23E-DEF1-2CD8785AEAB6}"/>
              </a:ext>
            </a:extLst>
          </p:cNvPr>
          <p:cNvSpPr>
            <a:spLocks noGrp="1"/>
          </p:cNvSpPr>
          <p:nvPr>
            <p:ph type="body" idx="2"/>
          </p:nvPr>
        </p:nvSpPr>
        <p:spPr>
          <a:xfrm>
            <a:off x="609602" y="609600"/>
            <a:ext cx="2819398" cy="5397500"/>
          </a:xfrm>
        </p:spPr>
        <p:txBody>
          <a:bodyPr>
            <a:normAutofit/>
          </a:bodyPr>
          <a:lstStyle/>
          <a:p>
            <a:endParaRPr lang="ro-RO" sz="2800" b="1" dirty="0"/>
          </a:p>
          <a:p>
            <a:endParaRPr lang="ro-RO" sz="2800" b="1" dirty="0"/>
          </a:p>
        </p:txBody>
      </p:sp>
      <p:sp>
        <p:nvSpPr>
          <p:cNvPr id="3" name="Content Placeholder 2">
            <a:extLst>
              <a:ext uri="{FF2B5EF4-FFF2-40B4-BE49-F238E27FC236}">
                <a16:creationId xmlns:a16="http://schemas.microsoft.com/office/drawing/2014/main" id="{7E49914D-F0F7-ED15-27E7-10BE3D3F3D62}"/>
              </a:ext>
            </a:extLst>
          </p:cNvPr>
          <p:cNvSpPr>
            <a:spLocks noGrp="1"/>
          </p:cNvSpPr>
          <p:nvPr>
            <p:ph sz="half" idx="1"/>
          </p:nvPr>
        </p:nvSpPr>
        <p:spPr>
          <a:xfrm>
            <a:off x="4766733" y="304800"/>
            <a:ext cx="7120467" cy="6248400"/>
          </a:xfrm>
        </p:spPr>
        <p:txBody>
          <a:bodyPr>
            <a:normAutofit/>
          </a:bodyPr>
          <a:lstStyle/>
          <a:p>
            <a:pPr algn="l"/>
            <a:endParaRPr lang="en-US" sz="1800" b="0" i="0" u="none" strike="noStrike" baseline="0" dirty="0">
              <a:solidFill>
                <a:srgbClr val="000000"/>
              </a:solidFill>
              <a:latin typeface="UT Sans"/>
            </a:endParaRPr>
          </a:p>
          <a:p>
            <a:pPr marL="0" indent="0">
              <a:buNone/>
            </a:pPr>
            <a:r>
              <a:rPr lang="ro-RO" sz="2000" b="1" i="0" u="none" strike="noStrike" baseline="0" dirty="0">
                <a:solidFill>
                  <a:srgbClr val="252525"/>
                </a:solidFill>
                <a:latin typeface="UT Sans"/>
              </a:rPr>
              <a:t>I. </a:t>
            </a:r>
            <a:r>
              <a:rPr lang="it-IT" sz="2000" b="1" i="0" u="none" strike="noStrike" baseline="0" dirty="0">
                <a:solidFill>
                  <a:srgbClr val="252525"/>
                </a:solidFill>
                <a:latin typeface="UT Sans"/>
              </a:rPr>
              <a:t>REALIZĂRI PROFESIONALE ȘI ȘTIINȚIFICE </a:t>
            </a:r>
            <a:endParaRPr lang="ro-RO" sz="2000" b="1" i="0" u="none" strike="noStrike" baseline="0" dirty="0">
              <a:solidFill>
                <a:srgbClr val="252525"/>
              </a:solidFill>
              <a:latin typeface="UT Sans"/>
            </a:endParaRPr>
          </a:p>
          <a:p>
            <a:pPr marL="400050" indent="-400050">
              <a:buAutoNum type="romanUcPeriod"/>
            </a:pPr>
            <a:endParaRPr lang="it-IT" sz="2000" b="1" i="0" u="none" strike="noStrike" baseline="0" dirty="0">
              <a:solidFill>
                <a:srgbClr val="252525"/>
              </a:solidFill>
              <a:latin typeface="UT Sans"/>
            </a:endParaRPr>
          </a:p>
          <a:p>
            <a:pPr marL="0" indent="0">
              <a:buNone/>
            </a:pPr>
            <a:r>
              <a:rPr lang="it-IT" sz="2000" b="1" i="0" u="none" strike="noStrike" baseline="0" dirty="0">
                <a:solidFill>
                  <a:srgbClr val="404040"/>
                </a:solidFill>
                <a:latin typeface="UT Sans"/>
              </a:rPr>
              <a:t>1. EVOLUȚIE ȘI DEZVOLTARE PROFESIONALĂ</a:t>
            </a:r>
          </a:p>
          <a:p>
            <a:pPr marL="0" indent="0">
              <a:buNone/>
            </a:pPr>
            <a:endParaRPr lang="ro-RO" sz="2000" b="1" i="0" u="none" strike="noStrike" baseline="0" dirty="0">
              <a:solidFill>
                <a:srgbClr val="404040"/>
              </a:solidFill>
              <a:latin typeface="UT Sans"/>
            </a:endParaRPr>
          </a:p>
          <a:p>
            <a:pPr marL="0" indent="0">
              <a:buNone/>
            </a:pPr>
            <a:r>
              <a:rPr lang="it-IT" sz="2000" b="1" i="0" u="none" strike="noStrike" baseline="0" dirty="0">
                <a:solidFill>
                  <a:srgbClr val="404040"/>
                </a:solidFill>
                <a:latin typeface="UT Sans"/>
              </a:rPr>
              <a:t>A. Prezentare generală a carierei </a:t>
            </a:r>
          </a:p>
          <a:p>
            <a:pPr marL="0" indent="0">
              <a:buNone/>
            </a:pPr>
            <a:r>
              <a:rPr lang="en-US" sz="2000" b="1" i="0" u="none" strike="noStrike" baseline="0" dirty="0">
                <a:solidFill>
                  <a:srgbClr val="404040"/>
                </a:solidFill>
                <a:latin typeface="UT Sans"/>
              </a:rPr>
              <a:t>B. Teza de </a:t>
            </a:r>
            <a:r>
              <a:rPr lang="en-US" sz="2000" b="1" i="0" u="none" strike="noStrike" baseline="0" dirty="0" err="1">
                <a:solidFill>
                  <a:srgbClr val="404040"/>
                </a:solidFill>
                <a:latin typeface="UT Sans"/>
              </a:rPr>
              <a:t>doctorat</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și</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alte</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proiecte</a:t>
            </a:r>
            <a:r>
              <a:rPr lang="en-US" sz="2000" b="1" i="0" u="none" strike="noStrike" baseline="0" dirty="0">
                <a:solidFill>
                  <a:srgbClr val="404040"/>
                </a:solidFill>
                <a:latin typeface="UT Sans"/>
              </a:rPr>
              <a:t> de </a:t>
            </a:r>
            <a:r>
              <a:rPr lang="en-US" sz="2000" b="1" i="0" u="none" strike="noStrike" baseline="0" dirty="0" err="1">
                <a:solidFill>
                  <a:srgbClr val="404040"/>
                </a:solidFill>
                <a:latin typeface="UT Sans"/>
              </a:rPr>
              <a:t>cercetare</a:t>
            </a:r>
            <a:r>
              <a:rPr lang="en-US" sz="2000" b="1" i="0" u="none" strike="noStrike" baseline="0" dirty="0">
                <a:solidFill>
                  <a:srgbClr val="404040"/>
                </a:solidFill>
                <a:latin typeface="UT Sans"/>
              </a:rPr>
              <a:t> </a:t>
            </a:r>
          </a:p>
          <a:p>
            <a:pPr marL="0" indent="0">
              <a:buNone/>
            </a:pPr>
            <a:r>
              <a:rPr lang="en-US" sz="2000" b="1" i="0" u="none" strike="noStrike" baseline="0" dirty="0">
                <a:solidFill>
                  <a:srgbClr val="404040"/>
                </a:solidFill>
                <a:latin typeface="UT Sans"/>
              </a:rPr>
              <a:t>C. </a:t>
            </a:r>
            <a:r>
              <a:rPr lang="en-US" sz="2000" b="1" i="0" u="none" strike="noStrike" baseline="0" dirty="0" err="1">
                <a:solidFill>
                  <a:srgbClr val="404040"/>
                </a:solidFill>
                <a:latin typeface="UT Sans"/>
              </a:rPr>
              <a:t>Recunoaștere</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națională</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și</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internațională</a:t>
            </a:r>
            <a:r>
              <a:rPr lang="en-US" sz="2000" b="1" i="0" u="none" strike="noStrike" baseline="0" dirty="0">
                <a:solidFill>
                  <a:srgbClr val="404040"/>
                </a:solidFill>
                <a:latin typeface="UT Sans"/>
              </a:rPr>
              <a:t> </a:t>
            </a:r>
          </a:p>
          <a:p>
            <a:pPr marL="0" indent="0">
              <a:buNone/>
            </a:pPr>
            <a:r>
              <a:rPr lang="en-US" sz="2000" b="1" i="0" u="none" strike="noStrike" baseline="0" dirty="0">
                <a:solidFill>
                  <a:srgbClr val="404040"/>
                </a:solidFill>
                <a:latin typeface="UT Sans"/>
              </a:rPr>
              <a:t>D. </a:t>
            </a:r>
            <a:r>
              <a:rPr lang="en-US" sz="2000" b="1" i="0" u="none" strike="noStrike" baseline="0" dirty="0" err="1">
                <a:solidFill>
                  <a:srgbClr val="404040"/>
                </a:solidFill>
                <a:latin typeface="UT Sans"/>
              </a:rPr>
              <a:t>Experiența</a:t>
            </a:r>
            <a:r>
              <a:rPr lang="en-US" sz="2000" b="1" i="0" u="none" strike="noStrike" baseline="0" dirty="0">
                <a:solidFill>
                  <a:srgbClr val="404040"/>
                </a:solidFill>
                <a:latin typeface="UT Sans"/>
              </a:rPr>
              <a:t> de management </a:t>
            </a:r>
            <a:r>
              <a:rPr lang="en-US" sz="2000" b="1" i="0" u="none" strike="noStrike" baseline="0" dirty="0" err="1">
                <a:solidFill>
                  <a:srgbClr val="404040"/>
                </a:solidFill>
                <a:latin typeface="UT Sans"/>
              </a:rPr>
              <a:t>și</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conducere</a:t>
            </a:r>
            <a:r>
              <a:rPr lang="en-US" sz="2000" b="1" i="0" u="none" strike="noStrike" baseline="0" dirty="0">
                <a:solidFill>
                  <a:srgbClr val="404040"/>
                </a:solidFill>
                <a:latin typeface="UT Sans"/>
              </a:rPr>
              <a:t> </a:t>
            </a:r>
          </a:p>
          <a:p>
            <a:endParaRPr lang="en-US" sz="2000" b="1" i="0" u="none" strike="noStrike" baseline="0" dirty="0">
              <a:solidFill>
                <a:srgbClr val="404040"/>
              </a:solidFill>
              <a:latin typeface="UT Sans"/>
            </a:endParaRPr>
          </a:p>
          <a:p>
            <a:pPr marL="0" indent="0">
              <a:buNone/>
            </a:pPr>
            <a:r>
              <a:rPr lang="ro-RO" sz="2000" b="1" i="0" u="none" strike="noStrike" baseline="0" dirty="0">
                <a:solidFill>
                  <a:srgbClr val="404040"/>
                </a:solidFill>
                <a:latin typeface="UT Sans"/>
              </a:rPr>
              <a:t>2.</a:t>
            </a:r>
            <a:r>
              <a:rPr lang="en-US" sz="2000" b="1" i="0" u="none" strike="noStrike" baseline="0" dirty="0">
                <a:solidFill>
                  <a:srgbClr val="404040"/>
                </a:solidFill>
                <a:latin typeface="UT Sans"/>
              </a:rPr>
              <a:t> REALIZĂRI ȘTIINȚIFICE </a:t>
            </a:r>
          </a:p>
          <a:p>
            <a:pPr marL="0" indent="0">
              <a:buNone/>
            </a:pPr>
            <a:endParaRPr lang="ro-RO" sz="2000" b="1" i="0" u="none" strike="noStrike" baseline="0" dirty="0">
              <a:solidFill>
                <a:srgbClr val="404040"/>
              </a:solidFill>
              <a:latin typeface="UT Sans"/>
            </a:endParaRPr>
          </a:p>
          <a:p>
            <a:pPr marL="0" indent="0">
              <a:buNone/>
            </a:pPr>
            <a:r>
              <a:rPr lang="en-US" sz="2000" b="1" i="0" u="none" strike="noStrike" baseline="0" dirty="0">
                <a:solidFill>
                  <a:srgbClr val="404040"/>
                </a:solidFill>
                <a:latin typeface="UT Sans"/>
              </a:rPr>
              <a:t>A. </a:t>
            </a:r>
            <a:r>
              <a:rPr lang="en-US" sz="2000" b="1" i="0" u="none" strike="noStrike" baseline="0" dirty="0" err="1">
                <a:solidFill>
                  <a:srgbClr val="404040"/>
                </a:solidFill>
                <a:latin typeface="UT Sans"/>
              </a:rPr>
              <a:t>Cercetări</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privind</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diagnosticul</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și</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tratamentul</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infecțiilor</a:t>
            </a:r>
            <a:r>
              <a:rPr lang="en-US" sz="2000" b="1" i="0" u="none" strike="noStrike" baseline="0" dirty="0">
                <a:solidFill>
                  <a:srgbClr val="404040"/>
                </a:solidFill>
                <a:latin typeface="UT Sans"/>
              </a:rPr>
              <a:t> </a:t>
            </a:r>
            <a:r>
              <a:rPr lang="en-US" sz="2000" b="1" i="0" u="none" strike="noStrike" baseline="0" dirty="0" err="1">
                <a:solidFill>
                  <a:srgbClr val="404040"/>
                </a:solidFill>
                <a:latin typeface="UT Sans"/>
              </a:rPr>
              <a:t>cutaneomucoase</a:t>
            </a:r>
            <a:r>
              <a:rPr lang="en-US" sz="2000" b="1" i="0" u="none" strike="noStrike" baseline="0" dirty="0">
                <a:solidFill>
                  <a:srgbClr val="404040"/>
                </a:solidFill>
                <a:latin typeface="UT Sans"/>
              </a:rPr>
              <a:t> </a:t>
            </a:r>
          </a:p>
          <a:p>
            <a:pPr marL="0" indent="0">
              <a:buNone/>
            </a:pPr>
            <a:r>
              <a:rPr lang="it-IT" sz="2000" b="1" i="0" u="none" strike="noStrike" baseline="0" dirty="0">
                <a:solidFill>
                  <a:srgbClr val="404040"/>
                </a:solidFill>
                <a:latin typeface="UT Sans"/>
              </a:rPr>
              <a:t>B. Rezultatele cercetării în domenii interdisciplinare </a:t>
            </a:r>
          </a:p>
          <a:p>
            <a:pPr marL="0" indent="0">
              <a:buNone/>
            </a:pPr>
            <a:r>
              <a:rPr lang="it-IT" sz="2000" b="1" i="0" u="none" strike="noStrike" baseline="0" dirty="0">
                <a:solidFill>
                  <a:srgbClr val="404040"/>
                </a:solidFill>
                <a:latin typeface="UT Sans"/>
              </a:rPr>
              <a:t>C. Rezultatele cercetării în domeniul medicinei integrative</a:t>
            </a:r>
          </a:p>
          <a:p>
            <a:pPr marL="0" indent="0">
              <a:buNone/>
            </a:pPr>
            <a:r>
              <a:rPr lang="it-IT" sz="2000" b="1" dirty="0">
                <a:solidFill>
                  <a:srgbClr val="404040"/>
                </a:solidFill>
                <a:latin typeface="UT Sans"/>
              </a:rPr>
              <a:t>D. Alte domenii</a:t>
            </a:r>
            <a:r>
              <a:rPr lang="it-IT" sz="2000" b="1" i="0" u="none" strike="noStrike" baseline="0" dirty="0">
                <a:solidFill>
                  <a:srgbClr val="404040"/>
                </a:solidFill>
                <a:latin typeface="UT Sans"/>
              </a:rPr>
              <a:t> </a:t>
            </a:r>
          </a:p>
          <a:p>
            <a:endParaRPr lang="en-US" sz="1800" b="0" i="0" u="none" strike="noStrike" baseline="0" dirty="0">
              <a:solidFill>
                <a:srgbClr val="404040"/>
              </a:solidFill>
              <a:latin typeface="UT Sans"/>
            </a:endParaRPr>
          </a:p>
          <a:p>
            <a:endParaRPr lang="en-US" dirty="0"/>
          </a:p>
        </p:txBody>
      </p:sp>
      <p:sp>
        <p:nvSpPr>
          <p:cNvPr id="2" name="AutoShape 2">
            <a:extLst>
              <a:ext uri="{FF2B5EF4-FFF2-40B4-BE49-F238E27FC236}">
                <a16:creationId xmlns:a16="http://schemas.microsoft.com/office/drawing/2014/main" id="{ADDC1A9E-6C6D-6FAD-5FD5-46955FDCD329}"/>
              </a:ext>
            </a:extLst>
          </p:cNvPr>
          <p:cNvSpPr>
            <a:spLocks noChangeAspect="1" noChangeArrowheads="1"/>
          </p:cNvSpPr>
          <p:nvPr/>
        </p:nvSpPr>
        <p:spPr bwMode="auto">
          <a:xfrm flipV="1">
            <a:off x="1752600" y="-1219200"/>
            <a:ext cx="4495800" cy="4495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a:extLst>
              <a:ext uri="{FF2B5EF4-FFF2-40B4-BE49-F238E27FC236}">
                <a16:creationId xmlns:a16="http://schemas.microsoft.com/office/drawing/2014/main" id="{221559EB-C74A-C279-1748-ABF56621C5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630195"/>
            <a:ext cx="2762918" cy="977900"/>
          </a:xfrm>
          <a:prstGeom prst="rect">
            <a:avLst/>
          </a:prstGeom>
        </p:spPr>
      </p:pic>
    </p:spTree>
    <p:extLst>
      <p:ext uri="{BB962C8B-B14F-4D97-AF65-F5344CB8AC3E}">
        <p14:creationId xmlns:p14="http://schemas.microsoft.com/office/powerpoint/2010/main" val="34171376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4E4A0-CD48-407D-0C05-02D086912A4B}"/>
              </a:ext>
            </a:extLst>
          </p:cNvPr>
          <p:cNvSpPr>
            <a:spLocks noGrp="1"/>
          </p:cNvSpPr>
          <p:nvPr>
            <p:ph type="title"/>
          </p:nvPr>
        </p:nvSpPr>
        <p:spPr/>
        <p:txBody>
          <a:bodyPr/>
          <a:lstStyle/>
          <a:p>
            <a:r>
              <a:rPr lang="en-US" sz="1800" dirty="0">
                <a:solidFill>
                  <a:srgbClr val="000000"/>
                </a:solidFill>
                <a:effectLst/>
                <a:latin typeface="Times New Roman" panose="02020603050405020304" pitchFamily="18" charset="0"/>
                <a:ea typeface="Calibri" panose="020F0502020204030204" pitchFamily="34" charset="0"/>
              </a:rPr>
              <a:t>Application of the Measurement of Carotid Intima-Media Thickness for Prediction of the Essential Hypertension in Children</a:t>
            </a:r>
            <a:endParaRPr lang="en-US" dirty="0"/>
          </a:p>
        </p:txBody>
      </p:sp>
      <p:sp>
        <p:nvSpPr>
          <p:cNvPr id="3" name="Content Placeholder 2">
            <a:extLst>
              <a:ext uri="{FF2B5EF4-FFF2-40B4-BE49-F238E27FC236}">
                <a16:creationId xmlns:a16="http://schemas.microsoft.com/office/drawing/2014/main" id="{B5C658F1-8B6B-4179-AE6C-FE88043CB7EF}"/>
              </a:ext>
            </a:extLst>
          </p:cNvPr>
          <p:cNvSpPr>
            <a:spLocks noGrp="1"/>
          </p:cNvSpPr>
          <p:nvPr>
            <p:ph idx="1"/>
          </p:nvPr>
        </p:nvSpPr>
        <p:spPr/>
        <p:txBody>
          <a:bodyPr>
            <a:normAutofit fontScale="92500" lnSpcReduction="10000"/>
          </a:bodyPr>
          <a:lstStyle/>
          <a:p>
            <a:pPr marL="0" marR="0" algn="ctr">
              <a:lnSpc>
                <a:spcPct val="150000"/>
              </a:lnSpc>
              <a:spcAft>
                <a:spcPts val="800"/>
              </a:spcAft>
              <a:buNone/>
            </a:pP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Manea Rosana, </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Popovici Bianca Elena, Neculoiu Carmen Daniela, Minea Dan, Calin Alina</a:t>
            </a:r>
            <a:endParaRPr lang="ro-RO" sz="1800" dirty="0">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50000"/>
              </a:lnSpc>
              <a:spcAft>
                <a:spcPts val="800"/>
              </a:spcAft>
              <a:buNone/>
            </a:pPr>
            <a:r>
              <a:rPr lang="pt-BR"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REVISTA DE CHIMIE, 2018, Volume 69, Issue 6, Page 1550-1553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ctr">
              <a:buNone/>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https://revistadechimie.ro/Articles.asp?ID=6366</a:t>
            </a:r>
            <a:endPar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buNone/>
            </a:pPr>
            <a:endParaRPr lang="pt-BR"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 Scopul studiului a fost să evalueze modul în care măsurarea indicelui de grosime a peretelui carotidian intimă - medie poate fi utilizat pentru predicția hipertensiunii esențiale la copii.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ro-RO" sz="1800" dirty="0">
                <a:effectLst/>
                <a:latin typeface="Times New Roman" panose="02020603050405020304" pitchFamily="18" charset="0"/>
                <a:ea typeface="Calibri" panose="020F0502020204030204" pitchFamily="34" charset="0"/>
              </a:rPr>
              <a:t>   Au fost incluși 81 de copii în grupul de studiu, iar grupul control a inclus 61 de copii, cu vârste cuprinse între 5 ani și 17 ani și 11 luni ce au fost internați în cardul Spitalului de Copii din Brașov în perioada 2009 -2014</a:t>
            </a:r>
            <a:endPar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Este necesară identificarea unor metode de diagnostic ușor de folosit pentru copii astfel încât să poată fi evaluată implicarea caracteristicilor peretelui arterial în cadrul proceselor degenerative patologice.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pP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1800" i="1" dirty="0">
                <a:effectLst/>
                <a:latin typeface="Times New Roman" panose="02020603050405020304" pitchFamily="18" charset="0"/>
                <a:ea typeface="Calibri" panose="020F0502020204030204" pitchFamily="34" charset="0"/>
                <a:cs typeface="Times New Roman" panose="02020603050405020304" pitchFamily="18" charset="0"/>
              </a:rPr>
              <a:t>În concluzie, indicele de grosime carotidian intimă-medie se poate corela cu valorile crescute ale presiunii arteriale.</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a:buNone/>
            </a:pPr>
            <a:endParaRPr lang="en-US" dirty="0"/>
          </a:p>
        </p:txBody>
      </p:sp>
      <p:pic>
        <p:nvPicPr>
          <p:cNvPr id="6" name="Picture 4" descr="Web of Science – Asian Insitute of Technology Library">
            <a:extLst>
              <a:ext uri="{FF2B5EF4-FFF2-40B4-BE49-F238E27FC236}">
                <a16:creationId xmlns:a16="http://schemas.microsoft.com/office/drawing/2014/main" id="{8EFC2936-328D-F628-896A-7B095EE589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800" y="5849420"/>
            <a:ext cx="1440393" cy="947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4865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FB318-4384-F961-E8C5-315C24CC6E9F}"/>
              </a:ext>
            </a:extLst>
          </p:cNvPr>
          <p:cNvSpPr>
            <a:spLocks noGrp="1"/>
          </p:cNvSpPr>
          <p:nvPr>
            <p:ph type="title"/>
          </p:nvPr>
        </p:nvSpPr>
        <p:spPr/>
        <p:txBody>
          <a:bodyPr>
            <a:normAutofit fontScale="90000"/>
          </a:bodyPr>
          <a:lstStyle/>
          <a:p>
            <a:br>
              <a:rPr lang="en-US" sz="1800" dirty="0">
                <a:effectLst/>
                <a:latin typeface="Times New Roman" panose="02020603050405020304" pitchFamily="18" charset="0"/>
                <a:ea typeface="Calibri" panose="020F0502020204030204" pitchFamily="34" charset="0"/>
                <a:cs typeface="Times New Roman" panose="02020603050405020304" pitchFamily="18" charset="0"/>
              </a:rPr>
            </a:b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 Rare Case of Left Anterior Descending Coronary Artery to Pulmonary Trunk Fistula Associated with Takotsubo Cardiomyopathy.</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63315B04-6773-937D-525A-E356E8A45DFE}"/>
              </a:ext>
            </a:extLst>
          </p:cNvPr>
          <p:cNvSpPr>
            <a:spLocks noGrp="1"/>
          </p:cNvSpPr>
          <p:nvPr>
            <p:ph idx="1"/>
          </p:nvPr>
        </p:nvSpPr>
        <p:spPr>
          <a:xfrm>
            <a:off x="406400" y="1554167"/>
            <a:ext cx="11582400" cy="5075233"/>
          </a:xfrm>
        </p:spPr>
        <p:txBody>
          <a:bodyPr>
            <a:normAutofit fontScale="47500" lnSpcReduction="20000"/>
          </a:bodyPr>
          <a:lstStyle/>
          <a:p>
            <a:pPr marL="0" marR="0" algn="ctr">
              <a:lnSpc>
                <a:spcPct val="107000"/>
              </a:lnSpc>
              <a:spcAft>
                <a:spcPts val="800"/>
              </a:spcAft>
              <a:buNone/>
              <a:tabLst>
                <a:tab pos="1287780" algn="l"/>
              </a:tabLst>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Popa RM, Ispas AF,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Manea RM.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tabLst>
                <a:tab pos="1287780" algn="l"/>
              </a:tabLst>
            </a:pP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 Diagnostics. 2023</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Volume 13, Issue 17, Page 2751.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tabLst>
                <a:tab pos="702310" algn="l"/>
              </a:tabLst>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https://doi.org/10.3390/diagnostics13172751</a:t>
            </a:r>
            <a:endParaRPr lang="pt-BR"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pt-BR" sz="1900" dirty="0">
                <a:effectLst/>
                <a:latin typeface="Times New Roman" panose="02020603050405020304" pitchFamily="18" charset="0"/>
                <a:ea typeface="Calibri" panose="020F0502020204030204" pitchFamily="34" charset="0"/>
                <a:cs typeface="Times New Roman" panose="02020603050405020304" pitchFamily="18" charset="0"/>
              </a:rPr>
              <a:t>Fistulele între arterele coronare și arterele pulmonare reprezintă anomalii vasculare rare, definite ca și comunicări anormale între arterele coronare și arborele arterial pulmonar. </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900" dirty="0">
                <a:effectLst/>
                <a:latin typeface="Times New Roman" panose="02020603050405020304" pitchFamily="18" charset="0"/>
                <a:ea typeface="Calibri" panose="020F0502020204030204" pitchFamily="34" charset="0"/>
                <a:cs typeface="Times New Roman" panose="02020603050405020304" pitchFamily="18" charset="0"/>
              </a:rPr>
              <a:t>Sindromul Takotsubo reprezintă o cardiomiopatie indusă de stress definită prin disfuncția sistolică tranzitorie a ventriculului stâng, cu o creștere minima, nespecifică a biomarkerilor cardiaci, fără semne angiografice evidente de boală coronariană obstructivă.  </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900" dirty="0">
                <a:effectLst/>
                <a:latin typeface="Times New Roman" panose="02020603050405020304" pitchFamily="18" charset="0"/>
                <a:ea typeface="Calibri" panose="020F0502020204030204" pitchFamily="34" charset="0"/>
                <a:cs typeface="Times New Roman" panose="02020603050405020304" pitchFamily="18" charset="0"/>
              </a:rPr>
              <a:t>   În continuare vom ilustra prin metode imagistice invasive și non-invazive de tip coronarografie și angio-CT coronarian un caz rar și neobșinuit al unei paciente cu diagnostic de cardiomiopatie Takotsubo asociată unei fistule între artera descendentă anterioară și trunchiului arterei pulmonare. </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pPr>
            <a:r>
              <a:rPr lang="pt-BR" sz="1900" dirty="0">
                <a:effectLst/>
                <a:latin typeface="Times New Roman" panose="02020603050405020304" pitchFamily="18" charset="0"/>
                <a:ea typeface="Calibri" panose="020F0502020204030204" pitchFamily="34" charset="0"/>
                <a:cs typeface="Times New Roman" panose="02020603050405020304" pitchFamily="18" charset="0"/>
              </a:rPr>
              <a:t>  Aspectele principale ale acestui caz sunt reprezentate de:</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50000"/>
              </a:lnSpc>
              <a:buFont typeface="Symbol" panose="05050102010706020507" pitchFamily="18" charset="2"/>
              <a:buChar char=""/>
            </a:pPr>
            <a:r>
              <a:rPr lang="pt-BR" sz="1900" kern="100" dirty="0">
                <a:effectLst/>
                <a:latin typeface="Times New Roman" panose="02020603050405020304" pitchFamily="18" charset="0"/>
                <a:ea typeface="Calibri" panose="020F0502020204030204" pitchFamily="34" charset="0"/>
                <a:cs typeface="Times New Roman" panose="02020603050405020304" pitchFamily="18" charset="0"/>
              </a:rPr>
              <a:t>Ca primă ipoteză - fistula coronariană poate reprezenta un aspect imagistic descoperit incidental într-un tablou clinic de cardiomiopatie Takotsubo. </a:t>
            </a:r>
            <a:endParaRPr lang="en-US" sz="19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50000"/>
              </a:lnSpc>
              <a:spcAft>
                <a:spcPts val="800"/>
              </a:spcAft>
              <a:buFont typeface="Symbol" panose="05050102010706020507" pitchFamily="18" charset="2"/>
              <a:buChar char=""/>
            </a:pPr>
            <a:r>
              <a:rPr lang="pt-BR" sz="1900" kern="100" dirty="0">
                <a:effectLst/>
                <a:latin typeface="Times New Roman" panose="02020603050405020304" pitchFamily="18" charset="0"/>
                <a:ea typeface="Calibri" panose="020F0502020204030204" pitchFamily="34" charset="0"/>
                <a:cs typeface="Times New Roman" panose="02020603050405020304" pitchFamily="18" charset="0"/>
              </a:rPr>
              <a:t>asocierea deosebit de rară între fistula dintre artera descendentă anterioară și trunchiul arterei pulmonare și cardiomiopatia Takotsubo fiind rezultatul unei stimulări induse de stress a receptorilor miocardici de tip beta-1, accentuând fenomenul de furt coronarian în condițiile existenței fistulei coronariene, ducând la simptomatologie de tip angină pectorală și de asemenea stress-ul adrenergic cauzând fenomene de tip Takotsubo-like, respectiv balonizarea apicala a ventriculului stâng. </a:t>
            </a:r>
            <a:endParaRPr lang="ro-RO"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buFont typeface="Symbol" panose="05050102010706020507" pitchFamily="18" charset="2"/>
              <a:buChar char=""/>
            </a:pPr>
            <a:r>
              <a:rPr lang="pt-BR" sz="2900" b="1" i="1" dirty="0">
                <a:effectLst/>
                <a:latin typeface="Times New Roman" panose="02020603050405020304" pitchFamily="18" charset="0"/>
                <a:ea typeface="Calibri" panose="020F0502020204030204" pitchFamily="34" charset="0"/>
              </a:rPr>
              <a:t>Investigațiile imagistice non-invazive respective invasive, de tip angio-CT-ul coronarian și coronarografia oferă detalii exacte legate de originea, traiectul si distalitatea anomaliei coronariene, precum si evaluarea leziunilor coronariene asociate (încărcătura aterosclerotică, disecție de arteră coronară, spam, stenoze etc.), în vederea unei strategii terapeutice țintite, adecvate fiecarui caz în parte. </a:t>
            </a:r>
            <a:endParaRPr lang="ro-RO" sz="2900" b="1" i="1"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50000"/>
              </a:lnSpc>
              <a:spcAft>
                <a:spcPts val="800"/>
              </a:spcAft>
              <a:buFont typeface="Symbol" panose="05050102010706020507" pitchFamily="18" charset="2"/>
              <a:buChar char=""/>
            </a:pPr>
            <a:r>
              <a:rPr lang="pt-BR" sz="2900" b="1" i="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a:t>
            </a:r>
            <a:r>
              <a:rPr lang="ro-RO" sz="2900" b="1" i="1" kern="150" dirty="0">
                <a:effectLst/>
                <a:latin typeface="Times New Roman" panose="02020603050405020304" pitchFamily="18" charset="0"/>
                <a:ea typeface="NSimSun" panose="02010609030101010101" pitchFamily="49" charset="-122"/>
                <a:cs typeface="Arial" panose="020B0604020202020204" pitchFamily="34" charset="0"/>
              </a:rPr>
              <a:t> </a:t>
            </a:r>
            <a:r>
              <a:rPr lang="ro-RO" sz="2900" b="1" i="1" kern="100" dirty="0">
                <a:latin typeface="Times New Roman" panose="02020603050405020304" pitchFamily="18" charset="0"/>
                <a:ea typeface="Calibri" panose="020F0502020204030204" pitchFamily="34" charset="0"/>
                <a:cs typeface="Times New Roman" panose="02020603050405020304" pitchFamily="18" charset="0"/>
              </a:rPr>
              <a:t>tratamentului pacienților cu simptomatologii tipice pentru alte patologii</a:t>
            </a:r>
            <a:endParaRPr lang="en-US" sz="2900" b="1" i="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4" name="Picture 4" descr="Web of Science – Asian Insitute of Technology Library">
            <a:extLst>
              <a:ext uri="{FF2B5EF4-FFF2-40B4-BE49-F238E27FC236}">
                <a16:creationId xmlns:a16="http://schemas.microsoft.com/office/drawing/2014/main" id="{D8E2BE1A-224B-6CCF-F589-9959D4EC28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577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2C4A3-FF62-3C88-2EDC-CD3022E4B48B}"/>
              </a:ext>
            </a:extLst>
          </p:cNvPr>
          <p:cNvSpPr>
            <a:spLocks noGrp="1"/>
          </p:cNvSpPr>
          <p:nvPr>
            <p:ph type="title"/>
          </p:nvPr>
        </p:nvSpPr>
        <p:spPr/>
        <p:txBody>
          <a:bodyPr>
            <a:normAutofit fontScale="90000"/>
          </a:bodyPr>
          <a:lstStyle/>
          <a:p>
            <a:r>
              <a:rPr lang="en-US" sz="3100" dirty="0">
                <a:effectLst/>
                <a:latin typeface="Times New Roman" panose="02020603050405020304" pitchFamily="18" charset="0"/>
                <a:ea typeface="Calibri" panose="020F0502020204030204" pitchFamily="34" charset="0"/>
                <a:cs typeface="Times New Roman" panose="02020603050405020304" pitchFamily="18" charset="0"/>
              </a:rPr>
              <a:t>Giant Thoracic Aortic Aneurysm Rupture in a Patient with Extensive Atherosclerotic Disease</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br>
              <a:rPr lang="en-US"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989FDC41-9E02-A0C0-C821-BBC008A96DD5}"/>
              </a:ext>
            </a:extLst>
          </p:cNvPr>
          <p:cNvSpPr>
            <a:spLocks noGrp="1"/>
          </p:cNvSpPr>
          <p:nvPr>
            <p:ph idx="1"/>
          </p:nvPr>
        </p:nvSpPr>
        <p:spPr/>
        <p:txBody>
          <a:bodyPr>
            <a:normAutofit/>
          </a:bodyPr>
          <a:lstStyle/>
          <a:p>
            <a:pPr marL="0" marR="0" algn="ctr">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Popa RM, Andrei-Constantin C, Manea RM.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Giant Thoracic Aortic Aneurysm Rupture in a Patient with Extensive Atherosclerotic Disease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buNone/>
              <a:tabLst>
                <a:tab pos="702310" algn="l"/>
              </a:tabLs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Journal of the Belgian Society of Radiology</a:t>
            </a:r>
            <a:r>
              <a:rPr lang="ro-RO" sz="18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2024,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Volume 108, Issue 1, Page 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50000"/>
              </a:lnSpc>
              <a:spcAft>
                <a:spcPts val="800"/>
              </a:spcAft>
              <a:buNone/>
              <a:tabLst>
                <a:tab pos="702310" algn="l"/>
              </a:tabLst>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DOI: 10.5334/jbsr.3314</a:t>
            </a:r>
            <a:endPar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50000"/>
              </a:lnSpc>
              <a:spcAft>
                <a:spcPts val="800"/>
              </a:spcAft>
              <a:tabLst>
                <a:tab pos="702310" algn="l"/>
              </a:tabLst>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Evaluarea imagistică de tip angio-CT include o descriere completă a patologiei, respectiv localizarea și extensia dilatației anevrismale, prezența trombilor placați parietal, relațiile cu structurile de vecinătate a dilatației anevrismale, permeabilitatea ramurilor vasculare și complicațiile asociate. </a:t>
            </a:r>
            <a:endParaRPr lang="ro-RO"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50000"/>
              </a:lnSpc>
              <a:spcAft>
                <a:spcPts val="800"/>
              </a:spcAft>
              <a:tabLst>
                <a:tab pos="702310" algn="l"/>
              </a:tabLst>
            </a:pPr>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și asistența medicală </a:t>
            </a:r>
            <a:r>
              <a:rPr lang="ro-RO" sz="1800" b="1" kern="150" dirty="0">
                <a:effectLst/>
                <a:latin typeface="Times New Roman" panose="02020603050405020304" pitchFamily="18" charset="0"/>
                <a:ea typeface="NSimSun" panose="02010609030101010101" pitchFamily="49" charset="-122"/>
                <a:cs typeface="Arial" panose="020B0604020202020204" pitchFamily="34" charset="0"/>
              </a:rPr>
              <a:t> a pacienților cu sindrom aortic acut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4" name="Picture 4" descr="Web of Science – Asian Insitute of Technology Library">
            <a:extLst>
              <a:ext uri="{FF2B5EF4-FFF2-40B4-BE49-F238E27FC236}">
                <a16:creationId xmlns:a16="http://schemas.microsoft.com/office/drawing/2014/main" id="{BCD186B7-4AD7-39B6-F2BE-AD3812F67E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343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94EFE-302F-1B6C-B323-B7B96CEDF973}"/>
              </a:ext>
            </a:extLst>
          </p:cNvPr>
          <p:cNvSpPr>
            <a:spLocks noGrp="1"/>
          </p:cNvSpPr>
          <p:nvPr>
            <p:ph type="title"/>
          </p:nvPr>
        </p:nvSpPr>
        <p:spPr/>
        <p:txBody>
          <a:bodyPr>
            <a:noAutofit/>
          </a:bodyPr>
          <a:lstStyle/>
          <a:p>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 Rare Case of Single Coronary Artery: Getting to the Heart of the Matter.</a:t>
            </a:r>
            <a:endParaRPr lang="en-US" sz="2800" dirty="0"/>
          </a:p>
        </p:txBody>
      </p:sp>
      <p:sp>
        <p:nvSpPr>
          <p:cNvPr id="3" name="Content Placeholder 2">
            <a:extLst>
              <a:ext uri="{FF2B5EF4-FFF2-40B4-BE49-F238E27FC236}">
                <a16:creationId xmlns:a16="http://schemas.microsoft.com/office/drawing/2014/main" id="{EAD7DDB4-9D9D-DA9E-C708-9B08C8816B1F}"/>
              </a:ext>
            </a:extLst>
          </p:cNvPr>
          <p:cNvSpPr>
            <a:spLocks noGrp="1"/>
          </p:cNvSpPr>
          <p:nvPr>
            <p:ph idx="1"/>
          </p:nvPr>
        </p:nvSpPr>
        <p:spPr/>
        <p:txBody>
          <a:bodyPr/>
          <a:lstStyle/>
          <a:p>
            <a:pPr marL="0" marR="0" algn="ctr">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Popa RM, Pântea R, Macașoi P,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Manea RM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buNone/>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Journal of the Belgian Society of Radiology</a:t>
            </a:r>
            <a:r>
              <a:rPr lang="ro-RO" sz="1800" b="1" dirty="0">
                <a:latin typeface="Times New Roman" panose="02020603050405020304" pitchFamily="18" charset="0"/>
                <a:ea typeface="Calibri" panose="020F0502020204030204" pitchFamily="34" charset="0"/>
                <a:cs typeface="Times New Roman" panose="02020603050405020304" pitchFamily="18" charset="0"/>
              </a:rPr>
              <a:t>,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2023</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Volume 107, Issue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50000"/>
              </a:lnSpc>
              <a:spcAft>
                <a:spcPts val="800"/>
              </a:spcAft>
              <a:tabLst>
                <a:tab pos="702310" algn="l"/>
              </a:tabLst>
            </a:pPr>
            <a:r>
              <a:rPr lang="pt-BR"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DOI: 10.5334/jbsr.3122</a:t>
            </a:r>
            <a:r>
              <a:rPr lang="pt-BR"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Anomalia coronariană de tip arteră coronară unică reprezintă o entitate foarte rară, ce poate avea multiple și variate scenarii clinice, dar în majoritatea cazurilor sunt asimptomatice. Acest tip de anomalie coronariană este considerată și una dintre cauzele de moarte subită la pacienții tineri. </a:t>
            </a:r>
          </a:p>
          <a:p>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a:t>
            </a:r>
            <a:r>
              <a:rPr lang="ro-RO" sz="1800" b="1" kern="150" dirty="0">
                <a:effectLst/>
                <a:latin typeface="Times New Roman" panose="02020603050405020304" pitchFamily="18" charset="0"/>
                <a:ea typeface="NSimSun" panose="02010609030101010101" pitchFamily="49" charset="-122"/>
                <a:cs typeface="Arial" panose="020B0604020202020204" pitchFamily="34" charset="0"/>
              </a:rPr>
              <a:t>evalua importanța examenelor imagistice de tip angio-CT coronarian la pacienții tineri, mai ales la sportivi</a:t>
            </a:r>
          </a:p>
          <a:p>
            <a:r>
              <a:rPr lang="pt-BR" sz="1800" i="1" dirty="0">
                <a:effectLst/>
                <a:latin typeface="Times New Roman" panose="02020603050405020304" pitchFamily="18" charset="0"/>
                <a:ea typeface="Calibri" panose="020F0502020204030204" pitchFamily="34" charset="0"/>
              </a:rPr>
              <a:t>Investigațiile imagistice non-invazive respective invasive, de tip angio-CT-ul coronarian și coronarografia oferă detalii exacte legate de originea, traiectul si distalitatea anomaliei coronariene, precum si evaluarea leziunilor coronariene asociate (încărcătura aterosclerotică, disecție de arteră coronară, spam, stenoze etc.), în vederea unei strategii terapeutice țintite, adecvate fiecarui caz în parte. </a:t>
            </a:r>
            <a:endParaRPr lang="en-US" i="1" dirty="0"/>
          </a:p>
        </p:txBody>
      </p:sp>
      <p:pic>
        <p:nvPicPr>
          <p:cNvPr id="4" name="Picture 4" descr="Web of Science – Asian Insitute of Technology Library">
            <a:extLst>
              <a:ext uri="{FF2B5EF4-FFF2-40B4-BE49-F238E27FC236}">
                <a16:creationId xmlns:a16="http://schemas.microsoft.com/office/drawing/2014/main" id="{2C2EC4A2-70ED-C5F5-9054-CFF36FA61A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8632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56FCC-40B4-DB97-A63A-B1DFA2166A4E}"/>
              </a:ext>
            </a:extLst>
          </p:cNvPr>
          <p:cNvSpPr>
            <a:spLocks noGrp="1"/>
          </p:cNvSpPr>
          <p:nvPr>
            <p:ph type="title"/>
          </p:nvPr>
        </p:nvSpPr>
        <p:spPr/>
        <p:txBody>
          <a:bodyPr>
            <a:normAutofit fontScale="90000"/>
          </a:bodyPr>
          <a:lstStyle/>
          <a:p>
            <a:r>
              <a:rPr lang="en-US" kern="150" dirty="0">
                <a:effectLst/>
                <a:latin typeface="Times New Roman" panose="02020603050405020304" pitchFamily="18" charset="0"/>
                <a:ea typeface="NSimSun" panose="02010609030101010101" pitchFamily="49" charset="-122"/>
                <a:cs typeface="Arial" panose="020B0604020202020204" pitchFamily="34" charset="0"/>
              </a:rPr>
              <a:t>Rupture of A Large Splenic Artery Aneurysm</a:t>
            </a:r>
            <a:br>
              <a:rPr lang="en-US" kern="150" dirty="0">
                <a:effectLst/>
                <a:latin typeface="Liberation Serif"/>
                <a:ea typeface="NSimSun" panose="02010609030101010101" pitchFamily="49" charset="-122"/>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59611304-FF0E-611B-5507-5E1315A67527}"/>
              </a:ext>
            </a:extLst>
          </p:cNvPr>
          <p:cNvSpPr>
            <a:spLocks noGrp="1"/>
          </p:cNvSpPr>
          <p:nvPr>
            <p:ph idx="1"/>
          </p:nvPr>
        </p:nvSpPr>
        <p:spPr>
          <a:xfrm>
            <a:off x="533400" y="1541893"/>
            <a:ext cx="11582400" cy="4525963"/>
          </a:xfrm>
        </p:spPr>
        <p:txBody>
          <a:bodyPr/>
          <a:lstStyle/>
          <a:p>
            <a:pPr marL="0" marR="0" algn="ctr">
              <a:lnSpc>
                <a:spcPct val="150000"/>
              </a:lnSpc>
              <a:buNone/>
            </a:pPr>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Rosana-Mihaela Manea</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 Lavinia Danuta Raicu</a:t>
            </a:r>
            <a:endParaRPr lang="en-US" sz="1800" kern="150" dirty="0">
              <a:effectLst/>
              <a:latin typeface="Liberation Serif"/>
              <a:ea typeface="NSimSun" panose="02010609030101010101" pitchFamily="49" charset="-122"/>
              <a:cs typeface="Arial" panose="020B0604020202020204" pitchFamily="34" charset="0"/>
            </a:endParaRPr>
          </a:p>
          <a:p>
            <a:pPr marL="0" marR="0" algn="ctr">
              <a:lnSpc>
                <a:spcPct val="150000"/>
              </a:lnSpc>
              <a:buNone/>
            </a:pPr>
            <a:r>
              <a:rPr lang="en-US" sz="1800" kern="150" dirty="0">
                <a:effectLst/>
                <a:latin typeface="Times New Roman" panose="02020603050405020304" pitchFamily="18" charset="0"/>
                <a:ea typeface="NSimSun" panose="02010609030101010101" pitchFamily="49" charset="-122"/>
                <a:cs typeface="Arial" panose="020B0604020202020204" pitchFamily="34" charset="0"/>
              </a:rPr>
              <a:t>Journal of Radiology and Medical Imaging, 2021; 4(1): 1045.</a:t>
            </a:r>
            <a:endParaRPr lang="en-US" sz="1800" kern="150" dirty="0">
              <a:effectLst/>
              <a:latin typeface="Liberation Serif"/>
              <a:ea typeface="NSimSun" panose="02010609030101010101" pitchFamily="49" charset="-122"/>
              <a:cs typeface="Arial" panose="020B0604020202020204" pitchFamily="34" charset="0"/>
            </a:endParaRPr>
          </a:p>
          <a:p>
            <a:pPr marL="0" marR="0" indent="0" algn="ctr">
              <a:lnSpc>
                <a:spcPct val="150000"/>
              </a:lnSpc>
              <a:buNone/>
            </a:pP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hlinkClick r:id="rId3"/>
              </a:rPr>
              <a:t>https://meddocsonline.org/journal-of-radiology-and-medical-imaging/rupture-of-a-large-splenic-artery-aneurysm.pdf</a:t>
            </a:r>
            <a:r>
              <a:rPr lang="en-US"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rPr>
              <a:t>”</a:t>
            </a:r>
            <a:endParaRPr lang="ro-RO"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endParaRPr>
          </a:p>
          <a:p>
            <a:pPr marL="0" marR="0" algn="ctr">
              <a:lnSpc>
                <a:spcPct val="150000"/>
              </a:lnSpc>
            </a:pPr>
            <a:endParaRPr lang="ro-RO" sz="1800" u="sng" kern="150" dirty="0">
              <a:solidFill>
                <a:srgbClr val="0563C1"/>
              </a:solidFill>
              <a:latin typeface="Times New Roman" panose="02020603050405020304" pitchFamily="18" charset="0"/>
              <a:ea typeface="NSimSun" panose="02010609030101010101" pitchFamily="49" charset="-122"/>
              <a:cs typeface="Arial" panose="020B0604020202020204" pitchFamily="34" charset="0"/>
            </a:endParaRPr>
          </a:p>
          <a:p>
            <a:pPr marL="0" marR="0" algn="ctr">
              <a:lnSpc>
                <a:spcPct val="150000"/>
              </a:lnSpc>
            </a:pPr>
            <a:endParaRPr lang="ro-RO" sz="1800" u="sng" kern="150" dirty="0">
              <a:solidFill>
                <a:srgbClr val="0563C1"/>
              </a:solidFill>
              <a:effectLst/>
              <a:latin typeface="Times New Roman" panose="02020603050405020304" pitchFamily="18" charset="0"/>
              <a:ea typeface="NSimSun" panose="02010609030101010101" pitchFamily="49" charset="-122"/>
              <a:cs typeface="Arial" panose="020B0604020202020204" pitchFamily="34" charset="0"/>
            </a:endParaRPr>
          </a:p>
          <a:p>
            <a:pPr marL="0" marR="0" indent="0" algn="ctr">
              <a:lnSpc>
                <a:spcPct val="150000"/>
              </a:lnSpc>
              <a:buNone/>
            </a:pP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și asistența medicală</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 prin metode imagistice</a:t>
            </a:r>
            <a:r>
              <a:rPr lang="pt-BR" sz="1800" kern="150" dirty="0">
                <a:effectLst/>
                <a:latin typeface="Times New Roman" panose="02020603050405020304" pitchFamily="18" charset="0"/>
                <a:ea typeface="NSimSun" panose="02010609030101010101" pitchFamily="49" charset="-122"/>
                <a:cs typeface="Arial" panose="020B0604020202020204" pitchFamily="34" charset="0"/>
              </a:rPr>
              <a:t> în </a:t>
            </a:r>
            <a:r>
              <a:rPr lang="ro-RO" sz="1800" kern="150" dirty="0">
                <a:effectLst/>
                <a:latin typeface="Times New Roman" panose="02020603050405020304" pitchFamily="18" charset="0"/>
                <a:ea typeface="NSimSun" panose="02010609030101010101" pitchFamily="49" charset="-122"/>
                <a:cs typeface="Arial" panose="020B0604020202020204" pitchFamily="34" charset="0"/>
              </a:rPr>
              <a:t>cazul anevrismelor arterei splenice mai ales la pacienții fără patologie asociată, prezentați în serviciile de urgență cu abdomen acut</a:t>
            </a:r>
            <a:endParaRPr lang="en-US" sz="1800" kern="150" dirty="0">
              <a:effectLst/>
              <a:latin typeface="Liberation Serif"/>
              <a:ea typeface="NSimSun" panose="02010609030101010101" pitchFamily="49" charset="-122"/>
              <a:cs typeface="Arial" panose="020B0604020202020204" pitchFamily="34" charset="0"/>
            </a:endParaRPr>
          </a:p>
        </p:txBody>
      </p:sp>
    </p:spTree>
    <p:extLst>
      <p:ext uri="{BB962C8B-B14F-4D97-AF65-F5344CB8AC3E}">
        <p14:creationId xmlns:p14="http://schemas.microsoft.com/office/powerpoint/2010/main" val="12650001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091E2-A240-EDC0-D0AC-BAC0B37D8E08}"/>
              </a:ext>
            </a:extLst>
          </p:cNvPr>
          <p:cNvSpPr>
            <a:spLocks noGrp="1"/>
          </p:cNvSpPr>
          <p:nvPr>
            <p:ph type="title"/>
          </p:nvPr>
        </p:nvSpPr>
        <p:spPr>
          <a:xfrm>
            <a:off x="152400" y="304800"/>
            <a:ext cx="11582400" cy="838200"/>
          </a:xfrm>
        </p:spPr>
        <p:txBody>
          <a:bodyPr>
            <a:normAutofit/>
          </a:bodyPr>
          <a:lstStyle/>
          <a:p>
            <a:r>
              <a:rPr lang="en-US" sz="2400" dirty="0"/>
              <a:t>Gender differences for His bundle pacing long-term performance in the elderly population</a:t>
            </a:r>
          </a:p>
        </p:txBody>
      </p:sp>
      <p:sp>
        <p:nvSpPr>
          <p:cNvPr id="3" name="Content Placeholder 2">
            <a:extLst>
              <a:ext uri="{FF2B5EF4-FFF2-40B4-BE49-F238E27FC236}">
                <a16:creationId xmlns:a16="http://schemas.microsoft.com/office/drawing/2014/main" id="{1C4A72BE-7FC8-6664-0542-273CA30BF638}"/>
              </a:ext>
            </a:extLst>
          </p:cNvPr>
          <p:cNvSpPr>
            <a:spLocks noGrp="1"/>
          </p:cNvSpPr>
          <p:nvPr>
            <p:ph idx="1"/>
          </p:nvPr>
        </p:nvSpPr>
        <p:spPr>
          <a:xfrm>
            <a:off x="406400" y="1554167"/>
            <a:ext cx="11582400" cy="4999033"/>
          </a:xfrm>
        </p:spPr>
        <p:txBody>
          <a:bodyPr>
            <a:normAutofit fontScale="92500" lnSpcReduction="20000"/>
          </a:bodyPr>
          <a:lstStyle/>
          <a:p>
            <a:pPr algn="ctr"/>
            <a:r>
              <a:rPr lang="en-US" sz="1800" dirty="0"/>
              <a:t>Catalin </a:t>
            </a:r>
            <a:r>
              <a:rPr lang="en-US" sz="1800" dirty="0" err="1"/>
              <a:t>Pestrea</a:t>
            </a:r>
            <a:r>
              <a:rPr lang="en-US" sz="1800" dirty="0"/>
              <a:t> * , Ecaterina Cicala , Dragos Ionut Lovin , Adrian Gheorghe , Florin </a:t>
            </a:r>
            <a:r>
              <a:rPr lang="en-US" sz="1800" dirty="0" err="1"/>
              <a:t>Ortan</a:t>
            </a:r>
            <a:r>
              <a:rPr lang="en-US" sz="1800" dirty="0"/>
              <a:t> , Rosana Mihaela Manea</a:t>
            </a:r>
            <a:r>
              <a:rPr lang="ro-RO" sz="1800" dirty="0"/>
              <a:t>, </a:t>
            </a:r>
            <a:r>
              <a:rPr lang="en-US" sz="1800" dirty="0"/>
              <a:t> Journal of Cardiovascular </a:t>
            </a:r>
            <a:r>
              <a:rPr lang="en-US" sz="1800" dirty="0" err="1"/>
              <a:t>Developement</a:t>
            </a:r>
            <a:r>
              <a:rPr lang="en-US" sz="1800" dirty="0"/>
              <a:t> and Disease </a:t>
            </a:r>
          </a:p>
          <a:p>
            <a:pPr marL="0" indent="0" algn="ctr">
              <a:buNone/>
            </a:pPr>
            <a:r>
              <a:rPr lang="en-US" sz="1800" dirty="0">
                <a:hlinkClick r:id="rId3"/>
              </a:rPr>
              <a:t>Http://doi.org/10.3390/jcdd12030088</a:t>
            </a:r>
            <a:r>
              <a:rPr lang="ro-RO" sz="1800" dirty="0"/>
              <a:t>, Article, 2025</a:t>
            </a:r>
            <a:endParaRPr lang="en-US" sz="1800" dirty="0"/>
          </a:p>
          <a:p>
            <a:pPr algn="ctr"/>
            <a:endParaRPr lang="en-US" sz="1800" dirty="0"/>
          </a:p>
          <a:p>
            <a:pPr marL="0" indent="0" algn="ctr">
              <a:buNone/>
            </a:pPr>
            <a:r>
              <a:rPr lang="en-US" sz="1400" dirty="0"/>
              <a:t>La </a:t>
            </a:r>
            <a:r>
              <a:rPr lang="en-US" sz="1400" dirty="0" err="1"/>
              <a:t>pacienții</a:t>
            </a:r>
            <a:r>
              <a:rPr lang="en-US" sz="1400" dirty="0"/>
              <a:t> </a:t>
            </a:r>
            <a:r>
              <a:rPr lang="en-US" sz="1400" dirty="0" err="1"/>
              <a:t>vârstnici</a:t>
            </a:r>
            <a:r>
              <a:rPr lang="en-US" sz="1400" dirty="0"/>
              <a:t> cu bloc AV, HTA </a:t>
            </a:r>
            <a:r>
              <a:rPr lang="en-US" sz="1400" dirty="0" err="1"/>
              <a:t>rămâne</a:t>
            </a:r>
            <a:r>
              <a:rPr lang="en-US" sz="1400" dirty="0"/>
              <a:t> o </a:t>
            </a:r>
            <a:r>
              <a:rPr lang="en-US" sz="1400" dirty="0" err="1"/>
              <a:t>metodă</a:t>
            </a:r>
            <a:r>
              <a:rPr lang="en-US" sz="1400" dirty="0"/>
              <a:t> de </a:t>
            </a:r>
            <a:r>
              <a:rPr lang="en-US" sz="1400" dirty="0" err="1"/>
              <a:t>stimulare</a:t>
            </a:r>
            <a:r>
              <a:rPr lang="en-US" sz="1400" dirty="0"/>
              <a:t> </a:t>
            </a:r>
            <a:r>
              <a:rPr lang="en-US" sz="1400" dirty="0" err="1"/>
              <a:t>fezabilă</a:t>
            </a:r>
            <a:r>
              <a:rPr lang="en-US" sz="1400" dirty="0"/>
              <a:t>, </a:t>
            </a:r>
            <a:r>
              <a:rPr lang="en-US" sz="1400" dirty="0" err="1"/>
              <a:t>fără</a:t>
            </a:r>
            <a:r>
              <a:rPr lang="en-US" sz="1400" dirty="0"/>
              <a:t> </a:t>
            </a:r>
            <a:r>
              <a:rPr lang="en-US" sz="1400" dirty="0" err="1"/>
              <a:t>diferențe</a:t>
            </a:r>
            <a:r>
              <a:rPr lang="en-US" sz="1400" dirty="0"/>
              <a:t> </a:t>
            </a:r>
            <a:r>
              <a:rPr lang="en-US" sz="1400" dirty="0" err="1"/>
              <a:t>semnificative</a:t>
            </a:r>
            <a:r>
              <a:rPr lang="en-US" sz="1400" dirty="0"/>
              <a:t> de gen, pe o </a:t>
            </a:r>
            <a:r>
              <a:rPr lang="en-US" sz="1400" dirty="0" err="1"/>
              <a:t>perioadă</a:t>
            </a:r>
            <a:r>
              <a:rPr lang="en-US" sz="1400" dirty="0"/>
              <a:t> de </a:t>
            </a:r>
            <a:r>
              <a:rPr lang="en-US" sz="1400" dirty="0" err="1"/>
              <a:t>urmărire</a:t>
            </a:r>
            <a:r>
              <a:rPr lang="en-US" sz="1400" dirty="0"/>
              <a:t> pe termen lung. Sunt de </a:t>
            </a:r>
            <a:r>
              <a:rPr lang="en-US" sz="1400" dirty="0" err="1"/>
              <a:t>așteptat</a:t>
            </a:r>
            <a:r>
              <a:rPr lang="en-US" sz="1400" dirty="0"/>
              <a:t> </a:t>
            </a:r>
            <a:r>
              <a:rPr lang="en-US" sz="1400" dirty="0" err="1"/>
              <a:t>creșteri</a:t>
            </a:r>
            <a:r>
              <a:rPr lang="en-US" sz="1400" dirty="0"/>
              <a:t> ale </a:t>
            </a:r>
            <a:r>
              <a:rPr lang="en-US" sz="1400" dirty="0" err="1"/>
              <a:t>pragului</a:t>
            </a:r>
            <a:r>
              <a:rPr lang="en-US" sz="1400" dirty="0"/>
              <a:t> de </a:t>
            </a:r>
            <a:r>
              <a:rPr lang="en-US" sz="1400" dirty="0" err="1"/>
              <a:t>stimulare</a:t>
            </a:r>
            <a:r>
              <a:rPr lang="en-US" sz="1400" dirty="0"/>
              <a:t> la </a:t>
            </a:r>
            <a:r>
              <a:rPr lang="en-US" sz="1400" dirty="0" err="1"/>
              <a:t>până</a:t>
            </a:r>
            <a:r>
              <a:rPr lang="en-US" sz="1400" dirty="0"/>
              <a:t> la o </a:t>
            </a:r>
            <a:r>
              <a:rPr lang="en-US" sz="1400" dirty="0" err="1"/>
              <a:t>treime</a:t>
            </a:r>
            <a:r>
              <a:rPr lang="en-US" sz="1400" dirty="0"/>
              <a:t> </a:t>
            </a:r>
            <a:r>
              <a:rPr lang="en-US" sz="1400" dirty="0" err="1"/>
              <a:t>dintre</a:t>
            </a:r>
            <a:r>
              <a:rPr lang="en-US" sz="1400" dirty="0"/>
              <a:t> </a:t>
            </a:r>
            <a:r>
              <a:rPr lang="en-US" sz="1400" dirty="0" err="1"/>
              <a:t>pacienți</a:t>
            </a:r>
            <a:r>
              <a:rPr lang="en-US" sz="1400" dirty="0"/>
              <a:t>, </a:t>
            </a:r>
            <a:r>
              <a:rPr lang="en-US" sz="1400" dirty="0" err="1"/>
              <a:t>necesitând</a:t>
            </a:r>
            <a:r>
              <a:rPr lang="en-US" sz="1400" dirty="0"/>
              <a:t> </a:t>
            </a:r>
            <a:r>
              <a:rPr lang="en-US" sz="1400" dirty="0" err="1"/>
              <a:t>urmăriri</a:t>
            </a:r>
            <a:r>
              <a:rPr lang="en-US" sz="1400" dirty="0"/>
              <a:t> regulate </a:t>
            </a:r>
            <a:r>
              <a:rPr lang="en-US" sz="1400" dirty="0" err="1"/>
              <a:t>pentru</a:t>
            </a:r>
            <a:r>
              <a:rPr lang="en-US" sz="1400" dirty="0"/>
              <a:t> a </a:t>
            </a:r>
            <a:r>
              <a:rPr lang="en-US" sz="1400" dirty="0" err="1"/>
              <a:t>ajusta</a:t>
            </a:r>
            <a:r>
              <a:rPr lang="en-US" sz="1400" dirty="0"/>
              <a:t> </a:t>
            </a:r>
            <a:r>
              <a:rPr lang="en-US" sz="1400" dirty="0" err="1"/>
              <a:t>parametrii</a:t>
            </a:r>
            <a:r>
              <a:rPr lang="en-US" sz="1400" dirty="0"/>
              <a:t> </a:t>
            </a:r>
            <a:r>
              <a:rPr lang="en-US" sz="1400" dirty="0" err="1"/>
              <a:t>programați</a:t>
            </a:r>
            <a:r>
              <a:rPr lang="en-US" sz="1400" dirty="0"/>
              <a:t> </a:t>
            </a:r>
            <a:r>
              <a:rPr lang="en-US" sz="1400" dirty="0" err="1"/>
              <a:t>și</a:t>
            </a:r>
            <a:r>
              <a:rPr lang="en-US" sz="1400" dirty="0"/>
              <a:t> </a:t>
            </a:r>
            <a:r>
              <a:rPr lang="en-US" sz="1400" dirty="0" err="1"/>
              <a:t>pentru</a:t>
            </a:r>
            <a:r>
              <a:rPr lang="en-US" sz="1400" dirty="0"/>
              <a:t> a </a:t>
            </a:r>
            <a:r>
              <a:rPr lang="en-US" sz="1400" dirty="0" err="1"/>
              <a:t>optimiza</a:t>
            </a:r>
            <a:r>
              <a:rPr lang="en-US" sz="1400" dirty="0"/>
              <a:t> </a:t>
            </a:r>
            <a:r>
              <a:rPr lang="en-US" sz="1400" dirty="0" err="1"/>
              <a:t>longevitatea</a:t>
            </a:r>
            <a:r>
              <a:rPr lang="en-US" sz="1400" dirty="0"/>
              <a:t> </a:t>
            </a:r>
            <a:r>
              <a:rPr lang="en-US" sz="1400" dirty="0" err="1"/>
              <a:t>bateriei</a:t>
            </a:r>
            <a:r>
              <a:rPr lang="en-US" sz="1400" dirty="0"/>
              <a:t>.</a:t>
            </a:r>
          </a:p>
          <a:p>
            <a:pPr marL="0" indent="0">
              <a:buNone/>
            </a:pPr>
            <a:r>
              <a:rPr lang="en-US" sz="1400" b="1" dirty="0" err="1"/>
              <a:t>Acest</a:t>
            </a:r>
            <a:r>
              <a:rPr lang="en-US" sz="1400" b="1" dirty="0"/>
              <a:t> </a:t>
            </a:r>
            <a:r>
              <a:rPr lang="en-US" sz="1400" b="1" dirty="0" err="1"/>
              <a:t>studiu</a:t>
            </a:r>
            <a:r>
              <a:rPr lang="en-US" sz="1400" b="1" dirty="0"/>
              <a:t> </a:t>
            </a:r>
            <a:r>
              <a:rPr lang="en-US" sz="1400" b="1" dirty="0" err="1"/>
              <a:t>retrospectiv</a:t>
            </a:r>
            <a:r>
              <a:rPr lang="en-US" sz="1400" b="1" dirty="0"/>
              <a:t> a </a:t>
            </a:r>
            <a:r>
              <a:rPr lang="en-US" sz="1400" b="1" dirty="0" err="1"/>
              <a:t>analizat</a:t>
            </a:r>
            <a:r>
              <a:rPr lang="en-US" sz="1400" b="1" dirty="0"/>
              <a:t> </a:t>
            </a:r>
            <a:r>
              <a:rPr lang="en-US" sz="1400" b="1" dirty="0" err="1"/>
              <a:t>diferențele</a:t>
            </a:r>
            <a:r>
              <a:rPr lang="en-US" sz="1400" b="1" dirty="0"/>
              <a:t> de gen </a:t>
            </a:r>
            <a:r>
              <a:rPr lang="en-US" sz="1400" b="1" dirty="0" err="1"/>
              <a:t>în</a:t>
            </a:r>
            <a:r>
              <a:rPr lang="en-US" sz="1400" b="1" dirty="0"/>
              <a:t> </a:t>
            </a:r>
            <a:r>
              <a:rPr lang="en-US" sz="1400" b="1" dirty="0" err="1"/>
              <a:t>ceea</a:t>
            </a:r>
            <a:r>
              <a:rPr lang="en-US" sz="1400" b="1" dirty="0"/>
              <a:t> </a:t>
            </a:r>
            <a:r>
              <a:rPr lang="en-US" sz="1400" b="1" dirty="0" err="1"/>
              <a:t>ce</a:t>
            </a:r>
            <a:r>
              <a:rPr lang="en-US" sz="1400" b="1" dirty="0"/>
              <a:t> </a:t>
            </a:r>
            <a:r>
              <a:rPr lang="en-US" sz="1400" b="1" dirty="0" err="1"/>
              <a:t>privește</a:t>
            </a:r>
            <a:r>
              <a:rPr lang="en-US" sz="1400" b="1" dirty="0"/>
              <a:t> </a:t>
            </a:r>
            <a:r>
              <a:rPr lang="en-US" sz="1400" b="1" dirty="0" err="1"/>
              <a:t>performanța</a:t>
            </a:r>
            <a:r>
              <a:rPr lang="en-US" sz="1400" b="1" dirty="0"/>
              <a:t> pe termen lung a </a:t>
            </a:r>
            <a:r>
              <a:rPr lang="en-US" sz="1400" b="1" dirty="0" err="1"/>
              <a:t>stimularii</a:t>
            </a:r>
            <a:r>
              <a:rPr lang="en-US" sz="1400" b="1" dirty="0"/>
              <a:t> </a:t>
            </a:r>
            <a:r>
              <a:rPr lang="en-US" sz="1400" b="1" dirty="0" err="1"/>
              <a:t>fasciculului</a:t>
            </a:r>
            <a:r>
              <a:rPr lang="en-US" sz="1400" b="1" dirty="0"/>
              <a:t> His (HBP) la </a:t>
            </a:r>
            <a:r>
              <a:rPr lang="en-US" sz="1400" b="1" dirty="0" err="1"/>
              <a:t>pacienții</a:t>
            </a:r>
            <a:r>
              <a:rPr lang="en-US" sz="1400" b="1" dirty="0"/>
              <a:t> </a:t>
            </a:r>
            <a:r>
              <a:rPr lang="en-US" sz="1400" b="1" dirty="0" err="1"/>
              <a:t>vârstnici</a:t>
            </a:r>
            <a:r>
              <a:rPr lang="en-US" sz="1400" b="1" dirty="0"/>
              <a:t> cu bloc atrioventricular (AV). </a:t>
            </a:r>
            <a:r>
              <a:rPr lang="en-US" sz="1400" dirty="0"/>
              <a:t>Au </a:t>
            </a:r>
            <a:r>
              <a:rPr lang="en-US" sz="1400" dirty="0" err="1"/>
              <a:t>fost</a:t>
            </a:r>
            <a:r>
              <a:rPr lang="en-US" sz="1400" dirty="0"/>
              <a:t> </a:t>
            </a:r>
            <a:r>
              <a:rPr lang="en-US" sz="1400" dirty="0" err="1"/>
              <a:t>incluși</a:t>
            </a:r>
            <a:r>
              <a:rPr lang="en-US" sz="1400" dirty="0"/>
              <a:t> </a:t>
            </a:r>
            <a:r>
              <a:rPr lang="en-US" sz="1400" b="1" dirty="0"/>
              <a:t>73 de </a:t>
            </a:r>
            <a:r>
              <a:rPr lang="en-US" sz="1400" b="1" dirty="0" err="1"/>
              <a:t>pacienți</a:t>
            </a:r>
            <a:r>
              <a:rPr lang="en-US" sz="1400" b="1" dirty="0"/>
              <a:t> </a:t>
            </a:r>
            <a:r>
              <a:rPr lang="en-US" sz="1400" dirty="0"/>
              <a:t>cu o </a:t>
            </a:r>
            <a:r>
              <a:rPr lang="en-US" sz="1400" dirty="0" err="1"/>
              <a:t>vârstă</a:t>
            </a:r>
            <a:r>
              <a:rPr lang="en-US" sz="1400" dirty="0"/>
              <a:t> </a:t>
            </a:r>
            <a:r>
              <a:rPr lang="en-US" sz="1400" dirty="0" err="1"/>
              <a:t>medie</a:t>
            </a:r>
            <a:r>
              <a:rPr lang="en-US" sz="1400" dirty="0"/>
              <a:t> de 72,8 ani, cu </a:t>
            </a:r>
            <a:r>
              <a:rPr lang="en-US" sz="1400" dirty="0" err="1"/>
              <a:t>criterii</a:t>
            </a:r>
            <a:r>
              <a:rPr lang="en-US" sz="1400" dirty="0"/>
              <a:t> </a:t>
            </a:r>
            <a:r>
              <a:rPr lang="en-US" sz="1400" dirty="0" err="1"/>
              <a:t>electrofiziologice</a:t>
            </a:r>
            <a:r>
              <a:rPr lang="en-US" sz="1400" dirty="0"/>
              <a:t> </a:t>
            </a:r>
            <a:r>
              <a:rPr lang="en-US" sz="1400" dirty="0" err="1"/>
              <a:t>intraprocedurale</a:t>
            </a:r>
            <a:r>
              <a:rPr lang="en-US" sz="1400" dirty="0"/>
              <a:t> </a:t>
            </a:r>
            <a:r>
              <a:rPr lang="en-US" sz="1400" dirty="0" err="1"/>
              <a:t>pentru</a:t>
            </a:r>
            <a:r>
              <a:rPr lang="en-US" sz="1400" dirty="0"/>
              <a:t> </a:t>
            </a:r>
            <a:r>
              <a:rPr lang="en-US" sz="1400" dirty="0" err="1"/>
              <a:t>captarea</a:t>
            </a:r>
            <a:r>
              <a:rPr lang="en-US" sz="1400" dirty="0"/>
              <a:t> </a:t>
            </a:r>
            <a:r>
              <a:rPr lang="en-US" sz="1400" dirty="0" err="1"/>
              <a:t>fasciculului</a:t>
            </a:r>
            <a:r>
              <a:rPr lang="en-US" sz="1400" dirty="0"/>
              <a:t> His (HB)</a:t>
            </a:r>
            <a:r>
              <a:rPr lang="en-US" sz="1400" dirty="0" err="1"/>
              <a:t>și</a:t>
            </a:r>
            <a:r>
              <a:rPr lang="en-US" sz="1400" dirty="0"/>
              <a:t> o </a:t>
            </a:r>
            <a:r>
              <a:rPr lang="en-US" sz="1400" dirty="0" err="1"/>
              <a:t>perioadă</a:t>
            </a:r>
            <a:r>
              <a:rPr lang="en-US" sz="1400" dirty="0"/>
              <a:t> de </a:t>
            </a:r>
            <a:r>
              <a:rPr lang="en-US" sz="1400" dirty="0" err="1"/>
              <a:t>urmărire</a:t>
            </a:r>
            <a:r>
              <a:rPr lang="en-US" sz="1400" dirty="0"/>
              <a:t> de cel </a:t>
            </a:r>
            <a:r>
              <a:rPr lang="en-US" sz="1400" dirty="0" err="1"/>
              <a:t>puțin</a:t>
            </a:r>
            <a:r>
              <a:rPr lang="en-US" sz="1400" dirty="0"/>
              <a:t> 2 ani-2018-2021 </a:t>
            </a:r>
            <a:r>
              <a:rPr lang="en-US" sz="1400" dirty="0" err="1"/>
              <a:t>în</a:t>
            </a:r>
            <a:r>
              <a:rPr lang="en-US" sz="1400" dirty="0"/>
              <a:t> </a:t>
            </a:r>
            <a:r>
              <a:rPr lang="en-US" sz="1400" dirty="0" err="1"/>
              <a:t>Laboratorul</a:t>
            </a:r>
            <a:r>
              <a:rPr lang="en-US" sz="1400" dirty="0"/>
              <a:t> de </a:t>
            </a:r>
            <a:r>
              <a:rPr lang="en-US" sz="1400" dirty="0" err="1"/>
              <a:t>Stimulare</a:t>
            </a:r>
            <a:r>
              <a:rPr lang="en-US" sz="1400" dirty="0"/>
              <a:t> </a:t>
            </a:r>
            <a:r>
              <a:rPr lang="en-US" sz="1400" dirty="0" err="1"/>
              <a:t>Cardiacă</a:t>
            </a:r>
            <a:r>
              <a:rPr lang="en-US" sz="1400" dirty="0"/>
              <a:t> al </a:t>
            </a:r>
            <a:r>
              <a:rPr lang="en-US" sz="1400" dirty="0" err="1"/>
              <a:t>Spitalului</a:t>
            </a:r>
            <a:r>
              <a:rPr lang="en-US" sz="1400" dirty="0"/>
              <a:t> Clinic de </a:t>
            </a:r>
            <a:r>
              <a:rPr lang="en-US" sz="1400" dirty="0" err="1"/>
              <a:t>Urgență</a:t>
            </a:r>
            <a:r>
              <a:rPr lang="en-US" sz="1400" dirty="0"/>
              <a:t> </a:t>
            </a:r>
            <a:r>
              <a:rPr lang="en-US" sz="1400" dirty="0" err="1"/>
              <a:t>Județean</a:t>
            </a:r>
            <a:r>
              <a:rPr lang="en-US" sz="1400" dirty="0"/>
              <a:t> </a:t>
            </a:r>
            <a:r>
              <a:rPr lang="en-US" sz="1400" dirty="0" err="1"/>
              <a:t>Brașov</a:t>
            </a:r>
            <a:r>
              <a:rPr lang="en-US" sz="1400" dirty="0"/>
              <a:t>. </a:t>
            </a:r>
          </a:p>
          <a:p>
            <a:pPr marL="0" indent="0">
              <a:buNone/>
            </a:pPr>
            <a:r>
              <a:rPr lang="en-US" sz="1400" dirty="0" err="1"/>
              <a:t>Rezultatele</a:t>
            </a:r>
            <a:r>
              <a:rPr lang="en-US" sz="1400" dirty="0"/>
              <a:t> au </a:t>
            </a:r>
            <a:r>
              <a:rPr lang="en-US" sz="1400" dirty="0" err="1"/>
              <a:t>arătat</a:t>
            </a:r>
            <a:r>
              <a:rPr lang="en-US" sz="1400" dirty="0"/>
              <a:t> </a:t>
            </a:r>
            <a:r>
              <a:rPr lang="en-US" sz="1400" dirty="0" err="1"/>
              <a:t>că</a:t>
            </a:r>
            <a:r>
              <a:rPr lang="en-US" sz="1400" dirty="0"/>
              <a:t>, </a:t>
            </a:r>
            <a:r>
              <a:rPr lang="en-US" sz="1400" dirty="0" err="1"/>
              <a:t>în</a:t>
            </a:r>
            <a:r>
              <a:rPr lang="en-US" sz="1400" dirty="0"/>
              <a:t> </a:t>
            </a:r>
            <a:r>
              <a:rPr lang="en-US" sz="1400" dirty="0" err="1"/>
              <a:t>ciuda</a:t>
            </a:r>
            <a:r>
              <a:rPr lang="en-US" sz="1400" dirty="0"/>
              <a:t> </a:t>
            </a:r>
            <a:r>
              <a:rPr lang="en-US" sz="1400" dirty="0" err="1"/>
              <a:t>creșterii</a:t>
            </a:r>
            <a:r>
              <a:rPr lang="en-US" sz="1400" dirty="0"/>
              <a:t> </a:t>
            </a:r>
            <a:r>
              <a:rPr lang="en-US" sz="1400" dirty="0" err="1"/>
              <a:t>treptate</a:t>
            </a:r>
            <a:r>
              <a:rPr lang="en-US" sz="1400" dirty="0"/>
              <a:t> a </a:t>
            </a:r>
            <a:r>
              <a:rPr lang="en-US" sz="1400" dirty="0" err="1"/>
              <a:t>pragului</a:t>
            </a:r>
            <a:r>
              <a:rPr lang="en-US" sz="1400" dirty="0"/>
              <a:t> de </a:t>
            </a:r>
            <a:r>
              <a:rPr lang="en-US" sz="1400" dirty="0" err="1"/>
              <a:t>ritm</a:t>
            </a:r>
            <a:r>
              <a:rPr lang="en-US" sz="1400" dirty="0"/>
              <a:t> </a:t>
            </a:r>
            <a:r>
              <a:rPr lang="en-US" sz="1400" dirty="0" err="1"/>
              <a:t>în</a:t>
            </a:r>
            <a:r>
              <a:rPr lang="en-US" sz="1400" dirty="0"/>
              <a:t> </a:t>
            </a:r>
            <a:r>
              <a:rPr lang="en-US" sz="1400" dirty="0" err="1"/>
              <a:t>timp</a:t>
            </a:r>
            <a:r>
              <a:rPr lang="en-US" sz="1400" dirty="0"/>
              <a:t>, nu au </a:t>
            </a:r>
            <a:r>
              <a:rPr lang="en-US" sz="1400" dirty="0" err="1"/>
              <a:t>existat</a:t>
            </a:r>
            <a:r>
              <a:rPr lang="en-US" sz="1400" dirty="0"/>
              <a:t> </a:t>
            </a:r>
            <a:r>
              <a:rPr lang="en-US" sz="1400" dirty="0" err="1"/>
              <a:t>diferențe</a:t>
            </a:r>
            <a:r>
              <a:rPr lang="en-US" sz="1400" dirty="0"/>
              <a:t> </a:t>
            </a:r>
            <a:r>
              <a:rPr lang="en-US" sz="1400" dirty="0" err="1"/>
              <a:t>semnificative</a:t>
            </a:r>
            <a:r>
              <a:rPr lang="en-US" sz="1400" dirty="0"/>
              <a:t> de gen. HBP </a:t>
            </a:r>
            <a:r>
              <a:rPr lang="en-US" sz="1400" dirty="0" err="1"/>
              <a:t>sa</a:t>
            </a:r>
            <a:r>
              <a:rPr lang="en-US" sz="1400" dirty="0"/>
              <a:t> </a:t>
            </a:r>
            <a:r>
              <a:rPr lang="en-US" sz="1400" dirty="0" err="1"/>
              <a:t>dovedit</a:t>
            </a:r>
            <a:r>
              <a:rPr lang="en-US" sz="1400" dirty="0"/>
              <a:t> a fi o </a:t>
            </a:r>
            <a:r>
              <a:rPr lang="en-US" sz="1400" dirty="0" err="1"/>
              <a:t>tehnică</a:t>
            </a:r>
            <a:r>
              <a:rPr lang="en-US" sz="1400" dirty="0"/>
              <a:t> </a:t>
            </a:r>
            <a:r>
              <a:rPr lang="en-US" sz="1400" dirty="0" err="1"/>
              <a:t>eficientă</a:t>
            </a:r>
            <a:r>
              <a:rPr lang="en-US" sz="1400" dirty="0"/>
              <a:t> </a:t>
            </a:r>
            <a:r>
              <a:rPr lang="en-US" sz="1400" dirty="0" err="1"/>
              <a:t>și</a:t>
            </a:r>
            <a:r>
              <a:rPr lang="en-US" sz="1400" dirty="0"/>
              <a:t> </a:t>
            </a:r>
            <a:r>
              <a:rPr lang="en-US" sz="1400" dirty="0" err="1"/>
              <a:t>sigură</a:t>
            </a:r>
            <a:r>
              <a:rPr lang="en-US" sz="1400" dirty="0"/>
              <a:t>, </a:t>
            </a:r>
            <a:r>
              <a:rPr lang="en-US" sz="1400" dirty="0" err="1"/>
              <a:t>fără</a:t>
            </a:r>
            <a:r>
              <a:rPr lang="en-US" sz="1400" dirty="0"/>
              <a:t> </a:t>
            </a:r>
            <a:r>
              <a:rPr lang="en-US" sz="1400" dirty="0" err="1"/>
              <a:t>complicații</a:t>
            </a:r>
            <a:r>
              <a:rPr lang="en-US" sz="1400" dirty="0"/>
              <a:t> </a:t>
            </a:r>
            <a:r>
              <a:rPr lang="en-US" sz="1400" dirty="0" err="1"/>
              <a:t>semnificative</a:t>
            </a:r>
            <a:r>
              <a:rPr lang="en-US" sz="1400" dirty="0"/>
              <a:t> pe termen lung. </a:t>
            </a:r>
          </a:p>
          <a:p>
            <a:pPr marL="0" indent="0">
              <a:buNone/>
            </a:pPr>
            <a:r>
              <a:rPr lang="en-US" sz="1400" dirty="0" err="1"/>
              <a:t>Principalele</a:t>
            </a:r>
            <a:r>
              <a:rPr lang="en-US" sz="1400" dirty="0"/>
              <a:t> </a:t>
            </a:r>
            <a:r>
              <a:rPr lang="en-US" sz="1400" dirty="0" err="1"/>
              <a:t>rezultate</a:t>
            </a:r>
            <a:r>
              <a:rPr lang="en-US" sz="1400" dirty="0"/>
              <a:t> ale </a:t>
            </a:r>
            <a:r>
              <a:rPr lang="en-US" sz="1400" dirty="0" err="1"/>
              <a:t>studiului</a:t>
            </a:r>
            <a:r>
              <a:rPr lang="en-US" sz="1400" dirty="0"/>
              <a:t>: </a:t>
            </a:r>
          </a:p>
          <a:p>
            <a:pPr marL="0" indent="0">
              <a:buNone/>
            </a:pPr>
            <a:r>
              <a:rPr lang="en-US" sz="1400" dirty="0"/>
              <a:t>- </a:t>
            </a:r>
            <a:r>
              <a:rPr lang="en-US" sz="1400" dirty="0" err="1"/>
              <a:t>Vârsta</a:t>
            </a:r>
            <a:r>
              <a:rPr lang="en-US" sz="1400" dirty="0"/>
              <a:t> </a:t>
            </a:r>
            <a:r>
              <a:rPr lang="en-US" sz="1400" dirty="0" err="1"/>
              <a:t>medie</a:t>
            </a:r>
            <a:r>
              <a:rPr lang="en-US" sz="1400" dirty="0"/>
              <a:t> a </a:t>
            </a:r>
            <a:r>
              <a:rPr lang="en-US" sz="1400" dirty="0" err="1"/>
              <a:t>pacienţilor</a:t>
            </a:r>
            <a:r>
              <a:rPr lang="en-US" sz="1400" dirty="0"/>
              <a:t> a </a:t>
            </a:r>
            <a:r>
              <a:rPr lang="en-US" sz="1400" dirty="0" err="1"/>
              <a:t>fost</a:t>
            </a:r>
            <a:r>
              <a:rPr lang="en-US" sz="1400" dirty="0"/>
              <a:t> de 72,8 ± 6,3 ani (43 </a:t>
            </a:r>
            <a:r>
              <a:rPr lang="en-US" sz="1400" dirty="0" err="1"/>
              <a:t>bărbaţi</a:t>
            </a:r>
            <a:r>
              <a:rPr lang="en-US" sz="1400" dirty="0"/>
              <a:t>, 30 </a:t>
            </a:r>
            <a:r>
              <a:rPr lang="en-US" sz="1400" dirty="0" err="1"/>
              <a:t>femei</a:t>
            </a:r>
            <a:r>
              <a:rPr lang="en-US" sz="1400" dirty="0"/>
              <a:t>).  </a:t>
            </a:r>
          </a:p>
          <a:p>
            <a:pPr marL="0" indent="0">
              <a:buNone/>
            </a:pPr>
            <a:r>
              <a:rPr lang="en-US" sz="1400" dirty="0"/>
              <a:t>- </a:t>
            </a:r>
            <a:r>
              <a:rPr lang="en-US" sz="1400" dirty="0" err="1"/>
              <a:t>Complexul</a:t>
            </a:r>
            <a:r>
              <a:rPr lang="en-US" sz="1400" dirty="0"/>
              <a:t> QRS </a:t>
            </a:r>
            <a:r>
              <a:rPr lang="en-US" sz="1400" dirty="0" err="1"/>
              <a:t>după</a:t>
            </a:r>
            <a:r>
              <a:rPr lang="en-US" sz="1400" dirty="0"/>
              <a:t> </a:t>
            </a:r>
            <a:r>
              <a:rPr lang="en-US" sz="1400" dirty="0" err="1"/>
              <a:t>stimulare</a:t>
            </a:r>
            <a:r>
              <a:rPr lang="en-US" sz="1400" dirty="0"/>
              <a:t> a </a:t>
            </a:r>
            <a:r>
              <a:rPr lang="en-US" sz="1400" dirty="0" err="1"/>
              <a:t>fost</a:t>
            </a:r>
            <a:r>
              <a:rPr lang="en-US" sz="1400" dirty="0"/>
              <a:t> </a:t>
            </a:r>
            <a:r>
              <a:rPr lang="en-US" sz="1400" dirty="0" err="1"/>
              <a:t>semnificativ</a:t>
            </a:r>
            <a:r>
              <a:rPr lang="en-US" sz="1400" dirty="0"/>
              <a:t> </a:t>
            </a:r>
            <a:r>
              <a:rPr lang="en-US" sz="1400" dirty="0" err="1"/>
              <a:t>mai</a:t>
            </a:r>
            <a:r>
              <a:rPr lang="en-US" sz="1400" dirty="0"/>
              <a:t> </a:t>
            </a:r>
            <a:r>
              <a:rPr lang="en-US" sz="1400" dirty="0" err="1"/>
              <a:t>îngust</a:t>
            </a:r>
            <a:r>
              <a:rPr lang="en-US" sz="1400" dirty="0"/>
              <a:t> </a:t>
            </a:r>
            <a:r>
              <a:rPr lang="en-US" sz="1400" dirty="0" err="1"/>
              <a:t>decât</a:t>
            </a:r>
            <a:r>
              <a:rPr lang="en-US" sz="1400" dirty="0"/>
              <a:t> </a:t>
            </a:r>
            <a:r>
              <a:rPr lang="en-US" sz="1400" dirty="0" err="1"/>
              <a:t>valoarea</a:t>
            </a:r>
            <a:r>
              <a:rPr lang="en-US" sz="1400" dirty="0"/>
              <a:t> </a:t>
            </a:r>
            <a:r>
              <a:rPr lang="en-US" sz="1400" dirty="0" err="1"/>
              <a:t>inițială</a:t>
            </a:r>
            <a:r>
              <a:rPr lang="en-US" sz="1400" dirty="0"/>
              <a:t> (p &lt; 0,001).</a:t>
            </a:r>
          </a:p>
          <a:p>
            <a:pPr marL="0" indent="0">
              <a:buNone/>
            </a:pPr>
            <a:r>
              <a:rPr lang="en-US" sz="1400" dirty="0"/>
              <a:t> - </a:t>
            </a:r>
            <a:r>
              <a:rPr lang="en-US" sz="1400" dirty="0" err="1"/>
              <a:t>Femeile</a:t>
            </a:r>
            <a:r>
              <a:rPr lang="en-US" sz="1400" dirty="0"/>
              <a:t> au </a:t>
            </a:r>
            <a:r>
              <a:rPr lang="en-US" sz="1400" dirty="0" err="1"/>
              <a:t>avut</a:t>
            </a:r>
            <a:r>
              <a:rPr lang="en-US" sz="1400" dirty="0"/>
              <a:t> un QRS cu </a:t>
            </a:r>
            <a:r>
              <a:rPr lang="en-US" sz="1400" dirty="0" err="1"/>
              <a:t>ritm</a:t>
            </a:r>
            <a:r>
              <a:rPr lang="en-US" sz="1400" dirty="0"/>
              <a:t> </a:t>
            </a:r>
            <a:r>
              <a:rPr lang="en-US" sz="1400" dirty="0" err="1"/>
              <a:t>semnificativ</a:t>
            </a:r>
            <a:r>
              <a:rPr lang="en-US" sz="1400" dirty="0"/>
              <a:t> </a:t>
            </a:r>
            <a:r>
              <a:rPr lang="en-US" sz="1400" dirty="0" err="1"/>
              <a:t>mai</a:t>
            </a:r>
            <a:r>
              <a:rPr lang="en-US" sz="1400" dirty="0"/>
              <a:t> </a:t>
            </a:r>
            <a:r>
              <a:rPr lang="en-US" sz="1400" dirty="0" err="1"/>
              <a:t>îngust</a:t>
            </a:r>
            <a:r>
              <a:rPr lang="en-US" sz="1400" dirty="0"/>
              <a:t>, </a:t>
            </a:r>
            <a:r>
              <a:rPr lang="en-US" sz="1400" dirty="0" err="1"/>
              <a:t>dar</a:t>
            </a:r>
            <a:r>
              <a:rPr lang="en-US" sz="1400" dirty="0"/>
              <a:t> nu au </a:t>
            </a:r>
            <a:r>
              <a:rPr lang="en-US" sz="1400" dirty="0" err="1"/>
              <a:t>existat</a:t>
            </a:r>
            <a:r>
              <a:rPr lang="en-US" sz="1400" dirty="0"/>
              <a:t> </a:t>
            </a:r>
            <a:r>
              <a:rPr lang="en-US" sz="1400" dirty="0" err="1"/>
              <a:t>diferențe</a:t>
            </a:r>
            <a:r>
              <a:rPr lang="en-US" sz="1400" dirty="0"/>
              <a:t> </a:t>
            </a:r>
            <a:r>
              <a:rPr lang="en-US" sz="1400" dirty="0" err="1"/>
              <a:t>în</a:t>
            </a:r>
            <a:r>
              <a:rPr lang="en-US" sz="1400" dirty="0"/>
              <a:t> </a:t>
            </a:r>
            <a:r>
              <a:rPr lang="en-US" sz="1400" dirty="0" err="1"/>
              <a:t>ceea</a:t>
            </a:r>
            <a:r>
              <a:rPr lang="en-US" sz="1400" dirty="0"/>
              <a:t> </a:t>
            </a:r>
            <a:r>
              <a:rPr lang="en-US" sz="1400" dirty="0" err="1"/>
              <a:t>ce</a:t>
            </a:r>
            <a:r>
              <a:rPr lang="en-US" sz="1400" dirty="0"/>
              <a:t> </a:t>
            </a:r>
            <a:r>
              <a:rPr lang="en-US" sz="1400" dirty="0" err="1"/>
              <a:t>privește</a:t>
            </a:r>
            <a:r>
              <a:rPr lang="en-US" sz="1400" dirty="0"/>
              <a:t> </a:t>
            </a:r>
            <a:r>
              <a:rPr lang="en-US" sz="1400" dirty="0" err="1"/>
              <a:t>tipul</a:t>
            </a:r>
            <a:r>
              <a:rPr lang="en-US" sz="1400" dirty="0"/>
              <a:t> de </a:t>
            </a:r>
            <a:r>
              <a:rPr lang="en-US" sz="1400" dirty="0" err="1"/>
              <a:t>captare</a:t>
            </a:r>
            <a:r>
              <a:rPr lang="en-US" sz="1400" dirty="0"/>
              <a:t> a </a:t>
            </a:r>
            <a:r>
              <a:rPr lang="en-US" sz="1400" dirty="0" err="1"/>
              <a:t>fasciculului</a:t>
            </a:r>
            <a:r>
              <a:rPr lang="en-US" sz="1400" dirty="0"/>
              <a:t> His, </a:t>
            </a:r>
            <a:r>
              <a:rPr lang="en-US" sz="1400" dirty="0" err="1"/>
              <a:t>impedanța</a:t>
            </a:r>
            <a:r>
              <a:rPr lang="en-US" sz="1400" dirty="0"/>
              <a:t> </a:t>
            </a:r>
            <a:r>
              <a:rPr lang="en-US" sz="1400" dirty="0" err="1"/>
              <a:t>sau</a:t>
            </a:r>
            <a:r>
              <a:rPr lang="en-US" sz="1400" dirty="0"/>
              <a:t> </a:t>
            </a:r>
            <a:r>
              <a:rPr lang="en-US" sz="1400" dirty="0" err="1"/>
              <a:t>timpul</a:t>
            </a:r>
            <a:r>
              <a:rPr lang="en-US" sz="1400" dirty="0"/>
              <a:t> de </a:t>
            </a:r>
            <a:r>
              <a:rPr lang="en-US" sz="1400" dirty="0" err="1"/>
              <a:t>fluoroscopie</a:t>
            </a:r>
            <a:r>
              <a:rPr lang="en-US" sz="1400" dirty="0"/>
              <a:t>. </a:t>
            </a:r>
          </a:p>
          <a:p>
            <a:pPr marL="0" indent="0">
              <a:buNone/>
            </a:pPr>
            <a:r>
              <a:rPr lang="en-US" sz="1400" dirty="0"/>
              <a:t>- </a:t>
            </a:r>
            <a:r>
              <a:rPr lang="en-US" sz="1400" dirty="0" err="1"/>
              <a:t>Pragul</a:t>
            </a:r>
            <a:r>
              <a:rPr lang="en-US" sz="1400" dirty="0"/>
              <a:t> de </a:t>
            </a:r>
            <a:r>
              <a:rPr lang="en-US" sz="1400" dirty="0" err="1"/>
              <a:t>stimulare</a:t>
            </a:r>
            <a:r>
              <a:rPr lang="en-US" sz="1400" dirty="0"/>
              <a:t> a </a:t>
            </a:r>
            <a:r>
              <a:rPr lang="en-US" sz="1400" dirty="0" err="1"/>
              <a:t>crescut</a:t>
            </a:r>
            <a:r>
              <a:rPr lang="en-US" sz="1400" dirty="0"/>
              <a:t> </a:t>
            </a:r>
            <a:r>
              <a:rPr lang="en-US" sz="1400" dirty="0" err="1"/>
              <a:t>semnificativ</a:t>
            </a:r>
            <a:r>
              <a:rPr lang="en-US" sz="1400" dirty="0"/>
              <a:t> </a:t>
            </a:r>
            <a:r>
              <a:rPr lang="en-US" sz="1400" dirty="0" err="1"/>
              <a:t>față</a:t>
            </a:r>
            <a:r>
              <a:rPr lang="en-US" sz="1400" dirty="0"/>
              <a:t> de </a:t>
            </a:r>
            <a:r>
              <a:rPr lang="en-US" sz="1400" dirty="0" err="1"/>
              <a:t>momentul</a:t>
            </a:r>
            <a:r>
              <a:rPr lang="en-US" sz="1400" dirty="0"/>
              <a:t> </a:t>
            </a:r>
            <a:r>
              <a:rPr lang="en-US" sz="1400" dirty="0" err="1"/>
              <a:t>inițial</a:t>
            </a:r>
            <a:r>
              <a:rPr lang="en-US" sz="1400" dirty="0"/>
              <a:t> </a:t>
            </a:r>
            <a:r>
              <a:rPr lang="en-US" sz="1400" dirty="0" err="1"/>
              <a:t>după</a:t>
            </a:r>
            <a:r>
              <a:rPr lang="en-US" sz="1400" dirty="0"/>
              <a:t> </a:t>
            </a:r>
            <a:r>
              <a:rPr lang="en-US" sz="1400" dirty="0" err="1"/>
              <a:t>doi</a:t>
            </a:r>
            <a:r>
              <a:rPr lang="en-US" sz="1400" dirty="0"/>
              <a:t> ani (1,42 V vs. 1,11 V, p = 0,004). </a:t>
            </a:r>
          </a:p>
          <a:p>
            <a:pPr marL="0" indent="0">
              <a:buNone/>
            </a:pPr>
            <a:r>
              <a:rPr lang="en-US" sz="1400" dirty="0"/>
              <a:t>- La 32,9% </a:t>
            </a:r>
            <a:r>
              <a:rPr lang="en-US" sz="1400" dirty="0" err="1"/>
              <a:t>dintre</a:t>
            </a:r>
            <a:r>
              <a:rPr lang="en-US" sz="1400" dirty="0"/>
              <a:t> </a:t>
            </a:r>
            <a:r>
              <a:rPr lang="en-US" sz="1400" dirty="0" err="1"/>
              <a:t>pacienți</a:t>
            </a:r>
            <a:r>
              <a:rPr lang="en-US" sz="1400" dirty="0"/>
              <a:t>, </a:t>
            </a:r>
            <a:r>
              <a:rPr lang="en-US" sz="1400" dirty="0" err="1"/>
              <a:t>pragul</a:t>
            </a:r>
            <a:r>
              <a:rPr lang="en-US" sz="1400" dirty="0"/>
              <a:t> de </a:t>
            </a:r>
            <a:r>
              <a:rPr lang="en-US" sz="1400" dirty="0" err="1"/>
              <a:t>stimulare</a:t>
            </a:r>
            <a:r>
              <a:rPr lang="en-US" sz="1400" dirty="0"/>
              <a:t> a </a:t>
            </a:r>
            <a:r>
              <a:rPr lang="en-US" sz="1400" dirty="0" err="1"/>
              <a:t>crescut</a:t>
            </a:r>
            <a:r>
              <a:rPr lang="en-US" sz="1400" dirty="0"/>
              <a:t> cu </a:t>
            </a:r>
            <a:r>
              <a:rPr lang="en-US" sz="1400" dirty="0" err="1"/>
              <a:t>mai</a:t>
            </a:r>
            <a:r>
              <a:rPr lang="en-US" sz="1400" dirty="0"/>
              <a:t> </a:t>
            </a:r>
            <a:r>
              <a:rPr lang="en-US" sz="1400" dirty="0" err="1"/>
              <a:t>mult</a:t>
            </a:r>
            <a:r>
              <a:rPr lang="en-US" sz="1400" dirty="0"/>
              <a:t> de 1 V, </a:t>
            </a:r>
            <a:r>
              <a:rPr lang="en-US" sz="1400" dirty="0" err="1"/>
              <a:t>iar</a:t>
            </a:r>
            <a:r>
              <a:rPr lang="en-US" sz="1400" dirty="0"/>
              <a:t> la 8,2% cu </a:t>
            </a:r>
            <a:r>
              <a:rPr lang="en-US" sz="1400" dirty="0" err="1"/>
              <a:t>mai</a:t>
            </a:r>
            <a:r>
              <a:rPr lang="en-US" sz="1400" dirty="0"/>
              <a:t> </a:t>
            </a:r>
            <a:r>
              <a:rPr lang="en-US" sz="1400" dirty="0" err="1"/>
              <a:t>mult</a:t>
            </a:r>
            <a:r>
              <a:rPr lang="en-US" sz="1400" dirty="0"/>
              <a:t> de 2 V, </a:t>
            </a:r>
            <a:r>
              <a:rPr lang="en-US" sz="1400" dirty="0" err="1"/>
              <a:t>fără</a:t>
            </a:r>
            <a:r>
              <a:rPr lang="en-US" sz="1400" dirty="0"/>
              <a:t> </a:t>
            </a:r>
            <a:r>
              <a:rPr lang="en-US" sz="1400" dirty="0" err="1"/>
              <a:t>diferențe</a:t>
            </a:r>
            <a:r>
              <a:rPr lang="en-US" sz="1400" dirty="0"/>
              <a:t> </a:t>
            </a:r>
            <a:r>
              <a:rPr lang="en-US" sz="1400" dirty="0" err="1"/>
              <a:t>semnificative</a:t>
            </a:r>
            <a:r>
              <a:rPr lang="en-US" sz="1400" dirty="0"/>
              <a:t> de gen. </a:t>
            </a:r>
          </a:p>
          <a:p>
            <a:pPr marL="0" indent="0">
              <a:buNone/>
            </a:pPr>
            <a:r>
              <a:rPr lang="en-US" sz="1400" dirty="0"/>
              <a:t>- Analiza de </a:t>
            </a:r>
            <a:r>
              <a:rPr lang="en-US" sz="1400" dirty="0" err="1"/>
              <a:t>regresie</a:t>
            </a:r>
            <a:r>
              <a:rPr lang="en-US" sz="1400" dirty="0"/>
              <a:t> Cox a </a:t>
            </a:r>
            <a:r>
              <a:rPr lang="en-US" sz="1400" dirty="0" err="1"/>
              <a:t>arătat</a:t>
            </a:r>
            <a:r>
              <a:rPr lang="en-US" sz="1400" dirty="0"/>
              <a:t> </a:t>
            </a:r>
            <a:r>
              <a:rPr lang="en-US" sz="1400" dirty="0" err="1"/>
              <a:t>că</a:t>
            </a:r>
            <a:r>
              <a:rPr lang="en-US" sz="1400" dirty="0"/>
              <a:t> </a:t>
            </a:r>
            <a:r>
              <a:rPr lang="en-US" sz="1400" dirty="0" err="1"/>
              <a:t>durata</a:t>
            </a:r>
            <a:r>
              <a:rPr lang="en-US" sz="1400" dirty="0"/>
              <a:t> QRS </a:t>
            </a:r>
            <a:r>
              <a:rPr lang="en-US" sz="1400" dirty="0" err="1"/>
              <a:t>stimulată</a:t>
            </a:r>
            <a:r>
              <a:rPr lang="en-US" sz="1400" dirty="0"/>
              <a:t>, </a:t>
            </a:r>
            <a:r>
              <a:rPr lang="en-US" sz="1400" dirty="0" err="1"/>
              <a:t>fracția</a:t>
            </a:r>
            <a:r>
              <a:rPr lang="en-US" sz="1400" dirty="0"/>
              <a:t> de </a:t>
            </a:r>
            <a:r>
              <a:rPr lang="en-US" sz="1400" dirty="0" err="1"/>
              <a:t>ejecție</a:t>
            </a:r>
            <a:r>
              <a:rPr lang="en-US" sz="1400" dirty="0"/>
              <a:t> a </a:t>
            </a:r>
            <a:r>
              <a:rPr lang="en-US" sz="1400" dirty="0" err="1"/>
              <a:t>ventriculului</a:t>
            </a:r>
            <a:r>
              <a:rPr lang="en-US" sz="1400" dirty="0"/>
              <a:t> </a:t>
            </a:r>
            <a:r>
              <a:rPr lang="en-US" sz="1400" dirty="0" err="1"/>
              <a:t>stâng</a:t>
            </a:r>
            <a:r>
              <a:rPr lang="en-US" sz="1400" dirty="0"/>
              <a:t> </a:t>
            </a:r>
            <a:r>
              <a:rPr lang="en-US" sz="1400" dirty="0" err="1"/>
              <a:t>și</a:t>
            </a:r>
            <a:r>
              <a:rPr lang="en-US" sz="1400" dirty="0"/>
              <a:t> </a:t>
            </a:r>
            <a:r>
              <a:rPr lang="en-US" sz="1400" dirty="0" err="1"/>
              <a:t>boala</a:t>
            </a:r>
            <a:r>
              <a:rPr lang="en-US" sz="1400" dirty="0"/>
              <a:t> </a:t>
            </a:r>
            <a:r>
              <a:rPr lang="en-US" sz="1400" dirty="0" err="1"/>
              <a:t>cardiacă</a:t>
            </a:r>
            <a:r>
              <a:rPr lang="en-US" sz="1400" dirty="0"/>
              <a:t> </a:t>
            </a:r>
            <a:r>
              <a:rPr lang="en-US" sz="1400" dirty="0" err="1"/>
              <a:t>ischemică</a:t>
            </a:r>
            <a:r>
              <a:rPr lang="en-US" sz="1400" dirty="0"/>
              <a:t> au </a:t>
            </a:r>
            <a:r>
              <a:rPr lang="en-US" sz="1400" dirty="0" err="1"/>
              <a:t>fost</a:t>
            </a:r>
            <a:r>
              <a:rPr lang="en-US" sz="1400" dirty="0"/>
              <a:t> </a:t>
            </a:r>
            <a:r>
              <a:rPr lang="en-US" sz="1400" dirty="0" err="1"/>
              <a:t>asociate</a:t>
            </a:r>
            <a:r>
              <a:rPr lang="en-US" sz="1400" dirty="0"/>
              <a:t> </a:t>
            </a:r>
            <a:r>
              <a:rPr lang="en-US" sz="1400" dirty="0" err="1"/>
              <a:t>semnificativ</a:t>
            </a:r>
            <a:r>
              <a:rPr lang="en-US" sz="1400" dirty="0"/>
              <a:t> cu </a:t>
            </a:r>
            <a:r>
              <a:rPr lang="en-US" sz="1400" dirty="0" err="1"/>
              <a:t>pragul</a:t>
            </a:r>
            <a:r>
              <a:rPr lang="en-US" sz="1400" dirty="0"/>
              <a:t> de </a:t>
            </a:r>
            <a:r>
              <a:rPr lang="en-US" sz="1400" dirty="0" err="1"/>
              <a:t>stimulare</a:t>
            </a:r>
            <a:r>
              <a:rPr lang="en-US" sz="1400" dirty="0"/>
              <a:t> </a:t>
            </a:r>
            <a:r>
              <a:rPr lang="en-US" sz="1400" dirty="0" err="1"/>
              <a:t>crescut</a:t>
            </a:r>
            <a:r>
              <a:rPr lang="en-US" sz="1400" dirty="0"/>
              <a:t> </a:t>
            </a:r>
            <a:r>
              <a:rPr lang="en-US" sz="1400" dirty="0" err="1"/>
              <a:t>în</a:t>
            </a:r>
            <a:r>
              <a:rPr lang="en-US" sz="1400" dirty="0"/>
              <a:t> </a:t>
            </a:r>
            <a:r>
              <a:rPr lang="en-US" sz="1400" dirty="0" err="1"/>
              <a:t>timp.</a:t>
            </a:r>
            <a:r>
              <a:rPr lang="en-US" sz="1400" dirty="0"/>
              <a:t> </a:t>
            </a:r>
          </a:p>
          <a:p>
            <a:pPr marL="0" indent="0">
              <a:buNone/>
            </a:pPr>
            <a:r>
              <a:rPr lang="en-US" sz="1400" dirty="0"/>
              <a:t>- Nu au </a:t>
            </a:r>
            <a:r>
              <a:rPr lang="en-US" sz="1400" dirty="0" err="1"/>
              <a:t>existat</a:t>
            </a:r>
            <a:r>
              <a:rPr lang="en-US" sz="1400" dirty="0"/>
              <a:t> </a:t>
            </a:r>
            <a:r>
              <a:rPr lang="en-US" sz="1400" dirty="0" err="1"/>
              <a:t>complicații</a:t>
            </a:r>
            <a:r>
              <a:rPr lang="en-US" sz="1400" dirty="0"/>
              <a:t> </a:t>
            </a:r>
            <a:r>
              <a:rPr lang="en-US" sz="1400" dirty="0" err="1"/>
              <a:t>semnificative</a:t>
            </a:r>
            <a:r>
              <a:rPr lang="en-US" sz="1400" dirty="0"/>
              <a:t> care </a:t>
            </a:r>
            <a:r>
              <a:rPr lang="en-US" sz="1400" dirty="0" err="1"/>
              <a:t>să</a:t>
            </a:r>
            <a:r>
              <a:rPr lang="en-US" sz="1400" dirty="0"/>
              <a:t> </a:t>
            </a:r>
            <a:r>
              <a:rPr lang="en-US" sz="1400" dirty="0" err="1"/>
              <a:t>ducă</a:t>
            </a:r>
            <a:r>
              <a:rPr lang="en-US" sz="1400" dirty="0"/>
              <a:t> la </a:t>
            </a:r>
            <a:r>
              <a:rPr lang="en-US" sz="1400" dirty="0" err="1"/>
              <a:t>întreruperea</a:t>
            </a:r>
            <a:r>
              <a:rPr lang="en-US" sz="1400" dirty="0"/>
              <a:t> </a:t>
            </a:r>
            <a:r>
              <a:rPr lang="en-US" sz="1400" dirty="0" err="1"/>
              <a:t>stimularii</a:t>
            </a:r>
            <a:r>
              <a:rPr lang="en-US" sz="1400" dirty="0"/>
              <a:t>. </a:t>
            </a:r>
          </a:p>
          <a:p>
            <a:pPr marL="0" indent="0">
              <a:buNone/>
            </a:pPr>
            <a:r>
              <a:rPr lang="en-US" sz="1400" b="1" i="1" dirty="0" err="1"/>
              <a:t>Acest</a:t>
            </a:r>
            <a:r>
              <a:rPr lang="en-US" sz="1400" b="1" i="1" dirty="0"/>
              <a:t> </a:t>
            </a:r>
            <a:r>
              <a:rPr lang="en-US" sz="1400" b="1" i="1" dirty="0" err="1"/>
              <a:t>studiu</a:t>
            </a:r>
            <a:r>
              <a:rPr lang="en-US" sz="1400" b="1" i="1" dirty="0"/>
              <a:t> </a:t>
            </a:r>
            <a:r>
              <a:rPr lang="en-US" sz="1400" b="1" i="1" dirty="0" err="1"/>
              <a:t>oferă</a:t>
            </a:r>
            <a:r>
              <a:rPr lang="en-US" sz="1400" b="1" i="1" dirty="0"/>
              <a:t> </a:t>
            </a:r>
            <a:r>
              <a:rPr lang="en-US" sz="1400" b="1" i="1" dirty="0" err="1"/>
              <a:t>informații</a:t>
            </a:r>
            <a:r>
              <a:rPr lang="en-US" sz="1400" b="1" i="1" dirty="0"/>
              <a:t> </a:t>
            </a:r>
            <a:r>
              <a:rPr lang="en-US" sz="1400" b="1" i="1" dirty="0" err="1"/>
              <a:t>valoroase</a:t>
            </a:r>
            <a:r>
              <a:rPr lang="en-US" sz="1400" b="1" i="1" dirty="0"/>
              <a:t> </a:t>
            </a:r>
            <a:r>
              <a:rPr lang="en-US" sz="1400" b="1" i="1" dirty="0" err="1"/>
              <a:t>asupra</a:t>
            </a:r>
            <a:r>
              <a:rPr lang="en-US" sz="1400" b="1" i="1" dirty="0"/>
              <a:t> </a:t>
            </a:r>
            <a:r>
              <a:rPr lang="en-US" sz="1400" b="1" i="1" dirty="0" err="1"/>
              <a:t>performanței</a:t>
            </a:r>
            <a:r>
              <a:rPr lang="en-US" sz="1400" b="1" i="1" dirty="0"/>
              <a:t> pe termen lung a </a:t>
            </a:r>
            <a:r>
              <a:rPr lang="en-US" sz="1400" b="1" i="1" dirty="0" err="1"/>
              <a:t>ritmului</a:t>
            </a:r>
            <a:r>
              <a:rPr lang="en-US" sz="1400" b="1" i="1" dirty="0"/>
              <a:t> de tip His (HBP) la </a:t>
            </a:r>
            <a:r>
              <a:rPr lang="en-US" sz="1400" b="1" i="1" dirty="0" err="1"/>
              <a:t>pacienții</a:t>
            </a:r>
            <a:r>
              <a:rPr lang="en-US" sz="1400" b="1" i="1" dirty="0"/>
              <a:t> </a:t>
            </a:r>
            <a:r>
              <a:rPr lang="en-US" sz="1400" b="1" i="1" dirty="0" err="1"/>
              <a:t>vârstnici</a:t>
            </a:r>
            <a:r>
              <a:rPr lang="en-US" sz="1400" b="1" i="1" dirty="0"/>
              <a:t>, </a:t>
            </a:r>
            <a:r>
              <a:rPr lang="en-US" sz="1400" b="1" i="1" dirty="0" err="1"/>
              <a:t>demonstrând</a:t>
            </a:r>
            <a:r>
              <a:rPr lang="en-US" sz="1400" b="1" i="1" dirty="0"/>
              <a:t> </a:t>
            </a:r>
            <a:r>
              <a:rPr lang="en-US" sz="1400" b="1" i="1" dirty="0" err="1"/>
              <a:t>fezabilitatea</a:t>
            </a:r>
            <a:r>
              <a:rPr lang="en-US" sz="1400" b="1" i="1" dirty="0"/>
              <a:t> </a:t>
            </a:r>
            <a:r>
              <a:rPr lang="en-US" sz="1400" b="1" i="1" dirty="0" err="1"/>
              <a:t>și</a:t>
            </a:r>
            <a:r>
              <a:rPr lang="en-US" sz="1400" b="1" i="1" dirty="0"/>
              <a:t> </a:t>
            </a:r>
            <a:r>
              <a:rPr lang="en-US" sz="1400" b="1" i="1" dirty="0" err="1"/>
              <a:t>eficacitatea</a:t>
            </a:r>
            <a:r>
              <a:rPr lang="en-US" sz="1400" b="1" i="1" dirty="0"/>
              <a:t> </a:t>
            </a:r>
            <a:r>
              <a:rPr lang="en-US" sz="1400" b="1" i="1" dirty="0" err="1"/>
              <a:t>acestuia</a:t>
            </a:r>
            <a:r>
              <a:rPr lang="en-US" sz="1400" b="1" i="1" dirty="0"/>
              <a:t> </a:t>
            </a:r>
            <a:r>
              <a:rPr lang="en-US" sz="1400" b="1" i="1" dirty="0" err="1"/>
              <a:t>fără</a:t>
            </a:r>
            <a:r>
              <a:rPr lang="en-US" sz="1400" b="1" i="1" dirty="0"/>
              <a:t> </a:t>
            </a:r>
            <a:r>
              <a:rPr lang="en-US" sz="1400" b="1" i="1" dirty="0" err="1"/>
              <a:t>diferențe</a:t>
            </a:r>
            <a:r>
              <a:rPr lang="en-US" sz="1400" b="1" i="1" dirty="0"/>
              <a:t> </a:t>
            </a:r>
            <a:r>
              <a:rPr lang="en-US" sz="1400" b="1" i="1" dirty="0" err="1"/>
              <a:t>semnificative</a:t>
            </a:r>
            <a:r>
              <a:rPr lang="en-US" sz="1400" b="1" i="1" dirty="0"/>
              <a:t> de gen </a:t>
            </a:r>
            <a:r>
              <a:rPr lang="en-US" sz="1400" b="1" i="1" dirty="0" err="1"/>
              <a:t>în</a:t>
            </a:r>
            <a:r>
              <a:rPr lang="en-US" sz="1400" b="1" i="1" dirty="0"/>
              <a:t> </a:t>
            </a:r>
            <a:r>
              <a:rPr lang="en-US" sz="1400" b="1" i="1" dirty="0" err="1"/>
              <a:t>pragurile</a:t>
            </a:r>
            <a:r>
              <a:rPr lang="en-US" sz="1400" b="1" i="1" dirty="0"/>
              <a:t> de </a:t>
            </a:r>
            <a:r>
              <a:rPr lang="en-US" sz="1400" b="1" i="1" dirty="0" err="1"/>
              <a:t>stimulare</a:t>
            </a:r>
            <a:endParaRPr lang="en-US" sz="1400" b="1" i="1" dirty="0"/>
          </a:p>
        </p:txBody>
      </p:sp>
      <p:pic>
        <p:nvPicPr>
          <p:cNvPr id="4" name="Picture 4" descr="Web of Science – Asian Insitute of Technology Library">
            <a:extLst>
              <a:ext uri="{FF2B5EF4-FFF2-40B4-BE49-F238E27FC236}">
                <a16:creationId xmlns:a16="http://schemas.microsoft.com/office/drawing/2014/main" id="{BB8CB98D-C303-4499-DED8-6F03F251CD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2800" y="6104737"/>
            <a:ext cx="1096338" cy="721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5517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7EA47-0380-001A-61DC-65AF07A62CE8}"/>
              </a:ext>
            </a:extLst>
          </p:cNvPr>
          <p:cNvSpPr>
            <a:spLocks noGrp="1"/>
          </p:cNvSpPr>
          <p:nvPr>
            <p:ph type="title"/>
          </p:nvPr>
        </p:nvSpPr>
        <p:spPr>
          <a:xfrm>
            <a:off x="228600" y="685800"/>
            <a:ext cx="11582400" cy="914400"/>
          </a:xfrm>
        </p:spPr>
        <p:txBody>
          <a:bodyPr>
            <a:normAutofit fontScale="90000"/>
          </a:bodyPr>
          <a:lstStyle/>
          <a:p>
            <a:pPr algn="ctr">
              <a:spcAft>
                <a:spcPts val="1200"/>
              </a:spcAft>
              <a:buNone/>
            </a:pPr>
            <a:r>
              <a:rPr lang="en-US" sz="3100" b="1" i="0" u="none" strike="noStrike" dirty="0">
                <a:solidFill>
                  <a:schemeClr val="tx1"/>
                </a:solidFill>
                <a:effectLst/>
                <a:latin typeface="Source Sans Pro" panose="020B0503030403020204" pitchFamily="34" charset="0"/>
                <a:hlinkClick r:id="rId2">
                  <a:extLst>
                    <a:ext uri="{A12FA001-AC4F-418D-AE19-62706E023703}">
                      <ahyp:hlinkClr xmlns:ahyp="http://schemas.microsoft.com/office/drawing/2018/hyperlinkcolor" val="tx"/>
                    </a:ext>
                  </a:extLst>
                </a:hlinkClick>
              </a:rPr>
              <a:t>Blunt Renal Trauma: A 6-Year Retrospective Review in a Single Institution</a:t>
            </a:r>
            <a:br>
              <a:rPr lang="en-US" b="0" i="0" dirty="0">
                <a:solidFill>
                  <a:srgbClr val="000000"/>
                </a:solidFill>
                <a:effectLst/>
                <a:latin typeface="Source Sans Pro" panose="020B0503030403020204" pitchFamily="34" charset="0"/>
              </a:rPr>
            </a:br>
            <a:r>
              <a:rPr lang="en-US" sz="1600" b="0" i="0" dirty="0" err="1">
                <a:solidFill>
                  <a:srgbClr val="000000"/>
                </a:solidFill>
                <a:effectLst/>
                <a:latin typeface="Source Sans Pro" panose="020B0503030403020204" pitchFamily="34" charset="0"/>
              </a:rPr>
              <a:t>Hogea</a:t>
            </a:r>
            <a:r>
              <a:rPr lang="en-US" sz="1600" b="0" i="0" dirty="0">
                <a:solidFill>
                  <a:srgbClr val="000000"/>
                </a:solidFill>
                <a:effectLst/>
                <a:latin typeface="Source Sans Pro" panose="020B0503030403020204" pitchFamily="34" charset="0"/>
              </a:rPr>
              <a:t> Anda </a:t>
            </a:r>
            <a:r>
              <a:rPr lang="en-US" sz="1600" b="0" i="0" dirty="0" err="1">
                <a:solidFill>
                  <a:srgbClr val="000000"/>
                </a:solidFill>
                <a:effectLst/>
                <a:latin typeface="Source Sans Pro" panose="020B0503030403020204" pitchFamily="34" charset="0"/>
              </a:rPr>
              <a:t>Catinca</a:t>
            </a:r>
            <a:r>
              <a:rPr lang="en-US" sz="1600" b="0" i="0" dirty="0">
                <a:solidFill>
                  <a:srgbClr val="000000"/>
                </a:solidFill>
                <a:effectLst/>
                <a:latin typeface="Source Sans Pro" panose="020B0503030403020204" pitchFamily="34" charset="0"/>
              </a:rPr>
              <a:t>, </a:t>
            </a:r>
            <a:r>
              <a:rPr lang="en-US" sz="1600" b="0" i="0" dirty="0" err="1">
                <a:solidFill>
                  <a:srgbClr val="000000"/>
                </a:solidFill>
                <a:effectLst/>
                <a:latin typeface="Source Sans Pro" panose="020B0503030403020204" pitchFamily="34" charset="0"/>
              </a:rPr>
              <a:t>Scarneciu</a:t>
            </a:r>
            <a:r>
              <a:rPr lang="en-US" sz="1600" b="0" i="0" dirty="0">
                <a:solidFill>
                  <a:srgbClr val="000000"/>
                </a:solidFill>
                <a:effectLst/>
                <a:latin typeface="Source Sans Pro" panose="020B0503030403020204" pitchFamily="34" charset="0"/>
              </a:rPr>
              <a:t> Ioan, Moga Marius Alexandru, Grigorescu Simona, </a:t>
            </a:r>
            <a:r>
              <a:rPr lang="en-US" sz="1600" b="0" i="0" dirty="0" err="1">
                <a:solidFill>
                  <a:srgbClr val="000000"/>
                </a:solidFill>
                <a:effectLst/>
                <a:latin typeface="Source Sans Pro" panose="020B0503030403020204" pitchFamily="34" charset="0"/>
              </a:rPr>
              <a:t>Bisoc</a:t>
            </a:r>
            <a:r>
              <a:rPr lang="en-US" sz="1600" dirty="0">
                <a:solidFill>
                  <a:srgbClr val="000000"/>
                </a:solidFill>
                <a:effectLst/>
                <a:latin typeface="Source Sans Pro" panose="020B0503030403020204" pitchFamily="34" charset="0"/>
              </a:rPr>
              <a:t> </a:t>
            </a:r>
            <a:r>
              <a:rPr lang="en-US" sz="1600" b="0" i="0" dirty="0">
                <a:solidFill>
                  <a:srgbClr val="000000"/>
                </a:solidFill>
                <a:effectLst/>
                <a:latin typeface="Source Sans Pro" panose="020B0503030403020204" pitchFamily="34" charset="0"/>
              </a:rPr>
              <a:t>Alina, </a:t>
            </a:r>
            <a:r>
              <a:rPr lang="en-US" sz="1600" b="0" i="0" dirty="0" err="1">
                <a:solidFill>
                  <a:srgbClr val="000000"/>
                </a:solidFill>
                <a:effectLst/>
                <a:latin typeface="Source Sans Pro" panose="020B0503030403020204" pitchFamily="34" charset="0"/>
              </a:rPr>
              <a:t>Hogea</a:t>
            </a:r>
            <a:r>
              <a:rPr lang="en-US" sz="1600" b="0" i="0" dirty="0">
                <a:solidFill>
                  <a:srgbClr val="000000"/>
                </a:solidFill>
                <a:effectLst/>
                <a:latin typeface="Source Sans Pro" panose="020B0503030403020204" pitchFamily="34" charset="0"/>
              </a:rPr>
              <a:t> Mircea Daniel, Manea Rosana Mihaela</a:t>
            </a:r>
            <a:br>
              <a:rPr lang="en-US" sz="3600" b="0" i="0" dirty="0">
                <a:solidFill>
                  <a:srgbClr val="000000"/>
                </a:solidFill>
                <a:effectLst/>
                <a:latin typeface="Source Sans Pro" panose="020B0503030403020204" pitchFamily="34" charset="0"/>
              </a:rPr>
            </a:br>
            <a:r>
              <a:rPr lang="en-US" sz="1600" b="1" i="1" strike="noStrike" dirty="0">
                <a:solidFill>
                  <a:schemeClr val="tx1"/>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https://doi.org/10.3390/medicina61040621</a:t>
            </a:r>
            <a:r>
              <a:rPr lang="en-US" sz="1600" b="1" i="1" strike="noStrike" dirty="0">
                <a:solidFill>
                  <a:schemeClr val="tx1"/>
                </a:solidFill>
                <a:effectLst/>
                <a:latin typeface="Arial" panose="020B0604020202020204" pitchFamily="34" charset="0"/>
              </a:rPr>
              <a:t>,</a:t>
            </a:r>
            <a:r>
              <a:rPr lang="en-US" sz="1000" b="1" dirty="0">
                <a:solidFill>
                  <a:srgbClr val="000000"/>
                </a:solidFill>
                <a:effectLst/>
              </a:rPr>
              <a:t> </a:t>
            </a:r>
            <a:r>
              <a:rPr lang="en-US" sz="1300" b="1" dirty="0">
                <a:solidFill>
                  <a:srgbClr val="000000"/>
                </a:solidFill>
                <a:effectLst/>
              </a:rPr>
              <a:t>MEDICINA, </a:t>
            </a:r>
            <a:r>
              <a:rPr lang="en-US" sz="1300" b="1" i="0" dirty="0">
                <a:solidFill>
                  <a:srgbClr val="000000"/>
                </a:solidFill>
                <a:effectLst/>
                <a:latin typeface="Source Sans Pro" panose="020B0503030403020204" pitchFamily="34" charset="0"/>
              </a:rPr>
              <a:t>MDPI</a:t>
            </a:r>
            <a:br>
              <a:rPr lang="en-US" sz="1000" b="0" i="0" dirty="0">
                <a:solidFill>
                  <a:srgbClr val="000000"/>
                </a:solidFill>
                <a:effectLst/>
                <a:latin typeface="Source Sans Pro" panose="020B0503030403020204" pitchFamily="34" charset="0"/>
              </a:rPr>
            </a:br>
            <a:br>
              <a:rPr lang="en-US" sz="1600" b="1" i="1" strike="noStrike" dirty="0">
                <a:solidFill>
                  <a:schemeClr val="tx1"/>
                </a:solidFill>
                <a:effectLst/>
                <a:latin typeface="Arial" panose="020B0604020202020204" pitchFamily="34" charset="0"/>
              </a:rPr>
            </a:br>
            <a:r>
              <a:rPr lang="en-US" sz="1600" b="1" i="1" strike="noStrike" dirty="0">
                <a:solidFill>
                  <a:schemeClr val="tx1"/>
                </a:solidFill>
                <a:effectLst/>
                <a:latin typeface="Arial" panose="020B0604020202020204" pitchFamily="34" charset="0"/>
              </a:rPr>
              <a:t> </a:t>
            </a:r>
            <a:r>
              <a:rPr lang="en-US" sz="1600" b="1" i="1" strike="noStrike" dirty="0" err="1">
                <a:solidFill>
                  <a:schemeClr val="tx1"/>
                </a:solidFill>
                <a:effectLst/>
                <a:latin typeface="Arial" panose="020B0604020202020204" pitchFamily="34" charset="0"/>
              </a:rPr>
              <a:t>articol</a:t>
            </a:r>
            <a:r>
              <a:rPr lang="en-US" sz="1600" b="1" i="1" strike="noStrike" dirty="0">
                <a:solidFill>
                  <a:schemeClr val="tx1"/>
                </a:solidFill>
                <a:effectLst/>
                <a:latin typeface="Arial" panose="020B0604020202020204" pitchFamily="34" charset="0"/>
              </a:rPr>
              <a:t>, 2025, </a:t>
            </a:r>
            <a:r>
              <a:rPr lang="en-US" sz="1600" b="1" i="0" dirty="0">
                <a:solidFill>
                  <a:srgbClr val="000000"/>
                </a:solidFill>
                <a:effectLst/>
                <a:latin typeface="Source Sans Pro" panose="020B0503030403020204" pitchFamily="34" charset="0"/>
              </a:rPr>
              <a:t>Volume 61, Issue 4</a:t>
            </a:r>
            <a:br>
              <a:rPr lang="en-US" sz="1000" b="0" i="0" dirty="0">
                <a:solidFill>
                  <a:srgbClr val="000000"/>
                </a:solidFill>
                <a:effectLst/>
                <a:latin typeface="Source Sans Pro" panose="020B0503030403020204" pitchFamily="34" charset="0"/>
              </a:rPr>
            </a:br>
            <a:endParaRPr lang="en-US" sz="1600" dirty="0"/>
          </a:p>
        </p:txBody>
      </p:sp>
      <p:sp>
        <p:nvSpPr>
          <p:cNvPr id="3" name="Content Placeholder 2">
            <a:extLst>
              <a:ext uri="{FF2B5EF4-FFF2-40B4-BE49-F238E27FC236}">
                <a16:creationId xmlns:a16="http://schemas.microsoft.com/office/drawing/2014/main" id="{A3174A8A-E868-EE22-B4C9-E7FB4EE1CF45}"/>
              </a:ext>
            </a:extLst>
          </p:cNvPr>
          <p:cNvSpPr>
            <a:spLocks noGrp="1"/>
          </p:cNvSpPr>
          <p:nvPr>
            <p:ph idx="1"/>
          </p:nvPr>
        </p:nvSpPr>
        <p:spPr>
          <a:xfrm>
            <a:off x="457200" y="1981200"/>
            <a:ext cx="11531600" cy="4098930"/>
          </a:xfrm>
        </p:spPr>
        <p:txBody>
          <a:bodyPr>
            <a:normAutofit fontScale="47500" lnSpcReduction="20000"/>
          </a:bodyPr>
          <a:lstStyle/>
          <a:p>
            <a:pPr marL="0" indent="0" algn="just">
              <a:buNone/>
            </a:pPr>
            <a:r>
              <a:rPr lang="en-US" dirty="0"/>
              <a:t>Context </a:t>
            </a:r>
            <a:r>
              <a:rPr lang="en-US" dirty="0" err="1"/>
              <a:t>și</a:t>
            </a:r>
            <a:r>
              <a:rPr lang="en-US" dirty="0"/>
              <a:t> </a:t>
            </a:r>
            <a:r>
              <a:rPr lang="en-US" dirty="0" err="1"/>
              <a:t>obiective</a:t>
            </a:r>
            <a:r>
              <a:rPr lang="en-US" dirty="0"/>
              <a:t>: </a:t>
            </a:r>
            <a:r>
              <a:rPr lang="en-US" dirty="0" err="1"/>
              <a:t>Traumatismul</a:t>
            </a:r>
            <a:r>
              <a:rPr lang="en-US" dirty="0"/>
              <a:t> renal </a:t>
            </a:r>
            <a:r>
              <a:rPr lang="en-US" dirty="0" err="1"/>
              <a:t>este</a:t>
            </a:r>
            <a:r>
              <a:rPr lang="en-US" dirty="0"/>
              <a:t> o </a:t>
            </a:r>
            <a:r>
              <a:rPr lang="en-US" dirty="0" err="1"/>
              <a:t>consecință</a:t>
            </a:r>
            <a:r>
              <a:rPr lang="en-US" dirty="0"/>
              <a:t> </a:t>
            </a:r>
            <a:r>
              <a:rPr lang="en-US" dirty="0" err="1"/>
              <a:t>semnificativă</a:t>
            </a:r>
            <a:r>
              <a:rPr lang="en-US" dirty="0"/>
              <a:t> </a:t>
            </a:r>
            <a:r>
              <a:rPr lang="en-US" dirty="0" err="1"/>
              <a:t>atât</a:t>
            </a:r>
            <a:r>
              <a:rPr lang="en-US" dirty="0"/>
              <a:t> a </a:t>
            </a:r>
            <a:r>
              <a:rPr lang="en-US" dirty="0" err="1"/>
              <a:t>leziunilor</a:t>
            </a:r>
            <a:r>
              <a:rPr lang="en-US" dirty="0"/>
              <a:t> </a:t>
            </a:r>
            <a:r>
              <a:rPr lang="en-US" dirty="0" err="1"/>
              <a:t>contondente</a:t>
            </a:r>
            <a:r>
              <a:rPr lang="en-US" dirty="0"/>
              <a:t>, </a:t>
            </a:r>
            <a:r>
              <a:rPr lang="en-US" dirty="0" err="1"/>
              <a:t>cât</a:t>
            </a:r>
            <a:r>
              <a:rPr lang="en-US" dirty="0"/>
              <a:t> </a:t>
            </a:r>
            <a:r>
              <a:rPr lang="en-US" dirty="0" err="1"/>
              <a:t>și</a:t>
            </a:r>
            <a:r>
              <a:rPr lang="en-US" dirty="0"/>
              <a:t> a </a:t>
            </a:r>
            <a:r>
              <a:rPr lang="en-US" dirty="0" err="1"/>
              <a:t>celor</a:t>
            </a:r>
            <a:r>
              <a:rPr lang="en-US" dirty="0"/>
              <a:t> </a:t>
            </a:r>
            <a:r>
              <a:rPr lang="en-US" dirty="0" err="1"/>
              <a:t>penetrante</a:t>
            </a:r>
            <a:r>
              <a:rPr lang="en-US" dirty="0"/>
              <a:t>, </a:t>
            </a:r>
            <a:r>
              <a:rPr lang="en-US" dirty="0" err="1"/>
              <a:t>strategiile</a:t>
            </a:r>
            <a:r>
              <a:rPr lang="en-US" dirty="0"/>
              <a:t> de </a:t>
            </a:r>
            <a:r>
              <a:rPr lang="en-US" dirty="0" err="1"/>
              <a:t>gestionare</a:t>
            </a:r>
            <a:r>
              <a:rPr lang="en-US" dirty="0"/>
              <a:t> </a:t>
            </a:r>
            <a:r>
              <a:rPr lang="en-US" dirty="0" err="1"/>
              <a:t>evoluând</a:t>
            </a:r>
            <a:r>
              <a:rPr lang="en-US" dirty="0"/>
              <a:t> </a:t>
            </a:r>
            <a:r>
              <a:rPr lang="en-US" dirty="0" err="1"/>
              <a:t>continuu</a:t>
            </a:r>
            <a:r>
              <a:rPr lang="en-US" dirty="0"/>
              <a:t> </a:t>
            </a:r>
            <a:r>
              <a:rPr lang="en-US" dirty="0" err="1"/>
              <a:t>în</a:t>
            </a:r>
            <a:r>
              <a:rPr lang="en-US" dirty="0"/>
              <a:t> </a:t>
            </a:r>
            <a:r>
              <a:rPr lang="en-US" dirty="0" err="1"/>
              <a:t>ultimii</a:t>
            </a:r>
            <a:r>
              <a:rPr lang="en-US" dirty="0"/>
              <a:t> ani. </a:t>
            </a:r>
            <a:r>
              <a:rPr lang="en-US" dirty="0" err="1"/>
              <a:t>Acest</a:t>
            </a:r>
            <a:r>
              <a:rPr lang="en-US" dirty="0"/>
              <a:t> </a:t>
            </a:r>
            <a:r>
              <a:rPr lang="en-US" dirty="0" err="1"/>
              <a:t>tratament</a:t>
            </a:r>
            <a:r>
              <a:rPr lang="en-US" dirty="0"/>
              <a:t> </a:t>
            </a:r>
            <a:r>
              <a:rPr lang="en-US" dirty="0" err="1"/>
              <a:t>necesită</a:t>
            </a:r>
            <a:r>
              <a:rPr lang="en-US" dirty="0"/>
              <a:t> o </a:t>
            </a:r>
            <a:r>
              <a:rPr lang="en-US" dirty="0" err="1"/>
              <a:t>evaluare</a:t>
            </a:r>
            <a:r>
              <a:rPr lang="en-US" dirty="0"/>
              <a:t> </a:t>
            </a:r>
            <a:r>
              <a:rPr lang="en-US" dirty="0" err="1"/>
              <a:t>clinică</a:t>
            </a:r>
            <a:r>
              <a:rPr lang="en-US" dirty="0"/>
              <a:t> </a:t>
            </a:r>
            <a:r>
              <a:rPr lang="en-US" dirty="0" err="1"/>
              <a:t>atentă</a:t>
            </a:r>
            <a:r>
              <a:rPr lang="en-US" dirty="0"/>
              <a:t> </a:t>
            </a:r>
            <a:r>
              <a:rPr lang="en-US" dirty="0" err="1"/>
              <a:t>pentru</a:t>
            </a:r>
            <a:r>
              <a:rPr lang="en-US" dirty="0"/>
              <a:t> a </a:t>
            </a:r>
            <a:r>
              <a:rPr lang="en-US" dirty="0" err="1"/>
              <a:t>echilibra</a:t>
            </a:r>
            <a:r>
              <a:rPr lang="en-US" dirty="0"/>
              <a:t> </a:t>
            </a:r>
            <a:r>
              <a:rPr lang="en-US" dirty="0" err="1"/>
              <a:t>necesitatea</a:t>
            </a:r>
            <a:r>
              <a:rPr lang="en-US" dirty="0"/>
              <a:t> </a:t>
            </a:r>
            <a:r>
              <a:rPr lang="en-US" dirty="0" err="1"/>
              <a:t>tratamentului</a:t>
            </a:r>
            <a:r>
              <a:rPr lang="en-US" dirty="0"/>
              <a:t> chirurgical </a:t>
            </a:r>
            <a:r>
              <a:rPr lang="en-US" dirty="0" err="1"/>
              <a:t>sau</a:t>
            </a:r>
            <a:r>
              <a:rPr lang="en-US" dirty="0"/>
              <a:t> non-</a:t>
            </a:r>
            <a:r>
              <a:rPr lang="en-US" dirty="0" err="1"/>
              <a:t>operatoriu</a:t>
            </a:r>
            <a:r>
              <a:rPr lang="en-US" dirty="0"/>
              <a:t>. </a:t>
            </a:r>
            <a:r>
              <a:rPr lang="en-US" dirty="0" err="1"/>
              <a:t>Acest</a:t>
            </a:r>
            <a:r>
              <a:rPr lang="en-US" dirty="0"/>
              <a:t> </a:t>
            </a:r>
            <a:r>
              <a:rPr lang="en-US" dirty="0" err="1"/>
              <a:t>lucru</a:t>
            </a:r>
            <a:r>
              <a:rPr lang="en-US" dirty="0"/>
              <a:t> </a:t>
            </a:r>
            <a:r>
              <a:rPr lang="en-US" dirty="0" err="1"/>
              <a:t>este</a:t>
            </a:r>
            <a:r>
              <a:rPr lang="en-US" dirty="0"/>
              <a:t> </a:t>
            </a:r>
            <a:r>
              <a:rPr lang="en-US" dirty="0" err="1"/>
              <a:t>deosebit</a:t>
            </a:r>
            <a:r>
              <a:rPr lang="en-US" dirty="0"/>
              <a:t> de important </a:t>
            </a:r>
            <a:r>
              <a:rPr lang="en-US" dirty="0" err="1"/>
              <a:t>în</a:t>
            </a:r>
            <a:r>
              <a:rPr lang="en-US" dirty="0"/>
              <a:t> </a:t>
            </a:r>
            <a:r>
              <a:rPr lang="en-US" dirty="0" err="1"/>
              <a:t>contextul</a:t>
            </a:r>
            <a:r>
              <a:rPr lang="en-US" dirty="0"/>
              <a:t> </a:t>
            </a:r>
            <a:r>
              <a:rPr lang="en-US" dirty="0" err="1"/>
              <a:t>tendinței</a:t>
            </a:r>
            <a:r>
              <a:rPr lang="en-US" dirty="0"/>
              <a:t> </a:t>
            </a:r>
            <a:r>
              <a:rPr lang="en-US" dirty="0" err="1"/>
              <a:t>crescânde</a:t>
            </a:r>
            <a:r>
              <a:rPr lang="en-US" dirty="0"/>
              <a:t> de </a:t>
            </a:r>
            <a:r>
              <a:rPr lang="en-US" dirty="0" err="1"/>
              <a:t>gestionare</a:t>
            </a:r>
            <a:r>
              <a:rPr lang="en-US" dirty="0"/>
              <a:t> non-</a:t>
            </a:r>
            <a:r>
              <a:rPr lang="en-US" dirty="0" err="1"/>
              <a:t>operatorie</a:t>
            </a:r>
            <a:r>
              <a:rPr lang="en-US" dirty="0"/>
              <a:t> a </a:t>
            </a:r>
            <a:r>
              <a:rPr lang="en-US" dirty="0" err="1"/>
              <a:t>leziunilor</a:t>
            </a:r>
            <a:r>
              <a:rPr lang="en-US" dirty="0"/>
              <a:t> </a:t>
            </a:r>
            <a:r>
              <a:rPr lang="en-US" dirty="0" err="1"/>
              <a:t>renale</a:t>
            </a:r>
            <a:r>
              <a:rPr lang="en-US" dirty="0"/>
              <a:t> stabile, </a:t>
            </a:r>
            <a:r>
              <a:rPr lang="en-US" dirty="0" err="1"/>
              <a:t>în</a:t>
            </a:r>
            <a:r>
              <a:rPr lang="en-US" dirty="0"/>
              <a:t> mare </a:t>
            </a:r>
            <a:r>
              <a:rPr lang="en-US" dirty="0" err="1"/>
              <a:t>parte</a:t>
            </a:r>
            <a:r>
              <a:rPr lang="en-US" dirty="0"/>
              <a:t> </a:t>
            </a:r>
            <a:r>
              <a:rPr lang="en-US" dirty="0" err="1"/>
              <a:t>datorită</a:t>
            </a:r>
            <a:r>
              <a:rPr lang="en-US" dirty="0"/>
              <a:t> </a:t>
            </a:r>
            <a:r>
              <a:rPr lang="en-US" dirty="0" err="1"/>
              <a:t>progreselor</a:t>
            </a:r>
            <a:r>
              <a:rPr lang="en-US" dirty="0"/>
              <a:t> </a:t>
            </a:r>
            <a:r>
              <a:rPr lang="en-US" dirty="0" err="1"/>
              <a:t>în</a:t>
            </a:r>
            <a:r>
              <a:rPr lang="en-US" dirty="0"/>
              <a:t> </a:t>
            </a:r>
            <a:r>
              <a:rPr lang="en-US" dirty="0" err="1"/>
              <a:t>imagistică</a:t>
            </a:r>
            <a:r>
              <a:rPr lang="en-US" dirty="0"/>
              <a:t>, </a:t>
            </a:r>
            <a:r>
              <a:rPr lang="en-US" dirty="0" err="1"/>
              <a:t>îmbunătățirii</a:t>
            </a:r>
            <a:r>
              <a:rPr lang="en-US" dirty="0"/>
              <a:t> </a:t>
            </a:r>
            <a:r>
              <a:rPr lang="en-US" dirty="0" err="1"/>
              <a:t>stabilizării</a:t>
            </a:r>
            <a:r>
              <a:rPr lang="en-US" dirty="0"/>
              <a:t> </a:t>
            </a:r>
            <a:r>
              <a:rPr lang="en-US" dirty="0" err="1"/>
              <a:t>hemodinamice</a:t>
            </a:r>
            <a:r>
              <a:rPr lang="en-US" dirty="0"/>
              <a:t> </a:t>
            </a:r>
            <a:r>
              <a:rPr lang="en-US" dirty="0" err="1"/>
              <a:t>și</a:t>
            </a:r>
            <a:r>
              <a:rPr lang="en-US" dirty="0"/>
              <a:t> </a:t>
            </a:r>
            <a:r>
              <a:rPr lang="en-US" dirty="0" err="1"/>
              <a:t>rezultatelor</a:t>
            </a:r>
            <a:r>
              <a:rPr lang="en-US" dirty="0"/>
              <a:t> </a:t>
            </a:r>
            <a:r>
              <a:rPr lang="en-US" dirty="0" err="1"/>
              <a:t>mai</a:t>
            </a:r>
            <a:r>
              <a:rPr lang="en-US" dirty="0"/>
              <a:t> </a:t>
            </a:r>
            <a:r>
              <a:rPr lang="en-US" dirty="0" err="1"/>
              <a:t>bune</a:t>
            </a:r>
            <a:r>
              <a:rPr lang="en-US" dirty="0"/>
              <a:t> cu </a:t>
            </a:r>
            <a:r>
              <a:rPr lang="en-US" dirty="0" err="1"/>
              <a:t>abordări</a:t>
            </a:r>
            <a:r>
              <a:rPr lang="en-US" dirty="0"/>
              <a:t> </a:t>
            </a:r>
            <a:r>
              <a:rPr lang="en-US" dirty="0" err="1"/>
              <a:t>conservatoare</a:t>
            </a:r>
            <a:r>
              <a:rPr lang="en-US" dirty="0"/>
              <a:t>. </a:t>
            </a:r>
          </a:p>
          <a:p>
            <a:pPr marL="0" indent="0" algn="just">
              <a:buNone/>
            </a:pPr>
            <a:endParaRPr lang="en-US" dirty="0"/>
          </a:p>
          <a:p>
            <a:pPr marL="0" indent="0" algn="just">
              <a:buNone/>
            </a:pPr>
            <a:r>
              <a:rPr lang="en-US" dirty="0" err="1"/>
              <a:t>Principalele</a:t>
            </a:r>
            <a:r>
              <a:rPr lang="en-US" dirty="0"/>
              <a:t> </a:t>
            </a:r>
            <a:r>
              <a:rPr lang="en-US" b="1" dirty="0" err="1"/>
              <a:t>obiective</a:t>
            </a:r>
            <a:r>
              <a:rPr lang="en-US" dirty="0"/>
              <a:t> ale </a:t>
            </a:r>
            <a:r>
              <a:rPr lang="en-US" dirty="0" err="1"/>
              <a:t>acestui</a:t>
            </a:r>
            <a:r>
              <a:rPr lang="en-US" dirty="0"/>
              <a:t> </a:t>
            </a:r>
            <a:r>
              <a:rPr lang="en-US" dirty="0" err="1"/>
              <a:t>studiu</a:t>
            </a:r>
            <a:r>
              <a:rPr lang="en-US" dirty="0"/>
              <a:t> au </a:t>
            </a:r>
            <a:r>
              <a:rPr lang="en-US" dirty="0" err="1"/>
              <a:t>fost</a:t>
            </a:r>
            <a:r>
              <a:rPr lang="en-US" dirty="0"/>
              <a:t> </a:t>
            </a:r>
            <a:r>
              <a:rPr lang="en-US" dirty="0" err="1"/>
              <a:t>evaluarea</a:t>
            </a:r>
            <a:r>
              <a:rPr lang="en-US" dirty="0"/>
              <a:t> </a:t>
            </a:r>
            <a:r>
              <a:rPr lang="en-US" dirty="0" err="1"/>
              <a:t>epidemiologiei</a:t>
            </a:r>
            <a:r>
              <a:rPr lang="en-US" dirty="0"/>
              <a:t> </a:t>
            </a:r>
            <a:r>
              <a:rPr lang="en-US" dirty="0" err="1"/>
              <a:t>traumatismului</a:t>
            </a:r>
            <a:r>
              <a:rPr lang="en-US" dirty="0"/>
              <a:t> renal, a </a:t>
            </a:r>
            <a:r>
              <a:rPr lang="en-US" dirty="0" err="1"/>
              <a:t>mecanismului</a:t>
            </a:r>
            <a:r>
              <a:rPr lang="en-US" dirty="0"/>
              <a:t> </a:t>
            </a:r>
            <a:r>
              <a:rPr lang="en-US" dirty="0" err="1"/>
              <a:t>leziunii</a:t>
            </a:r>
            <a:r>
              <a:rPr lang="en-US" dirty="0"/>
              <a:t> </a:t>
            </a:r>
            <a:r>
              <a:rPr lang="en-US" dirty="0" err="1"/>
              <a:t>și</a:t>
            </a:r>
            <a:r>
              <a:rPr lang="en-US" dirty="0"/>
              <a:t> a </a:t>
            </a:r>
            <a:r>
              <a:rPr lang="en-US" dirty="0" err="1"/>
              <a:t>rezultatelor</a:t>
            </a:r>
            <a:r>
              <a:rPr lang="en-US" dirty="0"/>
              <a:t> </a:t>
            </a:r>
            <a:r>
              <a:rPr lang="en-US" dirty="0" err="1"/>
              <a:t>strategiilor</a:t>
            </a:r>
            <a:r>
              <a:rPr lang="en-US" dirty="0"/>
              <a:t> de </a:t>
            </a:r>
            <a:r>
              <a:rPr lang="en-US" dirty="0" err="1"/>
              <a:t>gestionare</a:t>
            </a:r>
            <a:r>
              <a:rPr lang="en-US" dirty="0"/>
              <a:t> </a:t>
            </a:r>
            <a:r>
              <a:rPr lang="en-US" dirty="0" err="1"/>
              <a:t>în</a:t>
            </a:r>
            <a:r>
              <a:rPr lang="en-US" dirty="0"/>
              <a:t> </a:t>
            </a:r>
            <a:r>
              <a:rPr lang="en-US" dirty="0" err="1"/>
              <a:t>traumatismul</a:t>
            </a:r>
            <a:r>
              <a:rPr lang="en-US" dirty="0"/>
              <a:t> renal </a:t>
            </a:r>
            <a:r>
              <a:rPr lang="en-US" dirty="0" err="1"/>
              <a:t>contondent</a:t>
            </a:r>
            <a:r>
              <a:rPr lang="en-US" dirty="0"/>
              <a:t> </a:t>
            </a:r>
            <a:r>
              <a:rPr lang="en-US" dirty="0" err="1"/>
              <a:t>și</a:t>
            </a:r>
            <a:r>
              <a:rPr lang="en-US" dirty="0"/>
              <a:t> </a:t>
            </a:r>
            <a:r>
              <a:rPr lang="en-US" dirty="0" err="1"/>
              <a:t>determinarea</a:t>
            </a:r>
            <a:r>
              <a:rPr lang="en-US" dirty="0"/>
              <a:t> </a:t>
            </a:r>
            <a:r>
              <a:rPr lang="en-US" dirty="0" err="1"/>
              <a:t>influenței</a:t>
            </a:r>
            <a:r>
              <a:rPr lang="en-US" dirty="0"/>
              <a:t> </a:t>
            </a:r>
            <a:r>
              <a:rPr lang="en-US" dirty="0" err="1"/>
              <a:t>acestora</a:t>
            </a:r>
            <a:r>
              <a:rPr lang="en-US" dirty="0"/>
              <a:t> </a:t>
            </a:r>
            <a:r>
              <a:rPr lang="en-US" dirty="0" err="1"/>
              <a:t>asupra</a:t>
            </a:r>
            <a:r>
              <a:rPr lang="en-US" dirty="0"/>
              <a:t> </a:t>
            </a:r>
            <a:r>
              <a:rPr lang="en-US" dirty="0" err="1"/>
              <a:t>ratelor</a:t>
            </a:r>
            <a:r>
              <a:rPr lang="en-US" dirty="0"/>
              <a:t> de </a:t>
            </a:r>
            <a:r>
              <a:rPr lang="en-US" dirty="0" err="1"/>
              <a:t>morbiditate</a:t>
            </a:r>
            <a:r>
              <a:rPr lang="en-US" dirty="0"/>
              <a:t> </a:t>
            </a:r>
            <a:r>
              <a:rPr lang="en-US" dirty="0" err="1"/>
              <a:t>și</a:t>
            </a:r>
            <a:r>
              <a:rPr lang="en-US" dirty="0"/>
              <a:t> </a:t>
            </a:r>
            <a:r>
              <a:rPr lang="en-US" dirty="0" err="1"/>
              <a:t>mortalitate</a:t>
            </a:r>
            <a:r>
              <a:rPr lang="en-US" dirty="0"/>
              <a:t>.</a:t>
            </a:r>
          </a:p>
          <a:p>
            <a:pPr marL="0" indent="0" algn="just">
              <a:buNone/>
            </a:pPr>
            <a:r>
              <a:rPr lang="en-US" dirty="0"/>
              <a:t> </a:t>
            </a:r>
            <a:r>
              <a:rPr lang="en-US" dirty="0" err="1"/>
              <a:t>Materiale</a:t>
            </a:r>
            <a:r>
              <a:rPr lang="en-US" dirty="0"/>
              <a:t> </a:t>
            </a:r>
            <a:r>
              <a:rPr lang="en-US" dirty="0" err="1"/>
              <a:t>și</a:t>
            </a:r>
            <a:r>
              <a:rPr lang="en-US" dirty="0"/>
              <a:t> </a:t>
            </a:r>
            <a:r>
              <a:rPr lang="en-US" dirty="0" err="1"/>
              <a:t>metode</a:t>
            </a:r>
            <a:r>
              <a:rPr lang="en-US" dirty="0"/>
              <a:t>: A </a:t>
            </a:r>
            <a:r>
              <a:rPr lang="en-US" dirty="0" err="1"/>
              <a:t>fost</a:t>
            </a:r>
            <a:r>
              <a:rPr lang="en-US" dirty="0"/>
              <a:t> </a:t>
            </a:r>
            <a:r>
              <a:rPr lang="en-US" dirty="0" err="1"/>
              <a:t>efectuată</a:t>
            </a:r>
            <a:r>
              <a:rPr lang="en-US" dirty="0"/>
              <a:t> o </a:t>
            </a:r>
            <a:r>
              <a:rPr lang="en-US" dirty="0" err="1"/>
              <a:t>analiză</a:t>
            </a:r>
            <a:r>
              <a:rPr lang="en-US" dirty="0"/>
              <a:t> </a:t>
            </a:r>
            <a:r>
              <a:rPr lang="en-US" dirty="0" err="1"/>
              <a:t>retrospectivă</a:t>
            </a:r>
            <a:r>
              <a:rPr lang="en-US" dirty="0"/>
              <a:t> a </a:t>
            </a:r>
            <a:r>
              <a:rPr lang="en-US" dirty="0" err="1"/>
              <a:t>pacienților</a:t>
            </a:r>
            <a:r>
              <a:rPr lang="en-US" dirty="0"/>
              <a:t> </a:t>
            </a:r>
            <a:r>
              <a:rPr lang="en-US" dirty="0" err="1"/>
              <a:t>diagnosticați</a:t>
            </a:r>
            <a:r>
              <a:rPr lang="en-US" dirty="0"/>
              <a:t> cu traumatism renal </a:t>
            </a:r>
            <a:r>
              <a:rPr lang="en-US" dirty="0" err="1"/>
              <a:t>în</a:t>
            </a:r>
            <a:r>
              <a:rPr lang="en-US" dirty="0"/>
              <a:t> </a:t>
            </a:r>
            <a:r>
              <a:rPr lang="en-US" dirty="0" err="1"/>
              <a:t>Spitalul</a:t>
            </a:r>
            <a:r>
              <a:rPr lang="en-US" dirty="0"/>
              <a:t> Clinic </a:t>
            </a:r>
            <a:r>
              <a:rPr lang="en-US" dirty="0" err="1"/>
              <a:t>Județean</a:t>
            </a:r>
            <a:r>
              <a:rPr lang="en-US" dirty="0"/>
              <a:t> de </a:t>
            </a:r>
            <a:r>
              <a:rPr lang="en-US" dirty="0" err="1"/>
              <a:t>Urgență</a:t>
            </a:r>
            <a:r>
              <a:rPr lang="en-US" dirty="0"/>
              <a:t> din </a:t>
            </a:r>
            <a:r>
              <a:rPr lang="en-US" dirty="0" err="1"/>
              <a:t>Brașov</a:t>
            </a:r>
            <a:r>
              <a:rPr lang="en-US" dirty="0"/>
              <a:t>, </a:t>
            </a:r>
            <a:r>
              <a:rPr lang="en-US" dirty="0" err="1"/>
              <a:t>România</a:t>
            </a:r>
            <a:r>
              <a:rPr lang="en-US" dirty="0"/>
              <a:t>, </a:t>
            </a:r>
            <a:r>
              <a:rPr lang="en-US" dirty="0" err="1"/>
              <a:t>în</a:t>
            </a:r>
            <a:r>
              <a:rPr lang="en-US" dirty="0"/>
              <a:t> </a:t>
            </a:r>
            <a:r>
              <a:rPr lang="en-US" dirty="0" err="1"/>
              <a:t>perioada</a:t>
            </a:r>
            <a:r>
              <a:rPr lang="en-US" dirty="0"/>
              <a:t> 1.01.2018 - 31.12.2023. </a:t>
            </a:r>
          </a:p>
          <a:p>
            <a:pPr marL="0" indent="0" algn="just">
              <a:buNone/>
            </a:pPr>
            <a:endParaRPr lang="en-US" dirty="0"/>
          </a:p>
          <a:p>
            <a:pPr marL="0" indent="0" algn="just">
              <a:buNone/>
            </a:pPr>
            <a:r>
              <a:rPr lang="en-US" b="1" dirty="0" err="1"/>
              <a:t>Rezultate</a:t>
            </a:r>
            <a:r>
              <a:rPr lang="en-US" dirty="0"/>
              <a:t>: Au </a:t>
            </a:r>
            <a:r>
              <a:rPr lang="en-US" dirty="0" err="1"/>
              <a:t>fost</a:t>
            </a:r>
            <a:r>
              <a:rPr lang="en-US" dirty="0"/>
              <a:t> </a:t>
            </a:r>
            <a:r>
              <a:rPr lang="en-US" dirty="0" err="1"/>
              <a:t>identificați</a:t>
            </a:r>
            <a:r>
              <a:rPr lang="en-US" dirty="0"/>
              <a:t> un total de 89 de </a:t>
            </a:r>
            <a:r>
              <a:rPr lang="en-US" dirty="0" err="1"/>
              <a:t>pacienți</a:t>
            </a:r>
            <a:r>
              <a:rPr lang="en-US" dirty="0"/>
              <a:t> cu traumatism renal </a:t>
            </a:r>
            <a:r>
              <a:rPr lang="en-US" dirty="0" err="1"/>
              <a:t>contondent</a:t>
            </a:r>
            <a:r>
              <a:rPr lang="en-US" dirty="0"/>
              <a:t>. Cele </a:t>
            </a:r>
            <a:r>
              <a:rPr lang="en-US" dirty="0" err="1"/>
              <a:t>mai</a:t>
            </a:r>
            <a:r>
              <a:rPr lang="en-US" dirty="0"/>
              <a:t> </a:t>
            </a:r>
            <a:r>
              <a:rPr lang="en-US" dirty="0" err="1"/>
              <a:t>frecvente</a:t>
            </a:r>
            <a:r>
              <a:rPr lang="en-US" dirty="0"/>
              <a:t> </a:t>
            </a:r>
            <a:r>
              <a:rPr lang="en-US" dirty="0" err="1"/>
              <a:t>leziuni</a:t>
            </a:r>
            <a:r>
              <a:rPr lang="en-US" dirty="0"/>
              <a:t> </a:t>
            </a:r>
            <a:r>
              <a:rPr lang="en-US" dirty="0" err="1"/>
              <a:t>renale</a:t>
            </a:r>
            <a:r>
              <a:rPr lang="en-US" dirty="0"/>
              <a:t>, conform </a:t>
            </a:r>
            <a:r>
              <a:rPr lang="en-US" dirty="0" err="1"/>
              <a:t>clasificării</a:t>
            </a:r>
            <a:r>
              <a:rPr lang="en-US" dirty="0"/>
              <a:t> AAST, au </a:t>
            </a:r>
            <a:r>
              <a:rPr lang="en-US" dirty="0" err="1"/>
              <a:t>fost</a:t>
            </a:r>
            <a:r>
              <a:rPr lang="en-US" dirty="0"/>
              <a:t> de </a:t>
            </a:r>
            <a:r>
              <a:rPr lang="en-US" dirty="0" err="1"/>
              <a:t>gradul</a:t>
            </a:r>
            <a:r>
              <a:rPr lang="en-US" dirty="0"/>
              <a:t> 2 la 34,83% </a:t>
            </a:r>
            <a:r>
              <a:rPr lang="en-US" dirty="0" err="1"/>
              <a:t>dintre</a:t>
            </a:r>
            <a:r>
              <a:rPr lang="en-US" dirty="0"/>
              <a:t> </a:t>
            </a:r>
            <a:r>
              <a:rPr lang="en-US" dirty="0" err="1"/>
              <a:t>pacienți</a:t>
            </a:r>
            <a:r>
              <a:rPr lang="en-US" dirty="0"/>
              <a:t> </a:t>
            </a:r>
            <a:r>
              <a:rPr lang="en-US" dirty="0" err="1"/>
              <a:t>și</a:t>
            </a:r>
            <a:r>
              <a:rPr lang="en-US" dirty="0"/>
              <a:t> de </a:t>
            </a:r>
            <a:r>
              <a:rPr lang="en-US" dirty="0" err="1"/>
              <a:t>gradul</a:t>
            </a:r>
            <a:r>
              <a:rPr lang="en-US" dirty="0"/>
              <a:t> 1 la 26,97% </a:t>
            </a:r>
            <a:r>
              <a:rPr lang="en-US" dirty="0" err="1"/>
              <a:t>dintre</a:t>
            </a:r>
            <a:r>
              <a:rPr lang="en-US" dirty="0"/>
              <a:t> </a:t>
            </a:r>
            <a:r>
              <a:rPr lang="en-US" dirty="0" err="1"/>
              <a:t>pacienți</a:t>
            </a:r>
            <a:r>
              <a:rPr lang="en-US" dirty="0"/>
              <a:t>. </a:t>
            </a:r>
            <a:r>
              <a:rPr lang="en-US" dirty="0" err="1"/>
              <a:t>Majoritatea</a:t>
            </a:r>
            <a:r>
              <a:rPr lang="en-US" dirty="0"/>
              <a:t> </a:t>
            </a:r>
            <a:r>
              <a:rPr lang="en-US" dirty="0" err="1"/>
              <a:t>acestora</a:t>
            </a:r>
            <a:r>
              <a:rPr lang="en-US" dirty="0"/>
              <a:t>, 84,27%, au </a:t>
            </a:r>
            <a:r>
              <a:rPr lang="en-US" dirty="0" err="1"/>
              <a:t>fost</a:t>
            </a:r>
            <a:r>
              <a:rPr lang="en-US" dirty="0"/>
              <a:t> </a:t>
            </a:r>
            <a:r>
              <a:rPr lang="en-US" dirty="0" err="1"/>
              <a:t>tratați</a:t>
            </a:r>
            <a:r>
              <a:rPr lang="en-US" dirty="0"/>
              <a:t> conservator. Rata </a:t>
            </a:r>
            <a:r>
              <a:rPr lang="en-US" dirty="0" err="1"/>
              <a:t>generală</a:t>
            </a:r>
            <a:r>
              <a:rPr lang="en-US" dirty="0"/>
              <a:t> a </a:t>
            </a:r>
            <a:r>
              <a:rPr lang="en-US" dirty="0" err="1"/>
              <a:t>mortalității</a:t>
            </a:r>
            <a:r>
              <a:rPr lang="en-US" dirty="0"/>
              <a:t> a </a:t>
            </a:r>
            <a:r>
              <a:rPr lang="en-US" dirty="0" err="1"/>
              <a:t>fost</a:t>
            </a:r>
            <a:r>
              <a:rPr lang="en-US" dirty="0"/>
              <a:t> de 12,36%. </a:t>
            </a:r>
          </a:p>
          <a:p>
            <a:pPr marL="0" indent="0" algn="just">
              <a:buNone/>
            </a:pPr>
            <a:endParaRPr lang="en-US" dirty="0"/>
          </a:p>
          <a:p>
            <a:pPr marL="0" indent="0" algn="just">
              <a:buNone/>
            </a:pPr>
            <a:r>
              <a:rPr lang="en-US" b="1" dirty="0" err="1"/>
              <a:t>Concluzii</a:t>
            </a:r>
            <a:r>
              <a:rPr lang="en-US" b="1" dirty="0"/>
              <a:t>: </a:t>
            </a:r>
            <a:r>
              <a:rPr lang="en-US" dirty="0" err="1"/>
              <a:t>Această</a:t>
            </a:r>
            <a:r>
              <a:rPr lang="en-US" dirty="0"/>
              <a:t> </a:t>
            </a:r>
            <a:r>
              <a:rPr lang="en-US" dirty="0" err="1"/>
              <a:t>analiză</a:t>
            </a:r>
            <a:r>
              <a:rPr lang="en-US" dirty="0"/>
              <a:t> </a:t>
            </a:r>
            <a:r>
              <a:rPr lang="en-US" dirty="0" err="1"/>
              <a:t>subliniază</a:t>
            </a:r>
            <a:r>
              <a:rPr lang="en-US" dirty="0"/>
              <a:t> </a:t>
            </a:r>
            <a:r>
              <a:rPr lang="en-US" dirty="0" err="1"/>
              <a:t>importanța</a:t>
            </a:r>
            <a:r>
              <a:rPr lang="en-US" dirty="0"/>
              <a:t> </a:t>
            </a:r>
            <a:r>
              <a:rPr lang="en-US" dirty="0" err="1"/>
              <a:t>strategiilor</a:t>
            </a:r>
            <a:r>
              <a:rPr lang="en-US" dirty="0"/>
              <a:t> </a:t>
            </a:r>
            <a:r>
              <a:rPr lang="en-US" dirty="0" err="1"/>
              <a:t>personalizate</a:t>
            </a:r>
            <a:r>
              <a:rPr lang="en-US" dirty="0"/>
              <a:t> de </a:t>
            </a:r>
            <a:r>
              <a:rPr lang="en-US" dirty="0" err="1"/>
              <a:t>gestionare</a:t>
            </a:r>
            <a:r>
              <a:rPr lang="en-US" dirty="0"/>
              <a:t> a </a:t>
            </a:r>
            <a:r>
              <a:rPr lang="en-US" dirty="0" err="1"/>
              <a:t>traumatismelor</a:t>
            </a:r>
            <a:r>
              <a:rPr lang="en-US" dirty="0"/>
              <a:t> </a:t>
            </a:r>
            <a:r>
              <a:rPr lang="en-US" dirty="0" err="1"/>
              <a:t>renale</a:t>
            </a:r>
            <a:r>
              <a:rPr lang="en-US" dirty="0"/>
              <a:t>, </a:t>
            </a:r>
            <a:r>
              <a:rPr lang="en-US" dirty="0" err="1"/>
              <a:t>punând</a:t>
            </a:r>
            <a:r>
              <a:rPr lang="en-US" dirty="0"/>
              <a:t> accent </a:t>
            </a:r>
            <a:r>
              <a:rPr lang="en-US" dirty="0" err="1"/>
              <a:t>în</a:t>
            </a:r>
            <a:r>
              <a:rPr lang="en-US" dirty="0"/>
              <a:t> special pe </a:t>
            </a:r>
            <a:r>
              <a:rPr lang="en-US" dirty="0" err="1"/>
              <a:t>tratamentul</a:t>
            </a:r>
            <a:r>
              <a:rPr lang="en-US" dirty="0"/>
              <a:t> conservator </a:t>
            </a:r>
            <a:r>
              <a:rPr lang="en-US" dirty="0" err="1"/>
              <a:t>pentru</a:t>
            </a:r>
            <a:r>
              <a:rPr lang="en-US" dirty="0"/>
              <a:t> </a:t>
            </a:r>
            <a:r>
              <a:rPr lang="en-US" dirty="0" err="1"/>
              <a:t>pacienții</a:t>
            </a:r>
            <a:r>
              <a:rPr lang="en-US" dirty="0"/>
              <a:t> </a:t>
            </a:r>
            <a:r>
              <a:rPr lang="en-US" dirty="0" err="1"/>
              <a:t>stabili</a:t>
            </a:r>
            <a:r>
              <a:rPr lang="en-US" dirty="0"/>
              <a:t> </a:t>
            </a:r>
            <a:r>
              <a:rPr lang="en-US" dirty="0" err="1"/>
              <a:t>hemodinamic</a:t>
            </a:r>
            <a:r>
              <a:rPr lang="en-US" dirty="0"/>
              <a:t>. </a:t>
            </a:r>
          </a:p>
          <a:p>
            <a:pPr marL="0" indent="0" algn="just">
              <a:buNone/>
            </a:pPr>
            <a:r>
              <a:rPr lang="en-US" dirty="0" err="1"/>
              <a:t>Constatările</a:t>
            </a:r>
            <a:r>
              <a:rPr lang="en-US" dirty="0"/>
              <a:t> </a:t>
            </a:r>
            <a:r>
              <a:rPr lang="en-US" dirty="0" err="1"/>
              <a:t>noastre</a:t>
            </a:r>
            <a:r>
              <a:rPr lang="en-US" dirty="0"/>
              <a:t> </a:t>
            </a:r>
            <a:r>
              <a:rPr lang="en-US" dirty="0" err="1"/>
              <a:t>contribuie</a:t>
            </a:r>
            <a:r>
              <a:rPr lang="en-US" dirty="0"/>
              <a:t> la </a:t>
            </a:r>
            <a:r>
              <a:rPr lang="en-US" dirty="0" err="1"/>
              <a:t>înțelegerea</a:t>
            </a:r>
            <a:r>
              <a:rPr lang="en-US" dirty="0"/>
              <a:t> </a:t>
            </a:r>
            <a:r>
              <a:rPr lang="en-US" dirty="0" err="1"/>
              <a:t>rezultatelor</a:t>
            </a:r>
            <a:r>
              <a:rPr lang="en-US" dirty="0"/>
              <a:t> </a:t>
            </a:r>
            <a:r>
              <a:rPr lang="en-US" dirty="0" err="1"/>
              <a:t>traumatismelor</a:t>
            </a:r>
            <a:r>
              <a:rPr lang="en-US" dirty="0"/>
              <a:t> </a:t>
            </a:r>
            <a:r>
              <a:rPr lang="en-US" dirty="0" err="1"/>
              <a:t>renale</a:t>
            </a:r>
            <a:r>
              <a:rPr lang="en-US" dirty="0"/>
              <a:t> </a:t>
            </a:r>
            <a:r>
              <a:rPr lang="en-US" dirty="0" err="1"/>
              <a:t>și</a:t>
            </a:r>
            <a:r>
              <a:rPr lang="en-US" dirty="0"/>
              <a:t> </a:t>
            </a:r>
            <a:r>
              <a:rPr lang="en-US" dirty="0" err="1"/>
              <a:t>ar</a:t>
            </a:r>
            <a:r>
              <a:rPr lang="en-US" dirty="0"/>
              <a:t> </a:t>
            </a:r>
            <a:r>
              <a:rPr lang="en-US" dirty="0" err="1"/>
              <a:t>trebui</a:t>
            </a:r>
            <a:r>
              <a:rPr lang="en-US" dirty="0"/>
              <a:t> </a:t>
            </a:r>
            <a:r>
              <a:rPr lang="en-US" dirty="0" err="1"/>
              <a:t>să</a:t>
            </a:r>
            <a:r>
              <a:rPr lang="en-US" dirty="0"/>
              <a:t> </a:t>
            </a:r>
            <a:r>
              <a:rPr lang="en-US" dirty="0" err="1"/>
              <a:t>îmbunătățească</a:t>
            </a:r>
            <a:r>
              <a:rPr lang="en-US" dirty="0"/>
              <a:t> </a:t>
            </a:r>
            <a:r>
              <a:rPr lang="en-US" dirty="0" err="1"/>
              <a:t>practicile</a:t>
            </a:r>
            <a:r>
              <a:rPr lang="en-US" dirty="0"/>
              <a:t> </a:t>
            </a:r>
            <a:r>
              <a:rPr lang="en-US" dirty="0" err="1"/>
              <a:t>clinice</a:t>
            </a:r>
            <a:r>
              <a:rPr lang="en-US" dirty="0"/>
              <a:t> </a:t>
            </a:r>
            <a:r>
              <a:rPr lang="en-US" dirty="0" err="1"/>
              <a:t>și</a:t>
            </a:r>
            <a:r>
              <a:rPr lang="en-US" dirty="0"/>
              <a:t> </a:t>
            </a:r>
            <a:r>
              <a:rPr lang="en-US" dirty="0" err="1"/>
              <a:t>ghidurile</a:t>
            </a:r>
            <a:r>
              <a:rPr lang="en-US" dirty="0"/>
              <a:t> </a:t>
            </a:r>
            <a:r>
              <a:rPr lang="en-US" dirty="0" err="1"/>
              <a:t>viitoare</a:t>
            </a:r>
            <a:r>
              <a:rPr lang="en-US" dirty="0"/>
              <a:t> </a:t>
            </a:r>
            <a:r>
              <a:rPr lang="en-US" dirty="0" err="1"/>
              <a:t>în</a:t>
            </a:r>
            <a:r>
              <a:rPr lang="en-US" dirty="0"/>
              <a:t> </a:t>
            </a:r>
            <a:r>
              <a:rPr lang="en-US" dirty="0" err="1"/>
              <a:t>gestionarea</a:t>
            </a:r>
            <a:r>
              <a:rPr lang="en-US" dirty="0"/>
              <a:t> </a:t>
            </a:r>
            <a:r>
              <a:rPr lang="en-US" dirty="0" err="1"/>
              <a:t>traumatismelor</a:t>
            </a:r>
            <a:r>
              <a:rPr lang="en-US" dirty="0"/>
              <a:t> </a:t>
            </a:r>
            <a:r>
              <a:rPr lang="en-US" dirty="0" err="1"/>
              <a:t>renale</a:t>
            </a:r>
            <a:r>
              <a:rPr lang="en-US" dirty="0"/>
              <a:t>.</a:t>
            </a:r>
          </a:p>
        </p:txBody>
      </p:sp>
      <p:pic>
        <p:nvPicPr>
          <p:cNvPr id="4" name="Picture 4" descr="Web of Science – Asian Insitute of Technology Library">
            <a:extLst>
              <a:ext uri="{FF2B5EF4-FFF2-40B4-BE49-F238E27FC236}">
                <a16:creationId xmlns:a16="http://schemas.microsoft.com/office/drawing/2014/main" id="{630AF7DB-F4F3-0585-7DE5-E7DAE3EEED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1379" y="5870837"/>
            <a:ext cx="1379621" cy="907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3995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19C5A-87BA-BADF-4DC2-A8BC98420A3C}"/>
              </a:ext>
            </a:extLst>
          </p:cNvPr>
          <p:cNvSpPr>
            <a:spLocks noGrp="1"/>
          </p:cNvSpPr>
          <p:nvPr>
            <p:ph type="title"/>
          </p:nvPr>
        </p:nvSpPr>
        <p:spPr/>
        <p:txBody>
          <a:bodyPr/>
          <a:lstStyle/>
          <a:p>
            <a:r>
              <a:rPr lang="en-US" dirty="0"/>
              <a:t>2. REALIZĂRI ȘTIINȚIFICE</a:t>
            </a:r>
          </a:p>
        </p:txBody>
      </p:sp>
      <p:sp>
        <p:nvSpPr>
          <p:cNvPr id="3" name="Content Placeholder 2">
            <a:extLst>
              <a:ext uri="{FF2B5EF4-FFF2-40B4-BE49-F238E27FC236}">
                <a16:creationId xmlns:a16="http://schemas.microsoft.com/office/drawing/2014/main" id="{42975ADE-5862-3CB0-CE68-36B60C53D9EC}"/>
              </a:ext>
            </a:extLst>
          </p:cNvPr>
          <p:cNvSpPr>
            <a:spLocks noGrp="1"/>
          </p:cNvSpPr>
          <p:nvPr>
            <p:ph idx="1"/>
          </p:nvPr>
        </p:nvSpPr>
        <p:spPr/>
        <p:txBody>
          <a:bodyPr/>
          <a:lstStyle/>
          <a:p>
            <a:pPr marL="0" indent="0">
              <a:buNone/>
            </a:pPr>
            <a:r>
              <a:rPr lang="en-US" dirty="0"/>
              <a:t>C.</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Realizări</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științifice</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în</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domeniul</a:t>
            </a:r>
            <a:r>
              <a:rPr lang="en-US" dirty="0">
                <a:effectLst/>
                <a:latin typeface="Times New Roman" panose="02020603050405020304" pitchFamily="18" charset="0"/>
                <a:ea typeface="Calibri" panose="020F0502020204030204" pitchFamily="34" charset="0"/>
              </a:rPr>
              <a:t> </a:t>
            </a:r>
            <a:r>
              <a:rPr lang="en-US" dirty="0" err="1">
                <a:effectLst/>
                <a:latin typeface="Times New Roman" panose="02020603050405020304" pitchFamily="18" charset="0"/>
                <a:ea typeface="Calibri" panose="020F0502020204030204" pitchFamily="34" charset="0"/>
              </a:rPr>
              <a:t>medicinei</a:t>
            </a:r>
            <a:r>
              <a:rPr lang="en-US" dirty="0">
                <a:effectLst/>
                <a:latin typeface="Times New Roman" panose="02020603050405020304" pitchFamily="18" charset="0"/>
                <a:ea typeface="Calibri" panose="020F0502020204030204" pitchFamily="34" charset="0"/>
              </a:rPr>
              <a:t> integrative </a:t>
            </a:r>
            <a:endParaRPr lang="en-US" dirty="0"/>
          </a:p>
          <a:p>
            <a:endParaRPr lang="en-US" dirty="0"/>
          </a:p>
        </p:txBody>
      </p:sp>
      <p:pic>
        <p:nvPicPr>
          <p:cNvPr id="4" name="Picture 3">
            <a:extLst>
              <a:ext uri="{FF2B5EF4-FFF2-40B4-BE49-F238E27FC236}">
                <a16:creationId xmlns:a16="http://schemas.microsoft.com/office/drawing/2014/main" id="{21541276-4BAC-C9EA-4BB6-2B4A7C6DD0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0" y="301063"/>
            <a:ext cx="2153318" cy="762140"/>
          </a:xfrm>
          <a:prstGeom prst="rect">
            <a:avLst/>
          </a:prstGeom>
        </p:spPr>
      </p:pic>
    </p:spTree>
    <p:extLst>
      <p:ext uri="{BB962C8B-B14F-4D97-AF65-F5344CB8AC3E}">
        <p14:creationId xmlns:p14="http://schemas.microsoft.com/office/powerpoint/2010/main" val="32020577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EFDD4-08EC-28E4-EA94-BFF656324569}"/>
              </a:ext>
            </a:extLst>
          </p:cNvPr>
          <p:cNvSpPr>
            <a:spLocks noGrp="1"/>
          </p:cNvSpPr>
          <p:nvPr>
            <p:ph type="title"/>
          </p:nvPr>
        </p:nvSpPr>
        <p:spPr/>
        <p:txBody>
          <a:bodyPr/>
          <a:lstStyle/>
          <a:p>
            <a:r>
              <a:rPr lang="en-US" dirty="0"/>
              <a:t>MEDICINA INTEGRATIVA</a:t>
            </a:r>
          </a:p>
        </p:txBody>
      </p:sp>
      <p:sp>
        <p:nvSpPr>
          <p:cNvPr id="3" name="Content Placeholder 2">
            <a:extLst>
              <a:ext uri="{FF2B5EF4-FFF2-40B4-BE49-F238E27FC236}">
                <a16:creationId xmlns:a16="http://schemas.microsoft.com/office/drawing/2014/main" id="{A89E690A-229F-3057-E4AF-2334B6B8CC90}"/>
              </a:ext>
            </a:extLst>
          </p:cNvPr>
          <p:cNvSpPr>
            <a:spLocks noGrp="1"/>
          </p:cNvSpPr>
          <p:nvPr>
            <p:ph idx="1"/>
          </p:nvPr>
        </p:nvSpPr>
        <p:spPr/>
        <p:txBody>
          <a:bodyPr>
            <a:normAutofit/>
          </a:bodyPr>
          <a:lstStyle/>
          <a:p>
            <a:r>
              <a:rPr lang="it-IT" sz="2400" dirty="0"/>
              <a:t>Medicina integrativă realizează interconexiunea dintre medicina convențională, medicina complementară și medicina alternativă</a:t>
            </a:r>
          </a:p>
          <a:p>
            <a:r>
              <a:rPr lang="en-US" sz="2400" dirty="0"/>
              <a:t>S-a </a:t>
            </a:r>
            <a:r>
              <a:rPr lang="en-US" sz="2400" dirty="0" err="1"/>
              <a:t>demonstrat</a:t>
            </a:r>
            <a:r>
              <a:rPr lang="en-US" sz="2400" dirty="0"/>
              <a:t> </a:t>
            </a:r>
            <a:r>
              <a:rPr lang="en-US" sz="2400" dirty="0" err="1"/>
              <a:t>că</a:t>
            </a:r>
            <a:r>
              <a:rPr lang="en-US" sz="2400" dirty="0"/>
              <a:t> </a:t>
            </a:r>
            <a:r>
              <a:rPr lang="en-US" sz="2400" dirty="0" err="1"/>
              <a:t>abordările</a:t>
            </a:r>
            <a:r>
              <a:rPr lang="en-US" sz="2400" dirty="0"/>
              <a:t> integrative </a:t>
            </a:r>
            <a:r>
              <a:rPr lang="en-US" sz="2400" dirty="0" err="1"/>
              <a:t>joacă</a:t>
            </a:r>
            <a:r>
              <a:rPr lang="en-US" sz="2400" dirty="0"/>
              <a:t> un </a:t>
            </a:r>
            <a:r>
              <a:rPr lang="en-US" sz="2400" dirty="0" err="1"/>
              <a:t>rol</a:t>
            </a:r>
            <a:r>
              <a:rPr lang="en-US" sz="2400" dirty="0"/>
              <a:t> important </a:t>
            </a:r>
            <a:r>
              <a:rPr lang="en-US" sz="2400" dirty="0" err="1"/>
              <a:t>în</a:t>
            </a:r>
            <a:r>
              <a:rPr lang="en-US" sz="2400" dirty="0"/>
              <a:t> </a:t>
            </a:r>
            <a:r>
              <a:rPr lang="en-US" sz="2400" dirty="0" err="1"/>
              <a:t>ameliorarea</a:t>
            </a:r>
            <a:r>
              <a:rPr lang="en-US" sz="2400" dirty="0"/>
              <a:t> </a:t>
            </a:r>
            <a:r>
              <a:rPr lang="en-US" sz="2400" dirty="0" err="1"/>
              <a:t>prognosticului</a:t>
            </a:r>
            <a:r>
              <a:rPr lang="en-US" sz="2400" dirty="0"/>
              <a:t> </a:t>
            </a:r>
            <a:r>
              <a:rPr lang="en-US" sz="2400" dirty="0" err="1"/>
              <a:t>și</a:t>
            </a:r>
            <a:r>
              <a:rPr lang="en-US" sz="2400" dirty="0"/>
              <a:t> a </a:t>
            </a:r>
            <a:r>
              <a:rPr lang="en-US" sz="2400" dirty="0" err="1"/>
              <a:t>calității</a:t>
            </a:r>
            <a:r>
              <a:rPr lang="en-US" sz="2400" dirty="0"/>
              <a:t> </a:t>
            </a:r>
            <a:r>
              <a:rPr lang="en-US" sz="2400" dirty="0" err="1"/>
              <a:t>vieții</a:t>
            </a:r>
            <a:r>
              <a:rPr lang="en-US" sz="2400" dirty="0"/>
              <a:t> </a:t>
            </a:r>
            <a:r>
              <a:rPr lang="en-US" sz="2400" dirty="0" err="1"/>
              <a:t>pacienților</a:t>
            </a:r>
            <a:r>
              <a:rPr lang="en-US" sz="2400" dirty="0"/>
              <a:t>.</a:t>
            </a:r>
            <a:endParaRPr lang="it-IT" sz="2400" dirty="0"/>
          </a:p>
          <a:p>
            <a:r>
              <a:rPr lang="en-US" sz="2400" dirty="0" err="1"/>
              <a:t>Compușii</a:t>
            </a:r>
            <a:r>
              <a:rPr lang="en-US" sz="2400" dirty="0"/>
              <a:t> </a:t>
            </a:r>
            <a:r>
              <a:rPr lang="en-US" sz="2400" dirty="0" err="1"/>
              <a:t>naturali</a:t>
            </a:r>
            <a:r>
              <a:rPr lang="en-US" sz="2400" dirty="0"/>
              <a:t> </a:t>
            </a:r>
            <a:r>
              <a:rPr lang="en-US" sz="2400" dirty="0" err="1"/>
              <a:t>joacă</a:t>
            </a:r>
            <a:r>
              <a:rPr lang="en-US" sz="2400" dirty="0"/>
              <a:t> un </a:t>
            </a:r>
            <a:r>
              <a:rPr lang="en-US" sz="2400" dirty="0" err="1"/>
              <a:t>rol</a:t>
            </a:r>
            <a:r>
              <a:rPr lang="en-US" sz="2400" dirty="0"/>
              <a:t> important </a:t>
            </a:r>
            <a:r>
              <a:rPr lang="en-US" sz="2400" dirty="0" err="1"/>
              <a:t>în</a:t>
            </a:r>
            <a:r>
              <a:rPr lang="en-US" sz="2400" dirty="0"/>
              <a:t> </a:t>
            </a:r>
            <a:r>
              <a:rPr lang="en-US" sz="2400" dirty="0" err="1"/>
              <a:t>medicina</a:t>
            </a:r>
            <a:r>
              <a:rPr lang="en-US" sz="2400" dirty="0"/>
              <a:t> </a:t>
            </a:r>
            <a:r>
              <a:rPr lang="en-US" sz="2400" dirty="0" err="1"/>
              <a:t>integrativă</a:t>
            </a:r>
            <a:r>
              <a:rPr lang="en-US" sz="2400" dirty="0"/>
              <a:t> </a:t>
            </a:r>
            <a:r>
              <a:rPr lang="en-US" sz="2400" dirty="0" err="1"/>
              <a:t>fiind</a:t>
            </a:r>
            <a:r>
              <a:rPr lang="en-US" sz="2400" dirty="0"/>
              <a:t> </a:t>
            </a:r>
            <a:r>
              <a:rPr lang="en-US" sz="2400" dirty="0" err="1"/>
              <a:t>primii</a:t>
            </a:r>
            <a:r>
              <a:rPr lang="en-US" sz="2400" dirty="0"/>
              <a:t> </a:t>
            </a:r>
            <a:r>
              <a:rPr lang="en-US" sz="2400" dirty="0" err="1"/>
              <a:t>agenți</a:t>
            </a:r>
            <a:r>
              <a:rPr lang="en-US" sz="2400" dirty="0"/>
              <a:t> </a:t>
            </a:r>
            <a:r>
              <a:rPr lang="en-US" sz="2400" dirty="0" err="1"/>
              <a:t>terapeutici</a:t>
            </a:r>
            <a:r>
              <a:rPr lang="en-US" sz="2400" dirty="0"/>
              <a:t> </a:t>
            </a:r>
            <a:r>
              <a:rPr lang="en-US" sz="2400" dirty="0" err="1"/>
              <a:t>utilizați</a:t>
            </a:r>
            <a:r>
              <a:rPr lang="en-US" sz="2400" dirty="0"/>
              <a:t>.</a:t>
            </a:r>
            <a:endParaRPr lang="it-IT" sz="2400" dirty="0"/>
          </a:p>
          <a:p>
            <a:r>
              <a:rPr lang="en-US" sz="2400" dirty="0" err="1"/>
              <a:t>Stresul</a:t>
            </a:r>
            <a:r>
              <a:rPr lang="en-US" sz="2400" dirty="0"/>
              <a:t> </a:t>
            </a:r>
            <a:r>
              <a:rPr lang="en-US" sz="2400" dirty="0" err="1"/>
              <a:t>oxidativ</a:t>
            </a:r>
            <a:r>
              <a:rPr lang="en-US" sz="2400" dirty="0"/>
              <a:t> </a:t>
            </a:r>
            <a:r>
              <a:rPr lang="en-US" sz="2400" dirty="0" err="1"/>
              <a:t>este</a:t>
            </a:r>
            <a:r>
              <a:rPr lang="en-US" sz="2400" dirty="0"/>
              <a:t> </a:t>
            </a:r>
            <a:r>
              <a:rPr lang="en-US" sz="2400" dirty="0" err="1"/>
              <a:t>implicat</a:t>
            </a:r>
            <a:r>
              <a:rPr lang="en-US" sz="2400" dirty="0"/>
              <a:t> </a:t>
            </a:r>
            <a:r>
              <a:rPr lang="en-US" sz="2400" dirty="0" err="1"/>
              <a:t>în</a:t>
            </a:r>
            <a:r>
              <a:rPr lang="en-US" sz="2400" dirty="0"/>
              <a:t> </a:t>
            </a:r>
            <a:r>
              <a:rPr lang="en-US" sz="2400" dirty="0" err="1"/>
              <a:t>declanșarea</a:t>
            </a:r>
            <a:r>
              <a:rPr lang="en-US" sz="2400" dirty="0"/>
              <a:t> </a:t>
            </a:r>
            <a:r>
              <a:rPr lang="en-US" sz="2400" dirty="0" err="1"/>
              <a:t>majorității</a:t>
            </a:r>
            <a:r>
              <a:rPr lang="en-US" sz="2400" dirty="0"/>
              <a:t> </a:t>
            </a:r>
            <a:r>
              <a:rPr lang="en-US" sz="2400" dirty="0" err="1"/>
              <a:t>bolilor</a:t>
            </a:r>
            <a:r>
              <a:rPr lang="en-US" sz="2400" dirty="0"/>
              <a:t> din </a:t>
            </a:r>
            <a:r>
              <a:rPr lang="en-US" sz="2400" dirty="0" err="1"/>
              <a:t>patologia</a:t>
            </a:r>
            <a:r>
              <a:rPr lang="en-US" sz="2400" dirty="0"/>
              <a:t> </a:t>
            </a:r>
            <a:r>
              <a:rPr lang="en-US" sz="2400" dirty="0" err="1"/>
              <a:t>umană</a:t>
            </a:r>
            <a:r>
              <a:rPr lang="en-US" sz="2400" dirty="0"/>
              <a:t> </a:t>
            </a:r>
            <a:r>
              <a:rPr lang="en-US" sz="2400" dirty="0" err="1"/>
              <a:t>și</a:t>
            </a:r>
            <a:r>
              <a:rPr lang="en-US" sz="2400" dirty="0"/>
              <a:t> </a:t>
            </a:r>
            <a:r>
              <a:rPr lang="en-US" sz="2400" dirty="0" err="1"/>
              <a:t>ar</a:t>
            </a:r>
            <a:r>
              <a:rPr lang="en-US" sz="2400" dirty="0"/>
              <a:t> </a:t>
            </a:r>
            <a:r>
              <a:rPr lang="en-US" sz="2400" dirty="0" err="1"/>
              <a:t>putea</a:t>
            </a:r>
            <a:r>
              <a:rPr lang="en-US" sz="2400" dirty="0"/>
              <a:t> fi </a:t>
            </a:r>
            <a:r>
              <a:rPr lang="en-US" sz="2400" dirty="0" err="1"/>
              <a:t>redus</a:t>
            </a:r>
            <a:r>
              <a:rPr lang="en-US" sz="2400" dirty="0"/>
              <a:t> de o </a:t>
            </a:r>
            <a:r>
              <a:rPr lang="en-US" sz="2400" dirty="0" err="1"/>
              <a:t>mulțime</a:t>
            </a:r>
            <a:r>
              <a:rPr lang="en-US" sz="2400" dirty="0"/>
              <a:t> de </a:t>
            </a:r>
            <a:r>
              <a:rPr lang="en-US" sz="2400" dirty="0" err="1"/>
              <a:t>compuși</a:t>
            </a:r>
            <a:r>
              <a:rPr lang="en-US" sz="2400" dirty="0"/>
              <a:t> </a:t>
            </a:r>
            <a:r>
              <a:rPr lang="en-US" sz="2400" dirty="0" err="1"/>
              <a:t>naturali</a:t>
            </a:r>
            <a:r>
              <a:rPr lang="en-US" sz="2400" dirty="0"/>
              <a:t> cu </a:t>
            </a:r>
            <a:r>
              <a:rPr lang="en-US" sz="2400" dirty="0" err="1"/>
              <a:t>efect</a:t>
            </a:r>
            <a:r>
              <a:rPr lang="en-US" sz="2400" dirty="0"/>
              <a:t> antioxidant</a:t>
            </a:r>
          </a:p>
          <a:p>
            <a:r>
              <a:rPr lang="en-US" sz="2600" dirty="0" err="1"/>
              <a:t>În</a:t>
            </a:r>
            <a:r>
              <a:rPr lang="en-US" sz="2600" dirty="0"/>
              <a:t> </a:t>
            </a:r>
            <a:r>
              <a:rPr lang="en-US" sz="2600" dirty="0" err="1"/>
              <a:t>ultimii</a:t>
            </a:r>
            <a:r>
              <a:rPr lang="en-US" sz="2600" dirty="0"/>
              <a:t> ani, am </a:t>
            </a:r>
            <a:r>
              <a:rPr lang="en-US" sz="2600" dirty="0" err="1"/>
              <a:t>participat</a:t>
            </a:r>
            <a:r>
              <a:rPr lang="en-US" sz="2600" dirty="0"/>
              <a:t> </a:t>
            </a:r>
            <a:r>
              <a:rPr lang="en-US" sz="2600" dirty="0" err="1"/>
              <a:t>alături</a:t>
            </a:r>
            <a:r>
              <a:rPr lang="en-US" sz="2600" dirty="0"/>
              <a:t> de </a:t>
            </a:r>
            <a:r>
              <a:rPr lang="en-US" sz="2600" dirty="0" err="1"/>
              <a:t>cercetători</a:t>
            </a:r>
            <a:r>
              <a:rPr lang="en-US" sz="2600" dirty="0"/>
              <a:t> din </a:t>
            </a:r>
            <a:r>
              <a:rPr lang="en-US" sz="2600" dirty="0" err="1"/>
              <a:t>țară</a:t>
            </a:r>
            <a:r>
              <a:rPr lang="en-US" sz="2600" dirty="0"/>
              <a:t> </a:t>
            </a:r>
            <a:r>
              <a:rPr lang="en-US" sz="2600" dirty="0" err="1"/>
              <a:t>și</a:t>
            </a:r>
            <a:r>
              <a:rPr lang="en-US" sz="2600" dirty="0"/>
              <a:t> </a:t>
            </a:r>
            <a:r>
              <a:rPr lang="en-US" sz="2600" dirty="0" err="1"/>
              <a:t>străinătate</a:t>
            </a:r>
            <a:r>
              <a:rPr lang="en-US" sz="2600" dirty="0"/>
              <a:t> la </a:t>
            </a:r>
            <a:r>
              <a:rPr lang="en-US" sz="2600" dirty="0" err="1"/>
              <a:t>studii</a:t>
            </a:r>
            <a:r>
              <a:rPr lang="en-US" sz="2600" dirty="0"/>
              <a:t> din </a:t>
            </a:r>
            <a:r>
              <a:rPr lang="en-US" sz="2600" dirty="0" err="1"/>
              <a:t>domeniul</a:t>
            </a:r>
            <a:r>
              <a:rPr lang="en-US" sz="2600" dirty="0"/>
              <a:t> </a:t>
            </a:r>
            <a:r>
              <a:rPr lang="en-US" sz="2600" dirty="0" err="1"/>
              <a:t>medicinei</a:t>
            </a:r>
            <a:r>
              <a:rPr lang="en-US" sz="2600" dirty="0"/>
              <a:t> integrative </a:t>
            </a:r>
            <a:r>
              <a:rPr lang="en-US" sz="2600" dirty="0" err="1"/>
              <a:t>în</a:t>
            </a:r>
            <a:r>
              <a:rPr lang="en-US" sz="2600" dirty="0"/>
              <a:t> </a:t>
            </a:r>
            <a:r>
              <a:rPr lang="en-US" sz="2600" dirty="0" err="1"/>
              <a:t>strânsă</a:t>
            </a:r>
            <a:r>
              <a:rPr lang="en-US" sz="2600" dirty="0"/>
              <a:t> </a:t>
            </a:r>
            <a:r>
              <a:rPr lang="en-US" sz="2600" dirty="0" err="1"/>
              <a:t>corelație</a:t>
            </a:r>
            <a:r>
              <a:rPr lang="en-US" sz="2600" dirty="0"/>
              <a:t> cu </a:t>
            </a:r>
            <a:r>
              <a:rPr lang="en-US" sz="2600" dirty="0" err="1"/>
              <a:t>cercetarea</a:t>
            </a:r>
            <a:r>
              <a:rPr lang="en-US" sz="2600" dirty="0"/>
              <a:t> </a:t>
            </a:r>
            <a:r>
              <a:rPr lang="en-US" sz="2600" dirty="0" err="1"/>
              <a:t>stresului</a:t>
            </a:r>
            <a:r>
              <a:rPr lang="en-US" sz="2600" dirty="0"/>
              <a:t> </a:t>
            </a:r>
            <a:r>
              <a:rPr lang="en-US" sz="2600" dirty="0" err="1"/>
              <a:t>oxidativ</a:t>
            </a:r>
            <a:r>
              <a:rPr lang="en-US" sz="2600" dirty="0"/>
              <a:t> </a:t>
            </a:r>
            <a:r>
              <a:rPr lang="en-US" sz="2600" dirty="0" err="1"/>
              <a:t>și</a:t>
            </a:r>
            <a:r>
              <a:rPr lang="en-US" sz="2600" dirty="0"/>
              <a:t> a </a:t>
            </a:r>
            <a:r>
              <a:rPr lang="en-US" sz="2600" dirty="0" err="1"/>
              <a:t>capacității</a:t>
            </a:r>
            <a:r>
              <a:rPr lang="en-US" sz="2600" dirty="0"/>
              <a:t> </a:t>
            </a:r>
            <a:r>
              <a:rPr lang="en-US" sz="2600" dirty="0" err="1"/>
              <a:t>antioxidante</a:t>
            </a:r>
            <a:r>
              <a:rPr lang="en-US" sz="2600" dirty="0"/>
              <a:t> a </a:t>
            </a:r>
            <a:r>
              <a:rPr lang="en-US" sz="2600" dirty="0" err="1"/>
              <a:t>unor</a:t>
            </a:r>
            <a:r>
              <a:rPr lang="en-US" sz="2600" dirty="0"/>
              <a:t> </a:t>
            </a:r>
            <a:r>
              <a:rPr lang="en-US" sz="2600" dirty="0" err="1"/>
              <a:t>compuși</a:t>
            </a:r>
            <a:r>
              <a:rPr lang="en-US" sz="2600" dirty="0"/>
              <a:t> </a:t>
            </a:r>
            <a:r>
              <a:rPr lang="en-US" sz="2600" dirty="0" err="1"/>
              <a:t>naturali</a:t>
            </a:r>
            <a:endParaRPr lang="en-US" sz="2600" dirty="0"/>
          </a:p>
        </p:txBody>
      </p:sp>
    </p:spTree>
    <p:extLst>
      <p:ext uri="{BB962C8B-B14F-4D97-AF65-F5344CB8AC3E}">
        <p14:creationId xmlns:p14="http://schemas.microsoft.com/office/powerpoint/2010/main" val="30118404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1EB9E-F175-78F9-D218-FA840DBB5140}"/>
              </a:ext>
            </a:extLst>
          </p:cNvPr>
          <p:cNvSpPr>
            <a:spLocks noGrp="1"/>
          </p:cNvSpPr>
          <p:nvPr>
            <p:ph type="title"/>
          </p:nvPr>
        </p:nvSpPr>
        <p:spPr/>
        <p:txBody>
          <a:bodyPr>
            <a:normAutofit fontScale="90000"/>
          </a:bodyPr>
          <a:lstStyle/>
          <a:p>
            <a:pPr algn="ctr"/>
            <a:br>
              <a:rPr lang="en-US" sz="3100" b="1" dirty="0">
                <a:effectLst/>
                <a:latin typeface="Times New Roman" panose="02020603050405020304" pitchFamily="18" charset="0"/>
                <a:ea typeface="Calibri" panose="020F0502020204030204" pitchFamily="34" charset="0"/>
                <a:cs typeface="Times New Roman" panose="02020603050405020304" pitchFamily="18" charset="0"/>
              </a:rPr>
            </a:br>
            <a:r>
              <a:rPr lang="en-US" sz="3100" b="1" dirty="0">
                <a:effectLst/>
                <a:latin typeface="Times New Roman" panose="02020603050405020304" pitchFamily="18" charset="0"/>
                <a:ea typeface="Calibri" panose="020F0502020204030204" pitchFamily="34" charset="0"/>
                <a:cs typeface="Times New Roman" panose="02020603050405020304" pitchFamily="18" charset="0"/>
              </a:rPr>
              <a:t>Podophyllotoxin: History, Recent Advances and Future Prospects</a:t>
            </a:r>
            <a:br>
              <a:rPr lang="en-US"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40D59C5E-34D5-6C15-E5C1-68E0554B8540}"/>
              </a:ext>
            </a:extLst>
          </p:cNvPr>
          <p:cNvSpPr>
            <a:spLocks noGrp="1"/>
          </p:cNvSpPr>
          <p:nvPr>
            <p:ph idx="1"/>
          </p:nvPr>
        </p:nvSpPr>
        <p:spPr/>
        <p:txBody>
          <a:bodyPr>
            <a:normAutofit fontScale="92500" lnSpcReduction="10000"/>
          </a:bodyPr>
          <a:lstStyle/>
          <a:p>
            <a:pPr marL="0" marR="0" algn="ctr">
              <a:lnSpc>
                <a:spcPct val="107000"/>
              </a:lnSpc>
              <a:spcAft>
                <a:spcPts val="80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Shah, Zinnia, Umar Farooq Gohar, Iffat Jamshed, Aamir Mushtaq, Hamid Mukhtar, Muhammad Zia-UI-Haq, Sebastian Ionut Toma,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Rosana Manea</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Marius Moga, and Bianca Popovici.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Biomolecules, 2021, Volume 11, No. 4, Page 603,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review</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https://doi.org/10.3390/biom11040603</a:t>
            </a: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pt-BR" sz="1800" b="1" dirty="0">
                <a:effectLst/>
                <a:latin typeface="Times New Roman" panose="02020603050405020304" pitchFamily="18" charset="0"/>
                <a:ea typeface="Calibri" panose="020F0502020204030204" pitchFamily="34" charset="0"/>
              </a:rPr>
              <a:t> Podofilotoxina, împreună cu diferiții săi derivați și congeneri, sunt recunoscuți pe scară largă ca fiind compuși activi farmacologic cu spectru larg. Etoposida, de exemplu, este chimioterapicul de primă linie folosit în tratarea diferitelor tipuri de cancer datorită activității anticancerigene superioare. Acesta a fost recent utilizat în scopul tratării furtunii de citokine la pacienții cu COVID-19</a:t>
            </a:r>
          </a:p>
          <a:p>
            <a:r>
              <a:rPr lang="pt-BR" sz="1800" dirty="0">
                <a:effectLst/>
                <a:latin typeface="Times New Roman" panose="02020603050405020304" pitchFamily="18" charset="0"/>
                <a:ea typeface="Calibri" panose="020F0502020204030204" pitchFamily="34" charset="0"/>
                <a:cs typeface="Times New Roman" panose="02020603050405020304" pitchFamily="18" charset="0"/>
              </a:rPr>
              <a:t>De asemenea, producerea de derivați sintetici care ar putea fi suficienți pentru limitările clinice ale acestor compuși naturali nu este fezabilă din punct de vedere economic. Aceste provocări au necesitat implicare continua față de îmbunătățirea drogabilității acestor medicamente și continuă să caute strategii de optimizare a structurii. </a:t>
            </a:r>
            <a:endParaRPr lang="ro-RO" sz="1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pt-BR" sz="1800" b="1" kern="150" dirty="0">
                <a:effectLst/>
                <a:latin typeface="Times New Roman" panose="02020603050405020304" pitchFamily="18" charset="0"/>
                <a:ea typeface="NSimSun" panose="02010609030101010101" pitchFamily="49" charset="-122"/>
                <a:cs typeface="Arial" panose="020B0604020202020204" pitchFamily="34" charset="0"/>
              </a:rPr>
              <a:t>Scopul principal a fost de a îmbunătăți managementul </a:t>
            </a:r>
            <a:r>
              <a:rPr lang="ro-RO" sz="1800" b="1" kern="150" dirty="0">
                <a:effectLst/>
                <a:latin typeface="Times New Roman" panose="02020603050405020304" pitchFamily="18" charset="0"/>
                <a:ea typeface="NSimSun" panose="02010609030101010101" pitchFamily="49" charset="-122"/>
                <a:cs typeface="Arial" panose="020B0604020202020204" pitchFamily="34" charset="0"/>
              </a:rPr>
              <a:t>in d</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escoperirea surselor regenerabile</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inclusiv originea microbiană pentru podofilotoxină, este o altă abordare posibilă. Această  lucrare se concentrează pe exigența inovației și cercetării necesare în industria mondială de cercetare și dezvoltare și industria farmaceutică pentru podofilotoxină și compușii înrudiți, pe baza descoperirilor științifice recente și a predicțiilor de piață.</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5" name="Picture 4" descr="Web of Science – Asian Insitute of Technology Library">
            <a:extLst>
              <a:ext uri="{FF2B5EF4-FFF2-40B4-BE49-F238E27FC236}">
                <a16:creationId xmlns:a16="http://schemas.microsoft.com/office/drawing/2014/main" id="{D46C79C1-BDB8-062C-27C0-ED3BFF679C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9400" y="574917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447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1143000"/>
            <a:ext cx="8229600" cy="5181600"/>
          </a:xfrm>
        </p:spPr>
        <p:txBody>
          <a:bodyPr>
            <a:normAutofit/>
          </a:bodyPr>
          <a:lstStyle/>
          <a:p>
            <a:br>
              <a:rPr lang="en-US" dirty="0"/>
            </a:br>
            <a:r>
              <a:rPr lang="en-US" sz="2700" dirty="0"/>
              <a:t>II. PLANURI DE EVOLUȚIE ȘI DEZVOLTARE A CARIEREI </a:t>
            </a:r>
            <a:br>
              <a:rPr lang="ro-RO" sz="2700" dirty="0"/>
            </a:br>
            <a:br>
              <a:rPr lang="en-US" sz="2700" dirty="0"/>
            </a:br>
            <a:r>
              <a:rPr lang="it-IT" sz="2200" dirty="0"/>
              <a:t>A. Plan de dezvoltare a carierei profesionale </a:t>
            </a:r>
            <a:br>
              <a:rPr lang="ro-RO" sz="2200" dirty="0"/>
            </a:br>
            <a:r>
              <a:rPr lang="it-IT" sz="2200" dirty="0"/>
              <a:t> </a:t>
            </a:r>
            <a:br>
              <a:rPr lang="it-IT" sz="2200" dirty="0"/>
            </a:br>
            <a:r>
              <a:rPr lang="en-US" sz="2200" dirty="0"/>
              <a:t>B. Plan de </a:t>
            </a:r>
            <a:r>
              <a:rPr lang="en-US" sz="2200" dirty="0" err="1"/>
              <a:t>dezvoltare</a:t>
            </a:r>
            <a:r>
              <a:rPr lang="en-US" sz="2200" dirty="0"/>
              <a:t> a </a:t>
            </a:r>
            <a:r>
              <a:rPr lang="en-US" sz="2200" dirty="0" err="1"/>
              <a:t>activității</a:t>
            </a:r>
            <a:r>
              <a:rPr lang="en-US" sz="2200" dirty="0"/>
              <a:t> </a:t>
            </a:r>
            <a:r>
              <a:rPr lang="en-US" sz="2200" dirty="0" err="1"/>
              <a:t>didactice</a:t>
            </a:r>
            <a:r>
              <a:rPr lang="en-US" sz="2200" dirty="0"/>
              <a:t> </a:t>
            </a:r>
            <a:br>
              <a:rPr lang="ro-RO" sz="2200" dirty="0"/>
            </a:br>
            <a:br>
              <a:rPr lang="en-US" sz="2200" dirty="0"/>
            </a:br>
            <a:r>
              <a:rPr lang="en-US" sz="2200" dirty="0"/>
              <a:t>C. Plan de </a:t>
            </a:r>
            <a:r>
              <a:rPr lang="en-US" sz="2200" dirty="0" err="1"/>
              <a:t>dezvoltare</a:t>
            </a:r>
            <a:r>
              <a:rPr lang="en-US" sz="2200" dirty="0"/>
              <a:t> </a:t>
            </a:r>
            <a:r>
              <a:rPr lang="en-US" sz="2200" dirty="0" err="1"/>
              <a:t>pentru</a:t>
            </a:r>
            <a:r>
              <a:rPr lang="en-US" sz="2200" dirty="0"/>
              <a:t> </a:t>
            </a:r>
            <a:r>
              <a:rPr lang="en-US" sz="2200" dirty="0" err="1"/>
              <a:t>activitatea</a:t>
            </a:r>
            <a:r>
              <a:rPr lang="en-US" sz="2200" dirty="0"/>
              <a:t> de </a:t>
            </a:r>
            <a:r>
              <a:rPr lang="en-US" sz="2200" dirty="0" err="1"/>
              <a:t>cercetare</a:t>
            </a:r>
            <a:r>
              <a:rPr lang="en-US" sz="2200" dirty="0"/>
              <a:t> </a:t>
            </a:r>
            <a:br>
              <a:rPr lang="en-US" dirty="0"/>
            </a:br>
            <a:br>
              <a:rPr lang="en-US" sz="2400" dirty="0"/>
            </a:br>
            <a:r>
              <a:rPr lang="ro-RO" sz="2400" dirty="0"/>
              <a:t> </a:t>
            </a:r>
            <a:br>
              <a:rPr lang="en-US" sz="2400" dirty="0"/>
            </a:br>
            <a:br>
              <a:rPr lang="en-US" sz="2400" dirty="0"/>
            </a:br>
            <a:r>
              <a:rPr lang="ro-RO" sz="2400" dirty="0"/>
              <a:t> </a:t>
            </a:r>
            <a:br>
              <a:rPr lang="en-US" sz="2400" dirty="0"/>
            </a:br>
            <a:endParaRPr lang="en-US" sz="2400" dirty="0"/>
          </a:p>
        </p:txBody>
      </p:sp>
      <p:pic>
        <p:nvPicPr>
          <p:cNvPr id="9" name="Picture 4" descr="Top 10 Cărţi pe care orice tânăr trebuie să le citească – Lecţia de dicţie">
            <a:extLst>
              <a:ext uri="{FF2B5EF4-FFF2-40B4-BE49-F238E27FC236}">
                <a16:creationId xmlns:a16="http://schemas.microsoft.com/office/drawing/2014/main" id="{4F65611E-FC43-08B5-2745-C18238DFEC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828800"/>
            <a:ext cx="2895600" cy="244778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21559EB-C74A-C279-1748-ABF56621C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304800"/>
            <a:ext cx="1596398" cy="56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610A0-DDCF-3EB3-2FE1-ED9B3D196D4B}"/>
              </a:ext>
            </a:extLst>
          </p:cNvPr>
          <p:cNvSpPr>
            <a:spLocks noGrp="1"/>
          </p:cNvSpPr>
          <p:nvPr>
            <p:ph type="title"/>
          </p:nvPr>
        </p:nvSpPr>
        <p:spPr/>
        <p:txBody>
          <a:bodyPr>
            <a:normAutofit fontScale="90000"/>
          </a:bodyPr>
          <a:lstStyle/>
          <a:p>
            <a:r>
              <a:rPr lang="en-US" sz="27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 Comprehensive Review on Chemical and Pharmacological Potential of </a:t>
            </a:r>
            <a:r>
              <a:rPr lang="en-US" sz="2700" b="1" i="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Viola </a:t>
            </a:r>
            <a:r>
              <a:rPr lang="en-US" sz="2700" b="1" i="1" dirty="0" err="1">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betonicifolia</a:t>
            </a:r>
            <a:r>
              <a:rPr lang="en-US" sz="27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 Plant with Multiple Benefits</a:t>
            </a:r>
            <a:br>
              <a:rPr lang="en-US"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81F02AA-253B-308C-E33C-174CD39B4870}"/>
              </a:ext>
            </a:extLst>
          </p:cNvPr>
          <p:cNvSpPr>
            <a:spLocks noGrp="1"/>
          </p:cNvSpPr>
          <p:nvPr>
            <p:ph idx="1"/>
          </p:nvPr>
        </p:nvSpPr>
        <p:spPr/>
        <p:txBody>
          <a:bodyPr>
            <a:normAutofit lnSpcReduction="10000"/>
          </a:bodyPr>
          <a:lstStyle/>
          <a:p>
            <a:pPr marL="0" marR="0" algn="ctr">
              <a:lnSpc>
                <a:spcPct val="107000"/>
              </a:lnSpc>
              <a:spcAft>
                <a:spcPts val="800"/>
              </a:spcAft>
              <a:buNone/>
            </a:pPr>
            <a:r>
              <a:rPr lang="en-US"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Rizwan, K.; Khan, S.A.; Ahmad, I.; Rasool, N.; Ibrahim, M.; Zubair, M.; Jaafar, H.Z.; </a:t>
            </a:r>
            <a:r>
              <a:rPr lang="en-US"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Manea, R</a:t>
            </a:r>
            <a:r>
              <a:rPr lang="en-US"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pPr>
            <a:r>
              <a:rPr lang="en-US"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1800" i="1" dirty="0">
                <a:solidFill>
                  <a:srgbClr val="222222"/>
                </a:solidFill>
                <a:effectLst/>
                <a:latin typeface="Calibri" panose="020F0502020204030204" pitchFamily="34" charset="0"/>
                <a:ea typeface="Calibri" panose="020F0502020204030204" pitchFamily="34" charset="0"/>
                <a:cs typeface="Times New Roman" panose="02020603050405020304" pitchFamily="18" charset="0"/>
              </a:rPr>
              <a:t>Molecules</a:t>
            </a:r>
            <a:r>
              <a:rPr lang="pt-B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t>
            </a:r>
            <a:r>
              <a:rPr lang="pt-BR"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2019</a:t>
            </a:r>
            <a:r>
              <a:rPr lang="pt-B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Volume </a:t>
            </a:r>
            <a:r>
              <a:rPr lang="pt-BR" sz="1800" i="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24</a:t>
            </a:r>
            <a:r>
              <a:rPr lang="pt-B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Page 3138</a:t>
            </a:r>
            <a:r>
              <a:rPr lang="ro-RO"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 </a:t>
            </a:r>
            <a:r>
              <a:rPr lang="ro-RO" sz="1800" b="1"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review</a:t>
            </a:r>
            <a:r>
              <a:rPr lang="pt-B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pPr>
            <a:r>
              <a:rPr lang="pt-BR"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https://doi.org/10.3390/molecules24173138</a:t>
            </a:r>
            <a:r>
              <a:rPr lang="pt-BR" sz="1800" dirty="0">
                <a:solidFill>
                  <a:srgbClr val="222222"/>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Lucrarea de fa</a:t>
            </a:r>
            <a:r>
              <a:rPr lang="ro-RO" sz="1800" dirty="0">
                <a:effectLst/>
                <a:latin typeface="Times New Roman" panose="02020603050405020304" pitchFamily="18" charset="0"/>
                <a:ea typeface="Calibri" panose="020F0502020204030204" pitchFamily="34" charset="0"/>
                <a:cs typeface="Times New Roman" panose="02020603050405020304" pitchFamily="18" charset="0"/>
              </a:rPr>
              <a:t>ță </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pune accentul în principal pe morfologie, compoziția nutrițională, utilizările terapeutice, împreună cu proprietățile farmacologice ale diferitelor părți ale acestei plante.   </a:t>
            </a: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Planta este bine cunoscută pentru proprietățile sale farmacologice, precum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efectul antioxidant, antihelmintic, antidepresiv, antiinflamator, analgezic și a fost raportat în tratamentul diferitelor boli neurologice</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Această plantă are o valoare economică ridicată și are rol potențial în industria cosmetică. Prin prezenta lucrare se subliniază și că V. betonicifolia este o sursă promițătoare de agenți farmaceutici.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pt-BR" sz="1800" dirty="0">
                <a:effectLst/>
                <a:latin typeface="Times New Roman" panose="02020603050405020304" pitchFamily="18" charset="0"/>
                <a:ea typeface="Calibri" panose="020F0502020204030204" pitchFamily="34" charset="0"/>
              </a:rPr>
              <a:t>  Această plantă este, de asemenea, importantă ca plantă ornamentală, sunt în continuare necesare studii suplimentare pentru a explora fitoconstituenții și potențialul lor farmacologic. </a:t>
            </a:r>
            <a:r>
              <a:rPr lang="en-US" sz="1800" dirty="0">
                <a:effectLst/>
                <a:latin typeface="Times New Roman" panose="02020603050405020304" pitchFamily="18" charset="0"/>
                <a:ea typeface="Calibri" panose="020F0502020204030204" pitchFamily="34" charset="0"/>
              </a:rPr>
              <a:t>Mai </a:t>
            </a:r>
            <a:r>
              <a:rPr lang="en-US" sz="1800" dirty="0" err="1">
                <a:effectLst/>
                <a:latin typeface="Times New Roman" panose="02020603050405020304" pitchFamily="18" charset="0"/>
                <a:ea typeface="Calibri" panose="020F0502020204030204" pitchFamily="34" charset="0"/>
              </a:rPr>
              <a:t>mult</a:t>
            </a:r>
            <a:r>
              <a:rPr lang="en-US" sz="1800" dirty="0">
                <a:effectLst/>
                <a:latin typeface="Times New Roman" panose="02020603050405020304" pitchFamily="18" charset="0"/>
                <a:ea typeface="Calibri" panose="020F0502020204030204" pitchFamily="34" charset="0"/>
              </a:rPr>
              <a:t>, sunt </a:t>
            </a:r>
            <a:r>
              <a:rPr lang="en-US" sz="1800" dirty="0" err="1">
                <a:effectLst/>
                <a:latin typeface="Times New Roman" panose="02020603050405020304" pitchFamily="18" charset="0"/>
                <a:ea typeface="Calibri" panose="020F0502020204030204" pitchFamily="34" charset="0"/>
              </a:rPr>
              <a:t>necesare</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studii</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clinice</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pentru</a:t>
            </a:r>
            <a:r>
              <a:rPr lang="en-US" sz="1800" dirty="0">
                <a:effectLst/>
                <a:latin typeface="Times New Roman" panose="02020603050405020304" pitchFamily="18" charset="0"/>
                <a:ea typeface="Calibri" panose="020F0502020204030204" pitchFamily="34" charset="0"/>
              </a:rPr>
              <a:t> a </a:t>
            </a:r>
            <a:r>
              <a:rPr lang="en-US" sz="1800" dirty="0" err="1">
                <a:effectLst/>
                <a:latin typeface="Times New Roman" panose="02020603050405020304" pitchFamily="18" charset="0"/>
                <a:ea typeface="Calibri" panose="020F0502020204030204" pitchFamily="34" charset="0"/>
              </a:rPr>
              <a:t>folosi</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această</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plantă</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în</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beneficiul</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ființelor</a:t>
            </a:r>
            <a:r>
              <a:rPr lang="en-US" sz="1800" dirty="0">
                <a:effectLst/>
                <a:latin typeface="Times New Roman" panose="02020603050405020304" pitchFamily="18" charset="0"/>
                <a:ea typeface="Calibri" panose="020F0502020204030204" pitchFamily="34" charset="0"/>
              </a:rPr>
              <a:t> </a:t>
            </a:r>
            <a:r>
              <a:rPr lang="en-US" sz="1800" dirty="0" err="1">
                <a:effectLst/>
                <a:latin typeface="Times New Roman" panose="02020603050405020304" pitchFamily="18" charset="0"/>
                <a:ea typeface="Calibri" panose="020F0502020204030204" pitchFamily="34" charset="0"/>
              </a:rPr>
              <a:t>umane</a:t>
            </a:r>
            <a:endParaRPr lang="en-US" dirty="0"/>
          </a:p>
        </p:txBody>
      </p:sp>
      <p:pic>
        <p:nvPicPr>
          <p:cNvPr id="4" name="Picture 4" descr="Web of Science – Asian Insitute of Technology Library">
            <a:extLst>
              <a:ext uri="{FF2B5EF4-FFF2-40B4-BE49-F238E27FC236}">
                <a16:creationId xmlns:a16="http://schemas.microsoft.com/office/drawing/2014/main" id="{5FA62B01-041D-E619-B0D6-0899ABE64C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2807" y="571500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1238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8676A-2275-2C71-05A6-A384964AC652}"/>
              </a:ext>
            </a:extLst>
          </p:cNvPr>
          <p:cNvSpPr>
            <a:spLocks noGrp="1"/>
          </p:cNvSpPr>
          <p:nvPr>
            <p:ph type="title"/>
          </p:nvPr>
        </p:nvSpPr>
        <p:spPr/>
        <p:txBody>
          <a:bodyPr>
            <a:normAutofit fontScale="90000"/>
          </a:bodyPr>
          <a:lstStyle/>
          <a:p>
            <a:pPr algn="ct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Pharmacological Basis for Antispasmodic, Bronchodilator, and Antidiarrheal Potential of Dryopteris </a:t>
            </a:r>
            <a:r>
              <a:rPr lang="en-US" sz="22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ramosa</a:t>
            </a:r>
            <a:r>
              <a:rPr lang="en-US" sz="2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(Hope) C. via In Vitro, In Vivo, and In Silico Studies</a:t>
            </a:r>
            <a:b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03D8ACF8-F2EB-6D47-B8CA-50F19E8786EE}"/>
              </a:ext>
            </a:extLst>
          </p:cNvPr>
          <p:cNvSpPr>
            <a:spLocks noGrp="1"/>
          </p:cNvSpPr>
          <p:nvPr>
            <p:ph idx="1"/>
          </p:nvPr>
        </p:nvSpPr>
        <p:spPr/>
        <p:txBody>
          <a:bodyPr>
            <a:normAutofit fontScale="55000" lnSpcReduction="20000"/>
          </a:bodyPr>
          <a:lstStyle/>
          <a:p>
            <a:pPr marL="457200" marR="0" algn="ctr">
              <a:lnSpc>
                <a:spcPct val="107000"/>
              </a:lnSpc>
              <a:spcAft>
                <a:spcPts val="800"/>
              </a:spcAft>
              <a:buNone/>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Iram Iqbal, Fatima Saqib, Muhammad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Farhaj</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Latif, Hamna Shahzad, Lorena Dima, Bayan Sajer, </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Rosana Manea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Ciprian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Pojala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and Radu Necula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gn="ctr">
              <a:lnSpc>
                <a:spcPct val="107000"/>
              </a:lnSpc>
              <a:spcAft>
                <a:spcPts val="800"/>
              </a:spcAft>
              <a:buNone/>
            </a:pPr>
            <a:r>
              <a:rPr lang="en-US" sz="18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ACS Omega</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2023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Volume </a:t>
            </a:r>
            <a:r>
              <a:rPr lang="en-US" sz="18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Issue 30, Pages 26982-27001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tabLst>
                <a:tab pos="1089660" algn="l"/>
              </a:tabLst>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https://pubs.acs.org/</a:t>
            </a:r>
            <a:r>
              <a:rPr lang="en-US" sz="1800" u="sng" dirty="0" err="1">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doi</a:t>
            </a: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/10.1021/acsomega.3c01907</a:t>
            </a: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Scopuri și obiective: lucrarea actuală a folosit studii biologice și moleculare pentru a sprijini utilizarea tradițională și a elucida mecanismul multițintă al D. ramosa.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Materiale și metode: Compușii bioactivi au fost andocați în silico. Traductoarele de deplasare a forței cuplate cu un sistem de colectare a datelor de laborator au examinat efectele compușilor asupra jejunului, traheei și aortei de iepure. S-au folosit șoareci și șobolani albinoși pentru studii in vivo.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Rezultate: Compușii bioactivi au interacționat cu genele de inflamație, astm și diaree, conform studiilor in silico. Extractul brut de D. ramosa (Dr.Cr) a calmat contracțiile impulsive și contracțiile provocate de K+ (80 mM) în jejun și țesutul traheal în funcție de doză, arătând prezența efectului de blocare a canalelor de Ca++ (CCB), verificat în continuare de către deplasarea paralelă spre dreapta a curbelor concentrare-răspuns (CRC) echivalent cu răspunsul la verapamil. Fracționarea bazată pe polaritate a arătat activitate spasmolitică a  diclormetanului (Dr.DCM) și activitate spasmogenă mediată de receptorii muscarinici în fracția Dr.Aq. Dr.Cr (extract etanolic brut al D. ramose) a determinat vasoconstrictie la nivelul aortei, efect blocat total de un antagonist al receptorului de angiotensină II. Acest lucru sugerează că efectul contractil al Dr. Cr este mediat prin receptorii de angiotensină. La șobolani și șoareci, a avut efect antiinflamator și antidiareic.</a:t>
            </a:r>
            <a:endParaRPr lang="ro-RO"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Compușii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potențiali</a:t>
            </a:r>
            <a:r>
              <a:rPr lang="en-US" sz="1800" dirty="0">
                <a:effectLst/>
                <a:latin typeface="Calibri" panose="020F0502020204030204" pitchFamily="34" charset="0"/>
                <a:ea typeface="Calibri" panose="020F0502020204030204" pitchFamily="34" charset="0"/>
                <a:cs typeface="Times New Roman" panose="02020603050405020304" pitchFamily="18" charset="0"/>
              </a:rPr>
              <a:t> precum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quercetina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mangiferina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isomangiferina</a:t>
            </a:r>
            <a:r>
              <a:rPr lang="en-US" sz="1800" dirty="0">
                <a:effectLst/>
                <a:latin typeface="Calibri" panose="020F0502020204030204" pitchFamily="34" charset="0"/>
                <a:ea typeface="Calibri" panose="020F0502020204030204" pitchFamily="34" charset="0"/>
                <a:cs typeface="Times New Roman" panose="02020603050405020304" pitchFamily="18" charset="0"/>
              </a:rPr>
              <a:t> sunt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compuși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bioactivi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promițători</a:t>
            </a:r>
            <a:r>
              <a:rPr lang="en-US" sz="1800" dirty="0">
                <a:effectLst/>
                <a:latin typeface="Calibri" panose="020F0502020204030204" pitchFamily="34" charset="0"/>
                <a:ea typeface="Calibri" panose="020F0502020204030204" pitchFamily="34" charset="0"/>
                <a:cs typeface="Times New Roman" panose="02020603050405020304" pitchFamily="18" charset="0"/>
              </a:rPr>
              <a:t> ai Dryopteris ramose, care au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arătat</a:t>
            </a:r>
            <a:r>
              <a:rPr lang="en-US" sz="1800" dirty="0">
                <a:effectLst/>
                <a:latin typeface="Calibri" panose="020F0502020204030204" pitchFamily="34" charset="0"/>
                <a:ea typeface="Calibri" panose="020F0502020204030204" pitchFamily="34" charset="0"/>
                <a:cs typeface="Times New Roman" panose="02020603050405020304" pitchFamily="18" charset="0"/>
              </a:rPr>
              <a:t> o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afinitate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puternică</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legare</a:t>
            </a:r>
            <a:r>
              <a:rPr lang="en-US" sz="1800" dirty="0">
                <a:effectLst/>
                <a:latin typeface="Calibri" panose="020F0502020204030204" pitchFamily="34" charset="0"/>
                <a:ea typeface="Calibri" panose="020F0502020204030204" pitchFamily="34" charset="0"/>
                <a:cs typeface="Times New Roman" panose="02020603050405020304" pitchFamily="18" charset="0"/>
              </a:rPr>
              <a:t> la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canalele</a:t>
            </a:r>
            <a:r>
              <a:rPr lang="en-US" sz="1800" dirty="0">
                <a:effectLst/>
                <a:latin typeface="Calibri" panose="020F0502020204030204" pitchFamily="34" charset="0"/>
                <a:ea typeface="Calibri" panose="020F0502020204030204" pitchFamily="34" charset="0"/>
                <a:cs typeface="Times New Roman" panose="02020603050405020304" pitchFamily="18" charset="0"/>
              </a:rPr>
              <a:t> Ca++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dependente</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tensiune</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tip L,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kinaza</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lanțului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ușor</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miozină</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umană</a:t>
            </a:r>
            <a:r>
              <a:rPr lang="en-US" sz="1800" dirty="0">
                <a:effectLst/>
                <a:latin typeface="Calibri" panose="020F0502020204030204" pitchFamily="34" charset="0"/>
                <a:ea typeface="Calibri" panose="020F0502020204030204" pitchFamily="34" charset="0"/>
                <a:cs typeface="Times New Roman" panose="02020603050405020304" pitchFamily="18" charset="0"/>
              </a:rPr>
              <a:t>, Cox2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dirty="0">
                <a:effectLst/>
                <a:latin typeface="Calibri" panose="020F0502020204030204" pitchFamily="34" charset="0"/>
                <a:ea typeface="Calibri" panose="020F0502020204030204" pitchFamily="34" charset="0"/>
                <a:cs typeface="Times New Roman" panose="02020603050405020304" pitchFamily="18" charset="0"/>
              </a:rPr>
              <a:t> arahidonat-5-lipoxigenază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timpul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validării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acestor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efecte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biologice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intermediul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studiilor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experimentelor</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biologice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propuse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Extractul</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hidroetanolic</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Dr.Cr</a:t>
            </a:r>
            <a:r>
              <a:rPr lang="en-US" sz="1800" dirty="0">
                <a:effectLst/>
                <a:latin typeface="Calibri" panose="020F0502020204030204" pitchFamily="34" charset="0"/>
                <a:ea typeface="Calibri" panose="020F0502020204030204" pitchFamily="34" charset="0"/>
                <a:cs typeface="Times New Roman" panose="02020603050405020304" pitchFamily="18" charset="0"/>
              </a:rPr>
              <a:t>) de D.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ramosa</a:t>
            </a:r>
            <a:r>
              <a:rPr lang="en-US" sz="1800" dirty="0">
                <a:effectLst/>
                <a:latin typeface="Calibri" panose="020F0502020204030204" pitchFamily="34" charset="0"/>
                <a:ea typeface="Calibri" panose="020F0502020204030204" pitchFamily="34" charset="0"/>
                <a:cs typeface="Times New Roman" panose="02020603050405020304" pitchFamily="18" charset="0"/>
              </a:rPr>
              <a:t> (Linn.) 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prezentat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activități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spasmolitice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spasmogenice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bronhodilatatoare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vasoconstrictoare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diferite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mecanisme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Activitățile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spasmolitice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bronhodilatatoare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sunt mediate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blocarea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canalelor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de Ca++,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activitatea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spasmogenă</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activarea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receptorilor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muscarinici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iar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activitatea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vasoconstrictivă</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se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poate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datora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prezenței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compușilor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agonişti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ai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angiotensinei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II. De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asemenea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are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activitate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antiinflamatoare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astfel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încât</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poate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fi util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în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tratarea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astmului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precum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și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diareei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controlul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efectului</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contractil</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prin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semnalizare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mediată</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de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calciu</a:t>
            </a:r>
            <a:r>
              <a:rPr lang="en-US" sz="1800" b="1"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50000"/>
              </a:lnSpc>
              <a:spcAft>
                <a:spcPts val="800"/>
              </a:spcAft>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Concluzie: Acest studiu susține utilizările medicinale tradiționale ale D. ramosa în tulburările GIT și poate fi un agent terapeutic important în viitor</a:t>
            </a:r>
            <a:endParaRPr lang="en-US" b="1" dirty="0"/>
          </a:p>
        </p:txBody>
      </p:sp>
      <p:pic>
        <p:nvPicPr>
          <p:cNvPr id="4" name="Picture 4" descr="Web of Science – Asian Insitute of Technology Library">
            <a:extLst>
              <a:ext uri="{FF2B5EF4-FFF2-40B4-BE49-F238E27FC236}">
                <a16:creationId xmlns:a16="http://schemas.microsoft.com/office/drawing/2014/main" id="{48DBD581-02E8-EE83-C63A-79B97D35C3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5600" y="5796394"/>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563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C1A97-13FF-AE85-C30A-6F65CAFB4709}"/>
              </a:ext>
            </a:extLst>
          </p:cNvPr>
          <p:cNvSpPr>
            <a:spLocks noGrp="1"/>
          </p:cNvSpPr>
          <p:nvPr>
            <p:ph type="title"/>
          </p:nvPr>
        </p:nvSpPr>
        <p:spPr>
          <a:xfrm>
            <a:off x="406400" y="228600"/>
            <a:ext cx="11582400" cy="914400"/>
          </a:xfrm>
        </p:spPr>
        <p:txBody>
          <a:bodyPr>
            <a:normAutofit fontScale="90000"/>
          </a:bodyPr>
          <a:lstStyle/>
          <a:p>
            <a:pPr marL="0" marR="0" algn="ctr">
              <a:lnSpc>
                <a:spcPct val="107000"/>
              </a:lnSpc>
              <a:spcAft>
                <a:spcPts val="800"/>
              </a:spcAft>
              <a:buNone/>
              <a:tabLst>
                <a:tab pos="2223770" algn="l"/>
              </a:tabLst>
            </a:pPr>
            <a:r>
              <a:rPr lang="en-US" sz="2700" b="1" i="0" u="none" strike="noStrike" dirty="0">
                <a:solidFill>
                  <a:srgbClr val="424242"/>
                </a:solidFill>
                <a:effectLst/>
                <a:latin typeface="Source Sans Pro" panose="020B0503030403020204" pitchFamily="34" charset="0"/>
              </a:rPr>
              <a:t>Ginseng: A dietary supplement as immune-modulator in various diseases</a:t>
            </a:r>
            <a:br>
              <a:rPr lang="en-US" b="1" i="0" u="none" strike="noStrike" dirty="0">
                <a:solidFill>
                  <a:srgbClr val="424242"/>
                </a:solidFill>
                <a:effectLst/>
                <a:latin typeface="Source Sans Pro" panose="020B0503030403020204" pitchFamily="34" charset="0"/>
              </a:rPr>
            </a:b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4" name="Content Placeholder 2">
            <a:extLst>
              <a:ext uri="{FF2B5EF4-FFF2-40B4-BE49-F238E27FC236}">
                <a16:creationId xmlns:a16="http://schemas.microsoft.com/office/drawing/2014/main" id="{C2EA00FE-39A5-5D0B-A3F1-674B4552A94A}"/>
              </a:ext>
            </a:extLst>
          </p:cNvPr>
          <p:cNvSpPr>
            <a:spLocks noGrp="1"/>
          </p:cNvSpPr>
          <p:nvPr>
            <p:ph idx="1"/>
          </p:nvPr>
        </p:nvSpPr>
        <p:spPr>
          <a:xfrm>
            <a:off x="406400" y="914401"/>
            <a:ext cx="11582400" cy="4953000"/>
          </a:xfrm>
        </p:spPr>
        <p:txBody>
          <a:bodyPr>
            <a:normAutofit fontScale="40000" lnSpcReduction="20000"/>
          </a:bodyPr>
          <a:lstStyle/>
          <a:p>
            <a:pPr marL="0" marR="0" algn="ctr">
              <a:lnSpc>
                <a:spcPct val="107000"/>
              </a:lnSpc>
              <a:spcAft>
                <a:spcPts val="800"/>
              </a:spcAft>
              <a:buNone/>
              <a:tabLst>
                <a:tab pos="2223770" algn="l"/>
              </a:tabLst>
            </a:pP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Muhammad Riaz</a:t>
            </a:r>
            <a:r>
              <a:rPr lang="en-US" sz="35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Najm Ur Rahman</a:t>
            </a:r>
            <a:r>
              <a:rPr lang="en-US" sz="35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Muhammad Zia-Ul-Haq</a:t>
            </a:r>
            <a:r>
              <a:rPr lang="en-US" sz="35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Hawa Z.E. Jaffar</a:t>
            </a:r>
            <a:r>
              <a:rPr lang="en-US" sz="35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500" b="1" dirty="0">
                <a:effectLst/>
                <a:latin typeface="Times New Roman" panose="02020603050405020304" pitchFamily="18" charset="0"/>
                <a:ea typeface="Calibri" panose="020F0502020204030204" pitchFamily="34" charset="0"/>
                <a:cs typeface="Times New Roman" panose="02020603050405020304" pitchFamily="18" charset="0"/>
              </a:rPr>
              <a:t>Rosana Manea</a:t>
            </a:r>
            <a:endParaRPr lang="en-US" sz="35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tabLst>
                <a:tab pos="1645920" algn="l"/>
              </a:tabLst>
            </a:pPr>
            <a:r>
              <a:rPr lang="en-US" sz="3500" b="1" dirty="0">
                <a:effectLst/>
                <a:latin typeface="Times New Roman" panose="02020603050405020304" pitchFamily="18" charset="0"/>
                <a:ea typeface="Calibri" panose="020F0502020204030204" pitchFamily="34" charset="0"/>
                <a:cs typeface="Times New Roman" panose="02020603050405020304" pitchFamily="18" charset="0"/>
              </a:rPr>
              <a:t>Trends in Food Science &amp; Technology, 2019,Volume 83, Pages 12-30</a:t>
            </a:r>
            <a:r>
              <a:rPr lang="ro-RO" sz="3500" b="1" dirty="0">
                <a:effectLst/>
                <a:latin typeface="Times New Roman" panose="02020603050405020304" pitchFamily="18" charset="0"/>
                <a:ea typeface="Calibri" panose="020F0502020204030204" pitchFamily="34" charset="0"/>
                <a:cs typeface="Times New Roman" panose="02020603050405020304" pitchFamily="18" charset="0"/>
              </a:rPr>
              <a:t>, 2019- review</a:t>
            </a:r>
            <a:endParaRPr lang="en-US" sz="35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07000"/>
              </a:lnSpc>
              <a:spcAft>
                <a:spcPts val="800"/>
              </a:spcAft>
              <a:buNone/>
              <a:tabLst>
                <a:tab pos="1645920" algn="l"/>
              </a:tabLst>
            </a:pPr>
            <a:r>
              <a:rPr lang="en-US" sz="35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https://0a10apvov-y-https-www-sciencedirect-com.z.e-nformation.ro/science/article/pii/S0924224418302735?via%3Dihub</a:t>
            </a: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35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buNone/>
              <a:tabLst>
                <a:tab pos="702310" algn="l"/>
              </a:tabLst>
            </a:pPr>
            <a:endParaRPr lang="pt-BR" sz="29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50000"/>
              </a:lnSpc>
              <a:spcAft>
                <a:spcPts val="800"/>
              </a:spcAft>
              <a:buNone/>
              <a:tabLst>
                <a:tab pos="702310" algn="l"/>
              </a:tabLst>
            </a:pPr>
            <a:r>
              <a:rPr lang="pt-BR" sz="2900" dirty="0">
                <a:effectLst/>
                <a:latin typeface="Times New Roman" panose="02020603050405020304" pitchFamily="18" charset="0"/>
                <a:ea typeface="Calibri" panose="020F0502020204030204" pitchFamily="34" charset="0"/>
                <a:cs typeface="Times New Roman" panose="02020603050405020304" pitchFamily="18" charset="0"/>
              </a:rPr>
              <a:t>Prezenta lucrare evidențiază diversitatea structurală și funcțională a ginsengului, a compușilor bioactivi cheie, potențialul lor de creștere a imunității și studii legate de imunitatea mediată celular și umoral a ginsengului. </a:t>
            </a:r>
            <a:r>
              <a:rPr lang="pt-BR" sz="2900" b="1" dirty="0">
                <a:effectLst/>
                <a:latin typeface="Times New Roman" panose="02020603050405020304" pitchFamily="18" charset="0"/>
                <a:ea typeface="Calibri" panose="020F0502020204030204" pitchFamily="34" charset="0"/>
                <a:cs typeface="Times New Roman" panose="02020603050405020304" pitchFamily="18" charset="0"/>
              </a:rPr>
              <a:t>Capacitatea de creștere a imunității a ginseng-ului împotriva cancerului, bolilor autoimune și infecțiilor virale și bacteriene</a:t>
            </a:r>
            <a:r>
              <a:rPr lang="pt-BR" sz="2900" dirty="0">
                <a:effectLst/>
                <a:latin typeface="Times New Roman" panose="02020603050405020304" pitchFamily="18" charset="0"/>
                <a:ea typeface="Calibri" panose="020F0502020204030204" pitchFamily="34" charset="0"/>
                <a:cs typeface="Times New Roman" panose="02020603050405020304" pitchFamily="18" charset="0"/>
              </a:rPr>
              <a:t> a fost compilată. De asemenea, sunt evaluate rolul de adjuvant al vaccinurilor, profilul de siguranță și interacțiunile medicamentoase cu ginseng și produsele derivate din acesta. Nano-ginsengul ca modulatori imunitari reprezintă o secțiune separată a acestui articol. Studiile clinice efectuate și portofoliul de brevete privind utilizara ginsengului împotriva tulburărilor imune este secțiunea importantă a acestui articol. Căutarea brevetelor a fost efectuată utilizând motorul de căutare The Patent Lens, iar rezultatele au fost incluse la rubrica „Brevete pe bază de ginseng pentru imunomodulare”. Compușii cheie izolați au fost menționați împreună cu structurile lor pentru a oferi o privire de ansamblu rapidă asupra constituenților chimici.</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Aft>
                <a:spcPts val="800"/>
              </a:spcAft>
              <a:tabLst>
                <a:tab pos="702310" algn="l"/>
              </a:tabLst>
            </a:pPr>
            <a:r>
              <a:rPr lang="pt-BR" sz="2900" dirty="0">
                <a:effectLst/>
                <a:latin typeface="Times New Roman" panose="02020603050405020304" pitchFamily="18" charset="0"/>
                <a:ea typeface="Calibri" panose="020F0502020204030204" pitchFamily="34" charset="0"/>
                <a:cs typeface="Times New Roman" panose="02020603050405020304" pitchFamily="18" charset="0"/>
              </a:rPr>
              <a:t>Concluzii: </a:t>
            </a:r>
            <a:r>
              <a:rPr lang="pt-BR" sz="2900" b="1" dirty="0">
                <a:effectLst/>
                <a:latin typeface="Times New Roman" panose="02020603050405020304" pitchFamily="18" charset="0"/>
                <a:ea typeface="Calibri" panose="020F0502020204030204" pitchFamily="34" charset="0"/>
                <a:cs typeface="Times New Roman" panose="02020603050405020304" pitchFamily="18" charset="0"/>
              </a:rPr>
              <a:t>După revizuirea critică a potențialului imunitar al ginseng-ului atât in vitro, cât și in vivo </a:t>
            </a:r>
            <a:r>
              <a:rPr lang="pt-BR" sz="2900" dirty="0">
                <a:effectLst/>
                <a:latin typeface="Times New Roman" panose="02020603050405020304" pitchFamily="18" charset="0"/>
                <a:ea typeface="Calibri" panose="020F0502020204030204" pitchFamily="34" charset="0"/>
                <a:cs typeface="Times New Roman" panose="02020603050405020304" pitchFamily="18" charset="0"/>
              </a:rPr>
              <a:t>și chiar descrierea datelor clinice la oameni, am ajuns la concluzia că ginsengul poate fi considerat candidat pentru dezvoltarea de noi alimente funcționale care au potențial </a:t>
            </a:r>
            <a:r>
              <a:rPr lang="pt-BR" sz="2900" b="1" dirty="0">
                <a:effectLst/>
                <a:latin typeface="Times New Roman" panose="02020603050405020304" pitchFamily="18" charset="0"/>
                <a:ea typeface="Calibri" panose="020F0502020204030204" pitchFamily="34" charset="0"/>
                <a:cs typeface="Times New Roman" panose="02020603050405020304" pitchFamily="18" charset="0"/>
              </a:rPr>
              <a:t>natural de a modula imunitatea împotriva diverselor boli</a:t>
            </a:r>
            <a:r>
              <a:rPr lang="pt-BR" sz="2900" dirty="0">
                <a:effectLst/>
                <a:latin typeface="Times New Roman" panose="02020603050405020304" pitchFamily="18" charset="0"/>
                <a:ea typeface="Calibri" panose="020F0502020204030204" pitchFamily="34" charset="0"/>
                <a:cs typeface="Times New Roman" panose="02020603050405020304" pitchFamily="18" charset="0"/>
              </a:rPr>
              <a:t>. Lucrările viitoare vor trebui să se concentreze pe identificarea compușilor relevanți din ginseng, pe caracterizarea preclinică aprofundată și selecția bioactivilor candidati și pe proiectarea rațională a studiilor de imunoterapie care implică parametri obiectivi și subiectivi pentru măsurarea eficacității clinice. </a:t>
            </a:r>
            <a:r>
              <a:rPr lang="pt-BR" sz="2900" b="1" dirty="0">
                <a:effectLst/>
                <a:latin typeface="Times New Roman" panose="02020603050405020304" pitchFamily="18" charset="0"/>
                <a:ea typeface="Calibri" panose="020F0502020204030204" pitchFamily="34" charset="0"/>
                <a:cs typeface="Times New Roman" panose="02020603050405020304" pitchFamily="18" charset="0"/>
              </a:rPr>
              <a:t>Acest review va  putea fi considerat o resursă valoroasă pentru desfășurarea mai multor studii despre ginseng utilizat ca supliment alimentar cu relevanță în modularea imunității.</a:t>
            </a:r>
            <a:endParaRPr lang="en-US" sz="29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3" name="Picture 4" descr="Web of Science – Asian Insitute of Technology Library">
            <a:extLst>
              <a:ext uri="{FF2B5EF4-FFF2-40B4-BE49-F238E27FC236}">
                <a16:creationId xmlns:a16="http://schemas.microsoft.com/office/drawing/2014/main" id="{5AA323DE-5759-EE1C-9850-FF55929BF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2200" y="5493419"/>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1524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424517-45C3-C121-6F0D-3C062079C3AD}"/>
              </a:ext>
            </a:extLst>
          </p:cNvPr>
          <p:cNvSpPr>
            <a:spLocks noGrp="1"/>
          </p:cNvSpPr>
          <p:nvPr>
            <p:ph idx="1"/>
          </p:nvPr>
        </p:nvSpPr>
        <p:spPr>
          <a:xfrm>
            <a:off x="406400" y="1295401"/>
            <a:ext cx="11582400" cy="4495799"/>
          </a:xfrm>
        </p:spPr>
        <p:txBody>
          <a:bodyPr>
            <a:normAutofit fontScale="77500" lnSpcReduction="20000"/>
          </a:bodyPr>
          <a:lstStyle/>
          <a:p>
            <a:pPr marL="0" marR="0" algn="ctr">
              <a:lnSpc>
                <a:spcPct val="107000"/>
              </a:lnSpc>
              <a:spcAft>
                <a:spcPts val="800"/>
              </a:spcAft>
              <a:buNone/>
              <a:tabLst>
                <a:tab pos="1287780" algn="l"/>
              </a:tabLs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Muhammad Riaz</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Rizwan Ahmad</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Najm Ur Rahman</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Zahid Khan</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Deqiang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Dou</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Gabriela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Sechel</a:t>
            </a:r>
            <a:r>
              <a:rPr lang="en-US" sz="1800" dirty="0">
                <a:solidFill>
                  <a:srgbClr val="1F1F1F"/>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Rosana Manea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Aft>
                <a:spcPts val="800"/>
              </a:spcAft>
              <a:buNone/>
              <a:tabLst>
                <a:tab pos="1287780" algn="l"/>
              </a:tabLst>
            </a:pPr>
            <a:r>
              <a:rPr lang="en-US" sz="1800" b="1" i="1" dirty="0">
                <a:effectLst/>
                <a:latin typeface="Times New Roman" panose="02020603050405020304" pitchFamily="18" charset="0"/>
                <a:ea typeface="Calibri" panose="020F0502020204030204" pitchFamily="34" charset="0"/>
                <a:cs typeface="Times New Roman" panose="02020603050405020304" pitchFamily="18" charset="0"/>
              </a:rPr>
              <a:t>Journal of Ethnopharmacology, 2020,Volume 255, 112718</a:t>
            </a:r>
            <a:r>
              <a:rPr lang="ro-RO" sz="1800" b="1" i="1" dirty="0">
                <a:effectLst/>
                <a:latin typeface="Times New Roman" panose="02020603050405020304" pitchFamily="18" charset="0"/>
                <a:ea typeface="Calibri" panose="020F0502020204030204" pitchFamily="34" charset="0"/>
                <a:cs typeface="Times New Roman" panose="02020603050405020304" pitchFamily="18" charset="0"/>
              </a:rPr>
              <a:t>, review</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50000"/>
              </a:lnSpc>
              <a:spcAft>
                <a:spcPts val="800"/>
              </a:spcAft>
              <a:buNone/>
              <a:tabLst>
                <a:tab pos="702310" algn="l"/>
              </a:tabLst>
            </a:pPr>
            <a:r>
              <a:rPr lang="en-US"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tooltip="Persistent link using digital object identifier"/>
              </a:rPr>
              <a:t>https://doi.org/10.1016/j.jep.2020.112718</a:t>
            </a:r>
            <a:endParaRPr lang="en-US" sz="18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50000"/>
              </a:lnSpc>
              <a:spcAft>
                <a:spcPts val="800"/>
              </a:spcAft>
              <a:tabLst>
                <a:tab pos="702310" algn="l"/>
              </a:tabLs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buNone/>
              <a:tabLst>
                <a:tab pos="1287780" algn="l"/>
              </a:tabLst>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Scopul lucrării: Lucrarea de față a concentrat utilizările etnomedicale și tradiționale ale T. patula cu referire specială la țările asiatice. Au de asemenea analizați constituenții chimici și aspectele farmacologice ale T. patula, astfel că ar putea fi de folos în continuare pentru identificarea unor noi perspective pentru a investiga această plantă.</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Rezultate și Discuții: Au fost înregistrate aspectele etnobotanice, astfel că sunt </a:t>
            </a:r>
            <a:r>
              <a:rPr lang="pt-BR" sz="1800" b="1" dirty="0">
                <a:effectLst/>
                <a:latin typeface="Times New Roman" panose="02020603050405020304" pitchFamily="18" charset="0"/>
                <a:ea typeface="Calibri" panose="020F0502020204030204" pitchFamily="34" charset="0"/>
                <a:cs typeface="Times New Roman" panose="02020603050405020304" pitchFamily="18" charset="0"/>
              </a:rPr>
              <a:t>descrise aspectele farmacologice precum potențialul antioxidant, antiinflamator, antimicrobian, antiparazitar și antidiabetic </a:t>
            </a: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evaluate atât in vivo, cât și in vitro. Toxicitatea sau reacțiile alergice apărute prin utilizarea acestei plante reprezintă de asemenea o secțiune tratată separate în acest articol.  T. patula  este o sursă bogată de derivați de tiofen, flavonoide, carotenoide, terpene și terpenoide, astfel că au fost semnalate diverse lacune în literature ce necesită studii suplimentare.</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50000"/>
              </a:lnSpc>
              <a:spcAft>
                <a:spcPts val="800"/>
              </a:spcAft>
              <a:buNone/>
            </a:pPr>
            <a:r>
              <a:rPr lang="pt-BR" sz="1800" dirty="0">
                <a:effectLst/>
                <a:latin typeface="Times New Roman" panose="02020603050405020304" pitchFamily="18" charset="0"/>
                <a:ea typeface="Calibri" panose="020F0502020204030204" pitchFamily="34" charset="0"/>
                <a:cs typeface="Times New Roman" panose="02020603050405020304" pitchFamily="18" charset="0"/>
              </a:rPr>
              <a:t>Concluzie:  Au fost raportate diferite utilizări ale T. patula în țările asiatice care necesită studii  științifice suplimentare astfel încât să fie cunoscute în profunzime și au fost raportate mai multe acțiuni farmacologice ale acesteia, dar studii mai detaliate și bazate pe mecanisme de acțiune ale compușilor trebuie dezvoltate în viitor.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8" name="TextBox 7">
            <a:extLst>
              <a:ext uri="{FF2B5EF4-FFF2-40B4-BE49-F238E27FC236}">
                <a16:creationId xmlns:a16="http://schemas.microsoft.com/office/drawing/2014/main" id="{89F7E749-622E-2DF1-D43D-CCC110E38920}"/>
              </a:ext>
            </a:extLst>
          </p:cNvPr>
          <p:cNvSpPr txBox="1"/>
          <p:nvPr/>
        </p:nvSpPr>
        <p:spPr>
          <a:xfrm>
            <a:off x="914400" y="228600"/>
            <a:ext cx="10871200" cy="405367"/>
          </a:xfrm>
          <a:prstGeom prst="rect">
            <a:avLst/>
          </a:prstGeom>
          <a:noFill/>
        </p:spPr>
        <p:txBody>
          <a:bodyPr wrap="square">
            <a:spAutoFit/>
          </a:bodyPr>
          <a:lstStyle/>
          <a:p>
            <a:pPr marL="0" marR="0" algn="ctr">
              <a:lnSpc>
                <a:spcPct val="107000"/>
              </a:lnSpc>
              <a:spcAft>
                <a:spcPts val="800"/>
              </a:spcAft>
              <a:buNone/>
              <a:tabLst>
                <a:tab pos="1287780" algn="l"/>
              </a:tabLs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Traditional uses, Phyto-chemistry and pharmacological activities of Tagetes Patula L.</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Picture 4" descr="Web of Science – Asian Insitute of Technology Library">
            <a:extLst>
              <a:ext uri="{FF2B5EF4-FFF2-40B4-BE49-F238E27FC236}">
                <a16:creationId xmlns:a16="http://schemas.microsoft.com/office/drawing/2014/main" id="{06CC5627-177D-1A41-A959-E558EB5876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6007" y="5715000"/>
            <a:ext cx="1592793"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3175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1C797-5F0D-9FE5-D3C0-92FF1700557A}"/>
              </a:ext>
            </a:extLst>
          </p:cNvPr>
          <p:cNvSpPr>
            <a:spLocks noGrp="1"/>
          </p:cNvSpPr>
          <p:nvPr>
            <p:ph type="title"/>
          </p:nvPr>
        </p:nvSpPr>
        <p:spPr>
          <a:xfrm>
            <a:off x="406400" y="1219200"/>
            <a:ext cx="10947400" cy="3352800"/>
          </a:xfrm>
        </p:spPr>
        <p:txBody>
          <a:bodyPr/>
          <a:lstStyle/>
          <a:p>
            <a:r>
              <a:rPr lang="en-US" dirty="0"/>
              <a:t>II. </a:t>
            </a:r>
            <a:r>
              <a:rPr lang="en-US" dirty="0" err="1"/>
              <a:t>Planuri</a:t>
            </a:r>
            <a:r>
              <a:rPr lang="en-US" dirty="0"/>
              <a:t> de </a:t>
            </a:r>
            <a:r>
              <a:rPr lang="en-US" dirty="0" err="1"/>
              <a:t>evoluție</a:t>
            </a:r>
            <a:r>
              <a:rPr lang="en-US" dirty="0"/>
              <a:t> </a:t>
            </a:r>
            <a:r>
              <a:rPr lang="en-US" dirty="0" err="1"/>
              <a:t>și</a:t>
            </a:r>
            <a:r>
              <a:rPr lang="en-US" dirty="0"/>
              <a:t> </a:t>
            </a:r>
            <a:r>
              <a:rPr lang="en-US" dirty="0" err="1"/>
              <a:t>dezvoltare</a:t>
            </a:r>
            <a:r>
              <a:rPr lang="en-US" dirty="0"/>
              <a:t> a </a:t>
            </a:r>
            <a:r>
              <a:rPr lang="en-US" dirty="0" err="1"/>
              <a:t>carierei</a:t>
            </a:r>
            <a:endParaRPr lang="en-US" dirty="0"/>
          </a:p>
        </p:txBody>
      </p:sp>
    </p:spTree>
    <p:extLst>
      <p:ext uri="{BB962C8B-B14F-4D97-AF65-F5344CB8AC3E}">
        <p14:creationId xmlns:p14="http://schemas.microsoft.com/office/powerpoint/2010/main" val="28598717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534A9-DDA6-6F00-F75B-855A9FE8AC45}"/>
              </a:ext>
            </a:extLst>
          </p:cNvPr>
          <p:cNvSpPr>
            <a:spLocks noGrp="1"/>
          </p:cNvSpPr>
          <p:nvPr>
            <p:ph type="title"/>
          </p:nvPr>
        </p:nvSpPr>
        <p:spPr/>
        <p:txBody>
          <a:bodyPr>
            <a:normAutofit/>
          </a:bodyPr>
          <a:lstStyle/>
          <a:p>
            <a:r>
              <a:rPr lang="en-US" sz="2800" dirty="0"/>
              <a:t>PLANURI DE EVOLUȚIE ȘI DE DEZVOLTARE PROFESIONALĂ ȘI ACADEMICĂ </a:t>
            </a:r>
          </a:p>
        </p:txBody>
      </p:sp>
      <p:sp>
        <p:nvSpPr>
          <p:cNvPr id="3" name="Content Placeholder 2">
            <a:extLst>
              <a:ext uri="{FF2B5EF4-FFF2-40B4-BE49-F238E27FC236}">
                <a16:creationId xmlns:a16="http://schemas.microsoft.com/office/drawing/2014/main" id="{D78BFCD6-7F23-B35D-6020-DC8A68F03E4D}"/>
              </a:ext>
            </a:extLst>
          </p:cNvPr>
          <p:cNvSpPr>
            <a:spLocks noGrp="1"/>
          </p:cNvSpPr>
          <p:nvPr>
            <p:ph idx="1"/>
          </p:nvPr>
        </p:nvSpPr>
        <p:spPr/>
        <p:txBody>
          <a:bodyPr>
            <a:normAutofit fontScale="85000" lnSpcReduction="10000"/>
          </a:bodyPr>
          <a:lstStyle/>
          <a:p>
            <a:pPr marL="0" indent="0">
              <a:buNone/>
            </a:pPr>
            <a:r>
              <a:rPr lang="en-US" dirty="0"/>
              <a:t>OBIECTIVE GENERALE</a:t>
            </a:r>
            <a:r>
              <a:rPr lang="ro-RO" dirty="0"/>
              <a:t> PROFESIONALE</a:t>
            </a:r>
            <a:r>
              <a:rPr lang="en-US" dirty="0"/>
              <a:t>: </a:t>
            </a:r>
          </a:p>
          <a:p>
            <a:pPr marL="0" indent="0" algn="just">
              <a:buNone/>
            </a:pPr>
            <a:r>
              <a:rPr lang="en-US" dirty="0"/>
              <a:t>1.</a:t>
            </a:r>
            <a:r>
              <a:rPr lang="ro-RO" dirty="0"/>
              <a:t> </a:t>
            </a:r>
            <a:r>
              <a:rPr lang="en-US" dirty="0" err="1"/>
              <a:t>Dobandirea</a:t>
            </a:r>
            <a:r>
              <a:rPr lang="en-US" dirty="0"/>
              <a:t> </a:t>
            </a:r>
            <a:r>
              <a:rPr lang="en-US" dirty="0" err="1"/>
              <a:t>unor</a:t>
            </a:r>
            <a:r>
              <a:rPr lang="en-US" dirty="0"/>
              <a:t> </a:t>
            </a:r>
            <a:r>
              <a:rPr lang="en-US" dirty="0" err="1"/>
              <a:t>competente</a:t>
            </a:r>
            <a:r>
              <a:rPr lang="en-US" dirty="0"/>
              <a:t> </a:t>
            </a:r>
            <a:r>
              <a:rPr lang="ro-RO" dirty="0"/>
              <a:t>ș</a:t>
            </a:r>
            <a:r>
              <a:rPr lang="en-US" dirty="0" err="1"/>
              <a:t>i</a:t>
            </a:r>
            <a:r>
              <a:rPr lang="en-US" dirty="0"/>
              <a:t> </a:t>
            </a:r>
            <a:r>
              <a:rPr lang="en-US" dirty="0" err="1"/>
              <a:t>cuno</a:t>
            </a:r>
            <a:r>
              <a:rPr lang="ro-RO" dirty="0"/>
              <a:t>ș</a:t>
            </a:r>
            <a:r>
              <a:rPr lang="en-US" dirty="0" err="1"/>
              <a:t>tinte</a:t>
            </a:r>
            <a:r>
              <a:rPr lang="en-US" dirty="0"/>
              <a:t> </a:t>
            </a:r>
            <a:r>
              <a:rPr lang="en-US" dirty="0" err="1"/>
              <a:t>noi</a:t>
            </a:r>
            <a:r>
              <a:rPr lang="en-US" dirty="0"/>
              <a:t> </a:t>
            </a:r>
            <a:r>
              <a:rPr lang="ro-RO" dirty="0"/>
              <a:t>î</a:t>
            </a:r>
            <a:r>
              <a:rPr lang="en-US" dirty="0"/>
              <a:t>n </a:t>
            </a:r>
            <a:r>
              <a:rPr lang="en-US" dirty="0" err="1"/>
              <a:t>cadrul</a:t>
            </a:r>
            <a:r>
              <a:rPr lang="en-US" dirty="0"/>
              <a:t> act</a:t>
            </a:r>
            <a:r>
              <a:rPr lang="ro-RO" dirty="0"/>
              <a:t>i</a:t>
            </a:r>
            <a:r>
              <a:rPr lang="en-US" dirty="0"/>
              <a:t>vit</a:t>
            </a:r>
            <a:r>
              <a:rPr lang="ro-RO" dirty="0"/>
              <a:t>ăț</a:t>
            </a:r>
            <a:r>
              <a:rPr lang="en-US" dirty="0"/>
              <a:t>ii </a:t>
            </a:r>
            <a:r>
              <a:rPr lang="en-US" dirty="0" err="1"/>
              <a:t>profesionale</a:t>
            </a:r>
            <a:r>
              <a:rPr lang="en-US" dirty="0"/>
              <a:t>, </a:t>
            </a:r>
            <a:r>
              <a:rPr lang="en-US" dirty="0" err="1"/>
              <a:t>mai</a:t>
            </a:r>
            <a:r>
              <a:rPr lang="en-US" dirty="0"/>
              <a:t> ales cu focus </a:t>
            </a:r>
            <a:r>
              <a:rPr lang="en-US" dirty="0" err="1"/>
              <a:t>asupra</a:t>
            </a:r>
            <a:r>
              <a:rPr lang="en-US" dirty="0"/>
              <a:t> </a:t>
            </a:r>
            <a:r>
              <a:rPr lang="en-US" dirty="0" err="1"/>
              <a:t>imagisticii</a:t>
            </a:r>
            <a:r>
              <a:rPr lang="en-US" dirty="0"/>
              <a:t> </a:t>
            </a:r>
            <a:r>
              <a:rPr lang="en-US" dirty="0" err="1"/>
              <a:t>cardiace</a:t>
            </a:r>
            <a:r>
              <a:rPr lang="en-US" dirty="0"/>
              <a:t> (</a:t>
            </a:r>
            <a:r>
              <a:rPr lang="en-US" dirty="0" err="1"/>
              <a:t>angioCT</a:t>
            </a:r>
            <a:r>
              <a:rPr lang="en-US" dirty="0"/>
              <a:t> </a:t>
            </a:r>
            <a:r>
              <a:rPr lang="ro-RO" dirty="0"/>
              <a:t>ș</a:t>
            </a:r>
            <a:r>
              <a:rPr lang="en-US" dirty="0" err="1"/>
              <a:t>i</a:t>
            </a:r>
            <a:r>
              <a:rPr lang="en-US" dirty="0"/>
              <a:t> RMN) </a:t>
            </a:r>
            <a:r>
              <a:rPr lang="ro-RO" dirty="0"/>
              <a:t>ș</a:t>
            </a:r>
            <a:r>
              <a:rPr lang="en-US" dirty="0" err="1"/>
              <a:t>i</a:t>
            </a:r>
            <a:r>
              <a:rPr lang="en-US" dirty="0"/>
              <a:t> </a:t>
            </a:r>
            <a:r>
              <a:rPr lang="en-US" dirty="0" err="1"/>
              <a:t>vasculare</a:t>
            </a:r>
            <a:r>
              <a:rPr lang="en-US" dirty="0"/>
              <a:t> (</a:t>
            </a:r>
            <a:r>
              <a:rPr lang="en-US" dirty="0" err="1"/>
              <a:t>angioCT</a:t>
            </a:r>
            <a:r>
              <a:rPr lang="en-US" dirty="0"/>
              <a:t>)</a:t>
            </a:r>
            <a:r>
              <a:rPr lang="ro-RO" dirty="0"/>
              <a:t> și imagistica oncologică</a:t>
            </a:r>
            <a:endParaRPr lang="en-US" dirty="0"/>
          </a:p>
          <a:p>
            <a:pPr marL="0" indent="0" algn="just">
              <a:buNone/>
            </a:pPr>
            <a:r>
              <a:rPr lang="en-US" dirty="0"/>
              <a:t>2.</a:t>
            </a:r>
            <a:r>
              <a:rPr lang="ro-RO" dirty="0"/>
              <a:t> </a:t>
            </a:r>
            <a:r>
              <a:rPr lang="en-US" dirty="0" err="1"/>
              <a:t>Mentinerea</a:t>
            </a:r>
            <a:r>
              <a:rPr lang="en-US" dirty="0"/>
              <a:t> </a:t>
            </a:r>
            <a:r>
              <a:rPr lang="en-US" dirty="0" err="1"/>
              <a:t>unei</a:t>
            </a:r>
            <a:r>
              <a:rPr lang="en-US" dirty="0"/>
              <a:t> continue </a:t>
            </a:r>
            <a:r>
              <a:rPr lang="en-US" dirty="0" err="1"/>
              <a:t>corelații</a:t>
            </a:r>
            <a:r>
              <a:rPr lang="en-US" dirty="0"/>
              <a:t> </a:t>
            </a:r>
            <a:r>
              <a:rPr lang="ro-RO" dirty="0"/>
              <a:t>î</a:t>
            </a:r>
            <a:r>
              <a:rPr lang="en-US" dirty="0" err="1"/>
              <a:t>ntre</a:t>
            </a:r>
            <a:r>
              <a:rPr lang="en-US" dirty="0"/>
              <a:t> </a:t>
            </a:r>
            <a:r>
              <a:rPr lang="en-US" dirty="0" err="1"/>
              <a:t>activitățile</a:t>
            </a:r>
            <a:r>
              <a:rPr lang="en-US" dirty="0"/>
              <a:t> de </a:t>
            </a:r>
            <a:r>
              <a:rPr lang="en-US" dirty="0" err="1"/>
              <a:t>cercetare</a:t>
            </a:r>
            <a:r>
              <a:rPr lang="en-US" dirty="0"/>
              <a:t>, </a:t>
            </a:r>
            <a:r>
              <a:rPr lang="en-US" dirty="0" err="1"/>
              <a:t>profesionale</a:t>
            </a:r>
            <a:r>
              <a:rPr lang="en-US" dirty="0"/>
              <a:t> </a:t>
            </a:r>
            <a:r>
              <a:rPr lang="en-US" dirty="0" err="1"/>
              <a:t>medicale</a:t>
            </a:r>
            <a:r>
              <a:rPr lang="en-US" dirty="0"/>
              <a:t> </a:t>
            </a:r>
            <a:r>
              <a:rPr lang="en-US" dirty="0" err="1"/>
              <a:t>și</a:t>
            </a:r>
            <a:r>
              <a:rPr lang="en-US" dirty="0"/>
              <a:t> </a:t>
            </a:r>
            <a:r>
              <a:rPr lang="en-US" dirty="0" err="1"/>
              <a:t>academice</a:t>
            </a:r>
            <a:r>
              <a:rPr lang="en-US" dirty="0"/>
              <a:t>. </a:t>
            </a:r>
          </a:p>
          <a:p>
            <a:pPr marL="0" indent="0" algn="just">
              <a:buNone/>
            </a:pPr>
            <a:r>
              <a:rPr lang="en-US" dirty="0"/>
              <a:t>3.</a:t>
            </a:r>
            <a:r>
              <a:rPr lang="ro-RO" dirty="0"/>
              <a:t> </a:t>
            </a:r>
            <a:r>
              <a:rPr lang="en-US" dirty="0" err="1"/>
              <a:t>Obținerea</a:t>
            </a:r>
            <a:r>
              <a:rPr lang="en-US" dirty="0"/>
              <a:t> </a:t>
            </a:r>
            <a:r>
              <a:rPr lang="en-US" dirty="0" err="1"/>
              <a:t>unor</a:t>
            </a:r>
            <a:r>
              <a:rPr lang="en-US" dirty="0"/>
              <a:t> </a:t>
            </a:r>
            <a:r>
              <a:rPr lang="en-US" dirty="0" err="1"/>
              <a:t>noi</a:t>
            </a:r>
            <a:r>
              <a:rPr lang="en-US" dirty="0"/>
              <a:t> </a:t>
            </a:r>
            <a:r>
              <a:rPr lang="en-US" dirty="0" err="1"/>
              <a:t>competențe</a:t>
            </a:r>
            <a:r>
              <a:rPr lang="en-US" dirty="0"/>
              <a:t>, </a:t>
            </a:r>
            <a:r>
              <a:rPr lang="en-US" dirty="0" err="1"/>
              <a:t>cunoștințe</a:t>
            </a:r>
            <a:r>
              <a:rPr lang="en-US" dirty="0"/>
              <a:t> </a:t>
            </a:r>
            <a:r>
              <a:rPr lang="en-US" dirty="0" err="1"/>
              <a:t>și</a:t>
            </a:r>
            <a:r>
              <a:rPr lang="en-US" dirty="0"/>
              <a:t> </a:t>
            </a:r>
            <a:r>
              <a:rPr lang="en-US" dirty="0" err="1"/>
              <a:t>calificări</a:t>
            </a:r>
            <a:r>
              <a:rPr lang="en-US" dirty="0"/>
              <a:t> </a:t>
            </a:r>
            <a:r>
              <a:rPr lang="en-US" dirty="0" err="1"/>
              <a:t>în</a:t>
            </a:r>
            <a:r>
              <a:rPr lang="en-US" dirty="0"/>
              <a:t> </a:t>
            </a:r>
            <a:r>
              <a:rPr lang="en-US" dirty="0" err="1"/>
              <a:t>activitatea</a:t>
            </a:r>
            <a:r>
              <a:rPr lang="en-US" dirty="0"/>
              <a:t> </a:t>
            </a:r>
            <a:r>
              <a:rPr lang="en-US" dirty="0" err="1"/>
              <a:t>profesională</a:t>
            </a:r>
            <a:r>
              <a:rPr lang="en-US" dirty="0"/>
              <a:t> </a:t>
            </a:r>
            <a:r>
              <a:rPr lang="en-US" dirty="0" err="1"/>
              <a:t>și</a:t>
            </a:r>
            <a:r>
              <a:rPr lang="en-US" dirty="0"/>
              <a:t> </a:t>
            </a:r>
            <a:r>
              <a:rPr lang="en-US" dirty="0" err="1"/>
              <a:t>academică</a:t>
            </a:r>
            <a:r>
              <a:rPr lang="en-US" dirty="0"/>
              <a:t> </a:t>
            </a:r>
            <a:r>
              <a:rPr lang="en-US" dirty="0" err="1"/>
              <a:t>printr</a:t>
            </a:r>
            <a:r>
              <a:rPr lang="en-US" dirty="0"/>
              <a:t>-un </a:t>
            </a:r>
            <a:r>
              <a:rPr lang="en-US" dirty="0" err="1"/>
              <a:t>proces</a:t>
            </a:r>
            <a:r>
              <a:rPr lang="en-US" dirty="0"/>
              <a:t> de </a:t>
            </a:r>
            <a:r>
              <a:rPr lang="en-US" dirty="0" err="1"/>
              <a:t>educație</a:t>
            </a:r>
            <a:r>
              <a:rPr lang="en-US" dirty="0"/>
              <a:t> continua </a:t>
            </a:r>
            <a:r>
              <a:rPr lang="ro-RO" dirty="0"/>
              <a:t>ș</a:t>
            </a:r>
            <a:r>
              <a:rPr lang="en-US" dirty="0" err="1"/>
              <a:t>i</a:t>
            </a:r>
            <a:r>
              <a:rPr lang="en-US" dirty="0"/>
              <a:t> up-to-date; </a:t>
            </a:r>
          </a:p>
          <a:p>
            <a:pPr marL="0" indent="0" algn="just">
              <a:buNone/>
            </a:pPr>
            <a:r>
              <a:rPr lang="en-US" dirty="0"/>
              <a:t>4.</a:t>
            </a:r>
            <a:r>
              <a:rPr lang="ro-RO" dirty="0"/>
              <a:t> </a:t>
            </a:r>
            <a:r>
              <a:rPr lang="en-US" dirty="0" err="1"/>
              <a:t>Participarea</a:t>
            </a:r>
            <a:r>
              <a:rPr lang="en-US" dirty="0"/>
              <a:t> </a:t>
            </a:r>
            <a:r>
              <a:rPr lang="en-US" dirty="0" err="1"/>
              <a:t>permanant</a:t>
            </a:r>
            <a:r>
              <a:rPr lang="ro-RO" dirty="0"/>
              <a:t>ă</a:t>
            </a:r>
            <a:r>
              <a:rPr lang="en-US" dirty="0"/>
              <a:t> la manifest</a:t>
            </a:r>
            <a:r>
              <a:rPr lang="ro-RO" dirty="0"/>
              <a:t>ă</a:t>
            </a:r>
            <a:r>
              <a:rPr lang="en-US" dirty="0" err="1"/>
              <a:t>ri</a:t>
            </a:r>
            <a:r>
              <a:rPr lang="en-US" dirty="0"/>
              <a:t>, </a:t>
            </a:r>
            <a:r>
              <a:rPr lang="en-US" dirty="0" err="1"/>
              <a:t>evenimente</a:t>
            </a:r>
            <a:r>
              <a:rPr lang="en-US" dirty="0"/>
              <a:t> </a:t>
            </a:r>
            <a:r>
              <a:rPr lang="ro-RO" dirty="0"/>
              <a:t>ș</a:t>
            </a:r>
            <a:r>
              <a:rPr lang="en-US" dirty="0" err="1"/>
              <a:t>tiin</a:t>
            </a:r>
            <a:r>
              <a:rPr lang="ro-RO" dirty="0"/>
              <a:t>ț</a:t>
            </a:r>
            <a:r>
              <a:rPr lang="en-US" dirty="0" err="1"/>
              <a:t>ifice</a:t>
            </a:r>
            <a:r>
              <a:rPr lang="en-US" dirty="0"/>
              <a:t> </a:t>
            </a:r>
            <a:r>
              <a:rPr lang="en-US" dirty="0" err="1"/>
              <a:t>pentru</a:t>
            </a:r>
            <a:r>
              <a:rPr lang="en-US" dirty="0"/>
              <a:t> o </a:t>
            </a:r>
            <a:r>
              <a:rPr lang="en-US" dirty="0" err="1"/>
              <a:t>dezvoltare</a:t>
            </a:r>
            <a:r>
              <a:rPr lang="en-US" dirty="0"/>
              <a:t> </a:t>
            </a:r>
            <a:r>
              <a:rPr lang="en-US" dirty="0" err="1"/>
              <a:t>profesional</a:t>
            </a:r>
            <a:r>
              <a:rPr lang="ro-RO" dirty="0"/>
              <a:t>ă</a:t>
            </a:r>
            <a:r>
              <a:rPr lang="en-US" dirty="0"/>
              <a:t> continua, </a:t>
            </a:r>
            <a:r>
              <a:rPr lang="en-US" dirty="0" err="1"/>
              <a:t>duc</a:t>
            </a:r>
            <a:r>
              <a:rPr lang="ro-RO" dirty="0"/>
              <a:t>â</a:t>
            </a:r>
            <a:r>
              <a:rPr lang="en-US" dirty="0" err="1"/>
              <a:t>nd</a:t>
            </a:r>
            <a:r>
              <a:rPr lang="en-US" dirty="0"/>
              <a:t> </a:t>
            </a:r>
            <a:r>
              <a:rPr lang="en-US" dirty="0" err="1"/>
              <a:t>astfel</a:t>
            </a:r>
            <a:r>
              <a:rPr lang="en-US" dirty="0"/>
              <a:t> la </a:t>
            </a:r>
            <a:r>
              <a:rPr lang="en-US" dirty="0" err="1"/>
              <a:t>perfec</a:t>
            </a:r>
            <a:r>
              <a:rPr lang="ro-RO" dirty="0"/>
              <a:t>ț</a:t>
            </a:r>
            <a:r>
              <a:rPr lang="en-US" dirty="0" err="1"/>
              <a:t>ionare</a:t>
            </a:r>
            <a:r>
              <a:rPr lang="en-US" dirty="0"/>
              <a:t> </a:t>
            </a:r>
            <a:r>
              <a:rPr lang="en-US" dirty="0" err="1"/>
              <a:t>profesional</a:t>
            </a:r>
            <a:r>
              <a:rPr lang="ro-RO" dirty="0"/>
              <a:t>ă</a:t>
            </a:r>
            <a:r>
              <a:rPr lang="en-US" dirty="0"/>
              <a:t>. </a:t>
            </a:r>
          </a:p>
        </p:txBody>
      </p:sp>
    </p:spTree>
    <p:extLst>
      <p:ext uri="{BB962C8B-B14F-4D97-AF65-F5344CB8AC3E}">
        <p14:creationId xmlns:p14="http://schemas.microsoft.com/office/powerpoint/2010/main" val="11270769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8B0B6-28BB-F8F9-FF6B-0992DD02DF96}"/>
              </a:ext>
            </a:extLst>
          </p:cNvPr>
          <p:cNvSpPr>
            <a:spLocks noGrp="1"/>
          </p:cNvSpPr>
          <p:nvPr>
            <p:ph type="title"/>
          </p:nvPr>
        </p:nvSpPr>
        <p:spPr/>
        <p:txBody>
          <a:bodyPr/>
          <a:lstStyle/>
          <a:p>
            <a:r>
              <a:rPr lang="en-US" dirty="0"/>
              <a:t>A. DEZVOLTAREA CARIEREI PROFESIONALE </a:t>
            </a:r>
          </a:p>
        </p:txBody>
      </p:sp>
      <p:sp>
        <p:nvSpPr>
          <p:cNvPr id="3" name="Content Placeholder 2">
            <a:extLst>
              <a:ext uri="{FF2B5EF4-FFF2-40B4-BE49-F238E27FC236}">
                <a16:creationId xmlns:a16="http://schemas.microsoft.com/office/drawing/2014/main" id="{109F412C-2AA0-03C7-8F67-FF38EEABB307}"/>
              </a:ext>
            </a:extLst>
          </p:cNvPr>
          <p:cNvSpPr>
            <a:spLocks noGrp="1"/>
          </p:cNvSpPr>
          <p:nvPr>
            <p:ph idx="1"/>
          </p:nvPr>
        </p:nvSpPr>
        <p:spPr/>
        <p:txBody>
          <a:bodyPr>
            <a:normAutofit/>
          </a:bodyPr>
          <a:lstStyle/>
          <a:p>
            <a:pPr marL="0" indent="0" algn="just">
              <a:buNone/>
            </a:pPr>
            <a:r>
              <a:rPr lang="en-US" sz="2400" dirty="0" err="1"/>
              <a:t>În</a:t>
            </a:r>
            <a:r>
              <a:rPr lang="en-US" sz="2400" dirty="0"/>
              <a:t> </a:t>
            </a:r>
            <a:r>
              <a:rPr lang="en-US" sz="2400" dirty="0" err="1"/>
              <a:t>strânsă</a:t>
            </a:r>
            <a:r>
              <a:rPr lang="en-US" sz="2400" dirty="0"/>
              <a:t> </a:t>
            </a:r>
            <a:r>
              <a:rPr lang="en-US" sz="2400" dirty="0" err="1"/>
              <a:t>interrelație</a:t>
            </a:r>
            <a:r>
              <a:rPr lang="en-US" sz="2400" dirty="0"/>
              <a:t> cu </a:t>
            </a:r>
            <a:r>
              <a:rPr lang="en-US" sz="2400" dirty="0" err="1"/>
              <a:t>dezvoltarea</a:t>
            </a:r>
            <a:r>
              <a:rPr lang="en-US" sz="2400" dirty="0"/>
              <a:t> </a:t>
            </a:r>
            <a:r>
              <a:rPr lang="en-US" sz="2400" dirty="0" err="1"/>
              <a:t>academică</a:t>
            </a:r>
            <a:r>
              <a:rPr lang="en-US" sz="2400" dirty="0"/>
              <a:t> </a:t>
            </a:r>
            <a:endParaRPr lang="ro-RO" sz="2400" dirty="0"/>
          </a:p>
          <a:p>
            <a:pPr marL="0" indent="0" algn="just">
              <a:buNone/>
            </a:pPr>
            <a:endParaRPr lang="en-US" sz="2400" dirty="0"/>
          </a:p>
          <a:p>
            <a:pPr marL="0" indent="0" algn="just">
              <a:buNone/>
            </a:pPr>
            <a:r>
              <a:rPr lang="en-US" sz="2400" dirty="0"/>
              <a:t>• </a:t>
            </a:r>
            <a:r>
              <a:rPr lang="en-US" sz="2400" dirty="0" err="1"/>
              <a:t>Continuarea</a:t>
            </a:r>
            <a:r>
              <a:rPr lang="en-US" sz="2400" dirty="0"/>
              <a:t> </a:t>
            </a:r>
            <a:r>
              <a:rPr lang="en-US" sz="2400" dirty="0" err="1"/>
              <a:t>procesului</a:t>
            </a:r>
            <a:r>
              <a:rPr lang="en-US" sz="2400" dirty="0"/>
              <a:t> de </a:t>
            </a:r>
            <a:r>
              <a:rPr lang="en-US" sz="2400" dirty="0" err="1"/>
              <a:t>instruire</a:t>
            </a:r>
            <a:r>
              <a:rPr lang="en-US" sz="2400" dirty="0"/>
              <a:t> </a:t>
            </a:r>
            <a:r>
              <a:rPr lang="en-US" sz="2400" dirty="0" err="1"/>
              <a:t>pentru</a:t>
            </a:r>
            <a:r>
              <a:rPr lang="en-US" sz="2400" dirty="0"/>
              <a:t> </a:t>
            </a:r>
            <a:r>
              <a:rPr lang="en-US" sz="2400" dirty="0" err="1"/>
              <a:t>acumularea</a:t>
            </a:r>
            <a:r>
              <a:rPr lang="en-US" sz="2400" dirty="0"/>
              <a:t> de </a:t>
            </a:r>
            <a:r>
              <a:rPr lang="en-US" sz="2400" dirty="0" err="1"/>
              <a:t>cunoștințe</a:t>
            </a:r>
            <a:r>
              <a:rPr lang="en-US" sz="2400" dirty="0"/>
              <a:t> care </a:t>
            </a:r>
            <a:r>
              <a:rPr lang="en-US" sz="2400" dirty="0" err="1"/>
              <a:t>să</a:t>
            </a:r>
            <a:r>
              <a:rPr lang="en-US" sz="2400" dirty="0"/>
              <a:t> </a:t>
            </a:r>
            <a:r>
              <a:rPr lang="en-US" sz="2400" dirty="0" err="1"/>
              <a:t>îmi</a:t>
            </a:r>
            <a:r>
              <a:rPr lang="en-US" sz="2400" dirty="0"/>
              <a:t> </a:t>
            </a:r>
            <a:r>
              <a:rPr lang="en-US" sz="2400" dirty="0" err="1"/>
              <a:t>permită</a:t>
            </a:r>
            <a:r>
              <a:rPr lang="en-US" sz="2400" dirty="0"/>
              <a:t> </a:t>
            </a:r>
            <a:r>
              <a:rPr lang="en-US" sz="2400" dirty="0" err="1"/>
              <a:t>dobândirea</a:t>
            </a:r>
            <a:r>
              <a:rPr lang="en-US" sz="2400" dirty="0"/>
              <a:t> de </a:t>
            </a:r>
            <a:r>
              <a:rPr lang="en-US" sz="2400" dirty="0" err="1"/>
              <a:t>noi</a:t>
            </a:r>
            <a:r>
              <a:rPr lang="en-US" sz="2400" dirty="0"/>
              <a:t> </a:t>
            </a:r>
            <a:r>
              <a:rPr lang="en-US" sz="2400" dirty="0" err="1"/>
              <a:t>aptitudini</a:t>
            </a:r>
            <a:r>
              <a:rPr lang="en-US" sz="2400" dirty="0"/>
              <a:t> </a:t>
            </a:r>
            <a:r>
              <a:rPr lang="en-US" sz="2400" dirty="0" err="1"/>
              <a:t>și</a:t>
            </a:r>
            <a:r>
              <a:rPr lang="en-US" sz="2400" dirty="0"/>
              <a:t> </a:t>
            </a:r>
            <a:r>
              <a:rPr lang="en-US" sz="2400" dirty="0" err="1"/>
              <a:t>competențe</a:t>
            </a:r>
            <a:r>
              <a:rPr lang="en-US" sz="2400" dirty="0"/>
              <a:t> </a:t>
            </a:r>
            <a:r>
              <a:rPr lang="en-US" sz="2400" dirty="0" err="1"/>
              <a:t>necesare</a:t>
            </a:r>
            <a:r>
              <a:rPr lang="en-US" sz="2400" dirty="0"/>
              <a:t> </a:t>
            </a:r>
            <a:r>
              <a:rPr lang="en-US" sz="2400" dirty="0" err="1"/>
              <a:t>desfășurării</a:t>
            </a:r>
            <a:r>
              <a:rPr lang="en-US" sz="2400" dirty="0"/>
              <a:t> </a:t>
            </a:r>
            <a:r>
              <a:rPr lang="en-US" sz="2400" dirty="0" err="1"/>
              <a:t>activității</a:t>
            </a:r>
            <a:r>
              <a:rPr lang="en-US" sz="2400" dirty="0"/>
              <a:t> </a:t>
            </a:r>
            <a:r>
              <a:rPr lang="en-US" sz="2400" dirty="0" err="1"/>
              <a:t>medicale</a:t>
            </a:r>
            <a:r>
              <a:rPr lang="en-US" sz="2400" dirty="0"/>
              <a:t> </a:t>
            </a:r>
            <a:r>
              <a:rPr lang="en-US" sz="2400" dirty="0" err="1"/>
              <a:t>în</a:t>
            </a:r>
            <a:r>
              <a:rPr lang="en-US" sz="2400" dirty="0"/>
              <a:t> </a:t>
            </a:r>
            <a:r>
              <a:rPr lang="en-US" sz="2400" dirty="0" err="1"/>
              <a:t>domeniul</a:t>
            </a:r>
            <a:r>
              <a:rPr lang="en-US" sz="2400" dirty="0"/>
              <a:t> de </a:t>
            </a:r>
            <a:r>
              <a:rPr lang="en-US" sz="2400" dirty="0" err="1"/>
              <a:t>specialitate</a:t>
            </a:r>
            <a:r>
              <a:rPr lang="en-US" sz="2400" dirty="0"/>
              <a:t> </a:t>
            </a:r>
            <a:endParaRPr lang="ro-RO" sz="2400" dirty="0"/>
          </a:p>
          <a:p>
            <a:pPr marL="0" indent="0" algn="just">
              <a:buNone/>
            </a:pPr>
            <a:r>
              <a:rPr lang="en-US" sz="2400" dirty="0"/>
              <a:t>•</a:t>
            </a:r>
            <a:r>
              <a:rPr lang="en-US" sz="2400" dirty="0" err="1"/>
              <a:t>Menține</a:t>
            </a:r>
            <a:r>
              <a:rPr lang="en-US" sz="2400" dirty="0"/>
              <a:t> </a:t>
            </a:r>
            <a:r>
              <a:rPr lang="en-US" sz="2400" dirty="0" err="1"/>
              <a:t>corelația</a:t>
            </a:r>
            <a:r>
              <a:rPr lang="en-US" sz="2400" dirty="0"/>
              <a:t> </a:t>
            </a:r>
            <a:r>
              <a:rPr lang="en-US" sz="2400" dirty="0" err="1"/>
              <a:t>dintre</a:t>
            </a:r>
            <a:r>
              <a:rPr lang="en-US" sz="2400" dirty="0"/>
              <a:t> </a:t>
            </a:r>
            <a:r>
              <a:rPr lang="en-US" sz="2400" dirty="0" err="1"/>
              <a:t>achiziția</a:t>
            </a:r>
            <a:r>
              <a:rPr lang="en-US" sz="2400" dirty="0"/>
              <a:t> de </a:t>
            </a:r>
            <a:r>
              <a:rPr lang="en-US" sz="2400" dirty="0" err="1"/>
              <a:t>noi</a:t>
            </a:r>
            <a:r>
              <a:rPr lang="en-US" sz="2400" dirty="0"/>
              <a:t> </a:t>
            </a:r>
            <a:r>
              <a:rPr lang="en-US" sz="2400" dirty="0" err="1"/>
              <a:t>competențe</a:t>
            </a:r>
            <a:r>
              <a:rPr lang="en-US" sz="2400" dirty="0"/>
              <a:t> </a:t>
            </a:r>
            <a:r>
              <a:rPr lang="en-US" sz="2400" dirty="0" err="1"/>
              <a:t>în</a:t>
            </a:r>
            <a:r>
              <a:rPr lang="en-US" sz="2400" dirty="0"/>
              <a:t> </a:t>
            </a:r>
            <a:r>
              <a:rPr lang="en-US" sz="2400" dirty="0" err="1"/>
              <a:t>domeniul</a:t>
            </a:r>
            <a:r>
              <a:rPr lang="en-US" sz="2400" dirty="0"/>
              <a:t> </a:t>
            </a:r>
            <a:r>
              <a:rPr lang="en-US" sz="2400" dirty="0" err="1"/>
              <a:t>imagisticii</a:t>
            </a:r>
            <a:r>
              <a:rPr lang="en-US" sz="2400" dirty="0"/>
              <a:t> </a:t>
            </a:r>
            <a:r>
              <a:rPr lang="en-US" sz="2400" dirty="0" err="1"/>
              <a:t>medicale</a:t>
            </a:r>
            <a:r>
              <a:rPr lang="en-US" sz="2400" dirty="0"/>
              <a:t> cu </a:t>
            </a:r>
            <a:r>
              <a:rPr lang="en-US" sz="2400" dirty="0" err="1"/>
              <a:t>activitățile</a:t>
            </a:r>
            <a:r>
              <a:rPr lang="en-US" sz="2400" dirty="0"/>
              <a:t> </a:t>
            </a:r>
            <a:r>
              <a:rPr lang="en-US" sz="2400" dirty="0" err="1"/>
              <a:t>didactice</a:t>
            </a:r>
            <a:r>
              <a:rPr lang="en-US" sz="2400" dirty="0"/>
              <a:t> </a:t>
            </a:r>
            <a:r>
              <a:rPr lang="en-US" sz="2400" dirty="0" err="1"/>
              <a:t>și</a:t>
            </a:r>
            <a:r>
              <a:rPr lang="en-US" sz="2400" dirty="0"/>
              <a:t> de </a:t>
            </a:r>
            <a:r>
              <a:rPr lang="en-US" sz="2400" dirty="0" err="1"/>
              <a:t>cercetare</a:t>
            </a:r>
            <a:r>
              <a:rPr lang="en-US" sz="2400" dirty="0"/>
              <a:t> </a:t>
            </a:r>
          </a:p>
          <a:p>
            <a:pPr marL="0" indent="0" algn="just">
              <a:buNone/>
            </a:pPr>
            <a:r>
              <a:rPr lang="en-US" sz="2400" dirty="0"/>
              <a:t>• </a:t>
            </a:r>
            <a:r>
              <a:rPr lang="en-US" sz="2400" dirty="0" err="1"/>
              <a:t>Dezvoltarea</a:t>
            </a:r>
            <a:r>
              <a:rPr lang="en-US" sz="2400" dirty="0"/>
              <a:t> </a:t>
            </a:r>
            <a:r>
              <a:rPr lang="en-US" sz="2400" dirty="0" err="1"/>
              <a:t>abilităților</a:t>
            </a:r>
            <a:r>
              <a:rPr lang="en-US" sz="2400" dirty="0"/>
              <a:t> de </a:t>
            </a:r>
            <a:r>
              <a:rPr lang="en-US" sz="2400" dirty="0" err="1"/>
              <a:t>lucru</a:t>
            </a:r>
            <a:r>
              <a:rPr lang="en-US" sz="2400" dirty="0"/>
              <a:t> </a:t>
            </a:r>
            <a:r>
              <a:rPr lang="en-US" sz="2400" dirty="0" err="1"/>
              <a:t>în</a:t>
            </a:r>
            <a:r>
              <a:rPr lang="en-US" sz="2400" dirty="0"/>
              <a:t> </a:t>
            </a:r>
            <a:r>
              <a:rPr lang="en-US" sz="2400" dirty="0" err="1"/>
              <a:t>echipă</a:t>
            </a:r>
            <a:r>
              <a:rPr lang="en-US" sz="2400" dirty="0"/>
              <a:t>, cu respect </a:t>
            </a:r>
            <a:r>
              <a:rPr lang="en-US" sz="2400" dirty="0" err="1"/>
              <a:t>pentru</a:t>
            </a:r>
            <a:r>
              <a:rPr lang="en-US" sz="2400" dirty="0"/>
              <a:t> </a:t>
            </a:r>
            <a:r>
              <a:rPr lang="en-US" sz="2400" dirty="0" err="1"/>
              <a:t>valorile</a:t>
            </a:r>
            <a:r>
              <a:rPr lang="en-US" sz="2400" dirty="0"/>
              <a:t> </a:t>
            </a:r>
            <a:r>
              <a:rPr lang="en-US" sz="2400" dirty="0" err="1"/>
              <a:t>eticii</a:t>
            </a:r>
            <a:r>
              <a:rPr lang="en-US" sz="2400" dirty="0"/>
              <a:t> </a:t>
            </a:r>
            <a:r>
              <a:rPr lang="en-US" sz="2400" dirty="0" err="1"/>
              <a:t>profesionale</a:t>
            </a:r>
            <a:r>
              <a:rPr lang="en-US" sz="2400" dirty="0"/>
              <a:t> </a:t>
            </a:r>
            <a:r>
              <a:rPr lang="en-US" sz="2400" dirty="0" err="1"/>
              <a:t>pentru</a:t>
            </a:r>
            <a:r>
              <a:rPr lang="en-US" sz="2400" dirty="0"/>
              <a:t> </a:t>
            </a:r>
            <a:r>
              <a:rPr lang="en-US" sz="2400" dirty="0" err="1"/>
              <a:t>luarea</a:t>
            </a:r>
            <a:r>
              <a:rPr lang="en-US" sz="2400" dirty="0"/>
              <a:t> </a:t>
            </a:r>
            <a:r>
              <a:rPr lang="en-US" sz="2400" dirty="0" err="1"/>
              <a:t>deciziilor</a:t>
            </a:r>
            <a:r>
              <a:rPr lang="en-US" sz="2400" dirty="0"/>
              <a:t> </a:t>
            </a:r>
            <a:r>
              <a:rPr lang="en-US" sz="2400" dirty="0" err="1"/>
              <a:t>terapeutice</a:t>
            </a:r>
            <a:r>
              <a:rPr lang="en-US" sz="2400" dirty="0"/>
              <a:t> </a:t>
            </a:r>
            <a:r>
              <a:rPr lang="en-US" sz="2400" dirty="0" err="1"/>
              <a:t>corecte</a:t>
            </a:r>
            <a:r>
              <a:rPr lang="en-US" sz="2400" dirty="0"/>
              <a:t> </a:t>
            </a:r>
            <a:r>
              <a:rPr lang="en-US" sz="2400" dirty="0" err="1"/>
              <a:t>în</a:t>
            </a:r>
            <a:r>
              <a:rPr lang="en-US" sz="2400" dirty="0"/>
              <a:t> </a:t>
            </a:r>
            <a:r>
              <a:rPr lang="en-US" sz="2400" dirty="0" err="1"/>
              <a:t>concordanță</a:t>
            </a:r>
            <a:r>
              <a:rPr lang="en-US" sz="2400" dirty="0"/>
              <a:t> cu </a:t>
            </a:r>
            <a:r>
              <a:rPr lang="en-US" sz="2400" dirty="0" err="1"/>
              <a:t>ghidurile</a:t>
            </a:r>
            <a:r>
              <a:rPr lang="en-US" sz="2400" dirty="0"/>
              <a:t> de </a:t>
            </a:r>
            <a:r>
              <a:rPr lang="en-US" sz="2400" dirty="0" err="1"/>
              <a:t>tratament</a:t>
            </a:r>
            <a:r>
              <a:rPr lang="en-US" sz="2400" dirty="0"/>
              <a:t> </a:t>
            </a:r>
            <a:r>
              <a:rPr lang="en-US" sz="2400" dirty="0" err="1"/>
              <a:t>având</a:t>
            </a:r>
            <a:r>
              <a:rPr lang="en-US" sz="2400" dirty="0"/>
              <a:t> </a:t>
            </a:r>
            <a:r>
              <a:rPr lang="en-US" sz="2400" dirty="0" err="1"/>
              <a:t>drept</a:t>
            </a:r>
            <a:r>
              <a:rPr lang="en-US" sz="2400" dirty="0"/>
              <a:t> scop final </a:t>
            </a:r>
            <a:r>
              <a:rPr lang="en-US" sz="2400" dirty="0" err="1"/>
              <a:t>satisfacția</a:t>
            </a:r>
            <a:r>
              <a:rPr lang="en-US" sz="2400" dirty="0"/>
              <a:t> </a:t>
            </a:r>
            <a:r>
              <a:rPr lang="en-US" sz="2400" dirty="0" err="1"/>
              <a:t>pacienților</a:t>
            </a:r>
            <a:r>
              <a:rPr lang="en-US" sz="2400" dirty="0"/>
              <a:t> </a:t>
            </a:r>
          </a:p>
        </p:txBody>
      </p:sp>
      <p:pic>
        <p:nvPicPr>
          <p:cNvPr id="4" name="Picture 3">
            <a:extLst>
              <a:ext uri="{FF2B5EF4-FFF2-40B4-BE49-F238E27FC236}">
                <a16:creationId xmlns:a16="http://schemas.microsoft.com/office/drawing/2014/main" id="{38AAABDC-F9C6-AEEF-949E-A0CCBA6D8E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53600" y="381000"/>
            <a:ext cx="1816516" cy="642933"/>
          </a:xfrm>
          <a:prstGeom prst="rect">
            <a:avLst/>
          </a:prstGeom>
        </p:spPr>
      </p:pic>
    </p:spTree>
    <p:extLst>
      <p:ext uri="{BB962C8B-B14F-4D97-AF65-F5344CB8AC3E}">
        <p14:creationId xmlns:p14="http://schemas.microsoft.com/office/powerpoint/2010/main" val="15356335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95BCE-24F5-D5D8-24D9-642603952BD1}"/>
              </a:ext>
            </a:extLst>
          </p:cNvPr>
          <p:cNvSpPr>
            <a:spLocks noGrp="1"/>
          </p:cNvSpPr>
          <p:nvPr>
            <p:ph type="title"/>
          </p:nvPr>
        </p:nvSpPr>
        <p:spPr/>
        <p:txBody>
          <a:bodyPr/>
          <a:lstStyle/>
          <a:p>
            <a:r>
              <a:rPr lang="en-US" dirty="0"/>
              <a:t>B. DEZVOLTAREA ACTIVITĂȚII DIDACTICE </a:t>
            </a:r>
          </a:p>
        </p:txBody>
      </p:sp>
      <p:sp>
        <p:nvSpPr>
          <p:cNvPr id="3" name="Content Placeholder 2">
            <a:extLst>
              <a:ext uri="{FF2B5EF4-FFF2-40B4-BE49-F238E27FC236}">
                <a16:creationId xmlns:a16="http://schemas.microsoft.com/office/drawing/2014/main" id="{D84970A2-F3C8-160A-478B-F070B7DE4169}"/>
              </a:ext>
            </a:extLst>
          </p:cNvPr>
          <p:cNvSpPr>
            <a:spLocks noGrp="1"/>
          </p:cNvSpPr>
          <p:nvPr>
            <p:ph idx="1"/>
          </p:nvPr>
        </p:nvSpPr>
        <p:spPr/>
        <p:txBody>
          <a:bodyPr>
            <a:normAutofit fontScale="77500" lnSpcReduction="20000"/>
          </a:bodyPr>
          <a:lstStyle/>
          <a:p>
            <a:pPr marL="0" indent="0">
              <a:buNone/>
            </a:pPr>
            <a:r>
              <a:rPr lang="en-US" dirty="0"/>
              <a:t>• Voi continua </a:t>
            </a:r>
            <a:r>
              <a:rPr lang="en-US" dirty="0" err="1"/>
              <a:t>activitatea</a:t>
            </a:r>
            <a:r>
              <a:rPr lang="en-US" dirty="0"/>
              <a:t> cu </a:t>
            </a:r>
            <a:r>
              <a:rPr lang="en-US" dirty="0" err="1"/>
              <a:t>pasiune</a:t>
            </a:r>
            <a:r>
              <a:rPr lang="en-US" dirty="0"/>
              <a:t> </a:t>
            </a:r>
            <a:r>
              <a:rPr lang="en-US" dirty="0" err="1"/>
              <a:t>și</a:t>
            </a:r>
            <a:r>
              <a:rPr lang="en-US" dirty="0"/>
              <a:t> </a:t>
            </a:r>
            <a:r>
              <a:rPr lang="en-US" dirty="0" err="1"/>
              <a:t>dăruire</a:t>
            </a:r>
            <a:r>
              <a:rPr lang="en-US" dirty="0"/>
              <a:t> </a:t>
            </a:r>
            <a:r>
              <a:rPr lang="en-US" dirty="0" err="1"/>
              <a:t>axându-mă</a:t>
            </a:r>
            <a:r>
              <a:rPr lang="en-US" dirty="0"/>
              <a:t> pe </a:t>
            </a:r>
            <a:r>
              <a:rPr lang="en-US" dirty="0" err="1"/>
              <a:t>îmbunătățirea</a:t>
            </a:r>
            <a:r>
              <a:rPr lang="en-US" dirty="0"/>
              <a:t> </a:t>
            </a:r>
            <a:r>
              <a:rPr lang="en-US" dirty="0" err="1"/>
              <a:t>calității</a:t>
            </a:r>
            <a:r>
              <a:rPr lang="en-US" dirty="0"/>
              <a:t> </a:t>
            </a:r>
            <a:r>
              <a:rPr lang="en-US" dirty="0" err="1"/>
              <a:t>actului</a:t>
            </a:r>
            <a:r>
              <a:rPr lang="en-US" dirty="0"/>
              <a:t> de </a:t>
            </a:r>
            <a:r>
              <a:rPr lang="en-US" dirty="0" err="1"/>
              <a:t>predare-învățare-evaluare</a:t>
            </a:r>
            <a:r>
              <a:rPr lang="en-US" dirty="0"/>
              <a:t>, cu </a:t>
            </a:r>
            <a:r>
              <a:rPr lang="en-US" dirty="0" err="1"/>
              <a:t>centrarea</a:t>
            </a:r>
            <a:r>
              <a:rPr lang="en-US" dirty="0"/>
              <a:t> </a:t>
            </a:r>
            <a:r>
              <a:rPr lang="en-US" dirty="0" err="1"/>
              <a:t>acestuia</a:t>
            </a:r>
            <a:r>
              <a:rPr lang="en-US" dirty="0"/>
              <a:t> pe student. </a:t>
            </a:r>
          </a:p>
          <a:p>
            <a:pPr marL="0" indent="0">
              <a:buNone/>
            </a:pPr>
            <a:r>
              <a:rPr lang="en-US" dirty="0"/>
              <a:t>• </a:t>
            </a:r>
            <a:r>
              <a:rPr lang="en-US" dirty="0" err="1"/>
              <a:t>promovarea</a:t>
            </a:r>
            <a:r>
              <a:rPr lang="en-US" dirty="0"/>
              <a:t> </a:t>
            </a:r>
            <a:r>
              <a:rPr lang="en-US" dirty="0" err="1"/>
              <a:t>unui</a:t>
            </a:r>
            <a:r>
              <a:rPr lang="en-US" dirty="0"/>
              <a:t> </a:t>
            </a:r>
            <a:r>
              <a:rPr lang="en-US" dirty="0" err="1"/>
              <a:t>sistem</a:t>
            </a:r>
            <a:r>
              <a:rPr lang="en-US" dirty="0"/>
              <a:t> </a:t>
            </a:r>
            <a:r>
              <a:rPr lang="en-US" dirty="0" err="1"/>
              <a:t>educațional</a:t>
            </a:r>
            <a:r>
              <a:rPr lang="en-US" dirty="0"/>
              <a:t> modern </a:t>
            </a:r>
            <a:r>
              <a:rPr lang="en-US" dirty="0" err="1"/>
              <a:t>axat</a:t>
            </a:r>
            <a:r>
              <a:rPr lang="en-US" dirty="0"/>
              <a:t> pe </a:t>
            </a:r>
            <a:r>
              <a:rPr lang="en-US" dirty="0" err="1"/>
              <a:t>activități</a:t>
            </a:r>
            <a:r>
              <a:rPr lang="en-US" dirty="0"/>
              <a:t> </a:t>
            </a:r>
            <a:r>
              <a:rPr lang="en-US" dirty="0" err="1"/>
              <a:t>didactice</a:t>
            </a:r>
            <a:r>
              <a:rPr lang="en-US" dirty="0"/>
              <a:t> </a:t>
            </a:r>
            <a:r>
              <a:rPr lang="en-US" dirty="0" err="1"/>
              <a:t>activ</a:t>
            </a:r>
            <a:r>
              <a:rPr lang="en-US" dirty="0"/>
              <a:t>-participative </a:t>
            </a:r>
          </a:p>
          <a:p>
            <a:pPr marL="0" indent="0">
              <a:buNone/>
            </a:pPr>
            <a:r>
              <a:rPr lang="en-US" dirty="0"/>
              <a:t>• </a:t>
            </a:r>
            <a:r>
              <a:rPr lang="en-US" dirty="0" err="1"/>
              <a:t>individualizarea</a:t>
            </a:r>
            <a:r>
              <a:rPr lang="en-US" dirty="0"/>
              <a:t> </a:t>
            </a:r>
            <a:r>
              <a:rPr lang="en-US" dirty="0" err="1"/>
              <a:t>metodelor</a:t>
            </a:r>
            <a:r>
              <a:rPr lang="en-US" dirty="0"/>
              <a:t> de </a:t>
            </a:r>
            <a:r>
              <a:rPr lang="en-US" dirty="0" err="1"/>
              <a:t>predare</a:t>
            </a:r>
            <a:r>
              <a:rPr lang="en-US" dirty="0"/>
              <a:t> </a:t>
            </a:r>
            <a:r>
              <a:rPr lang="en-US" dirty="0" err="1"/>
              <a:t>în</a:t>
            </a:r>
            <a:r>
              <a:rPr lang="en-US" dirty="0"/>
              <a:t> </a:t>
            </a:r>
            <a:r>
              <a:rPr lang="en-US" dirty="0" err="1"/>
              <a:t>funcție</a:t>
            </a:r>
            <a:r>
              <a:rPr lang="en-US" dirty="0"/>
              <a:t> de </a:t>
            </a:r>
            <a:r>
              <a:rPr lang="en-US" dirty="0" err="1"/>
              <a:t>nevoile</a:t>
            </a:r>
            <a:r>
              <a:rPr lang="en-US" dirty="0"/>
              <a:t> </a:t>
            </a:r>
            <a:r>
              <a:rPr lang="en-US" dirty="0" err="1"/>
              <a:t>studenților</a:t>
            </a:r>
            <a:r>
              <a:rPr lang="en-US" dirty="0"/>
              <a:t> </a:t>
            </a:r>
            <a:endParaRPr lang="ro-RO" dirty="0"/>
          </a:p>
          <a:p>
            <a:pPr marL="0" indent="0">
              <a:buNone/>
            </a:pPr>
            <a:r>
              <a:rPr lang="en-US" dirty="0"/>
              <a:t>• </a:t>
            </a:r>
            <a:r>
              <a:rPr lang="en-US" dirty="0" err="1"/>
              <a:t>actualizarea</a:t>
            </a:r>
            <a:r>
              <a:rPr lang="en-US" dirty="0"/>
              <a:t> </a:t>
            </a:r>
            <a:r>
              <a:rPr lang="en-US" dirty="0" err="1"/>
              <a:t>permanentă</a:t>
            </a:r>
            <a:r>
              <a:rPr lang="en-US" dirty="0"/>
              <a:t> a </a:t>
            </a:r>
            <a:r>
              <a:rPr lang="en-US" dirty="0" err="1"/>
              <a:t>materialelor</a:t>
            </a:r>
            <a:r>
              <a:rPr lang="en-US" dirty="0"/>
              <a:t> </a:t>
            </a:r>
            <a:r>
              <a:rPr lang="en-US" dirty="0" err="1"/>
              <a:t>didactice</a:t>
            </a:r>
            <a:r>
              <a:rPr lang="en-US" dirty="0"/>
              <a:t> </a:t>
            </a:r>
          </a:p>
          <a:p>
            <a:pPr marL="0" indent="0">
              <a:buNone/>
            </a:pPr>
            <a:r>
              <a:rPr lang="en-US" dirty="0"/>
              <a:t>• </a:t>
            </a:r>
            <a:r>
              <a:rPr lang="en-US" dirty="0" err="1"/>
              <a:t>creșterea</a:t>
            </a:r>
            <a:r>
              <a:rPr lang="en-US" dirty="0"/>
              <a:t> </a:t>
            </a:r>
            <a:r>
              <a:rPr lang="en-US" dirty="0" err="1"/>
              <a:t>gradului</a:t>
            </a:r>
            <a:r>
              <a:rPr lang="en-US" dirty="0"/>
              <a:t> de </a:t>
            </a:r>
            <a:r>
              <a:rPr lang="en-US" dirty="0" err="1"/>
              <a:t>utilizare</a:t>
            </a:r>
            <a:r>
              <a:rPr lang="en-US" dirty="0"/>
              <a:t> a </a:t>
            </a:r>
            <a:r>
              <a:rPr lang="en-US" dirty="0" err="1"/>
              <a:t>tehnologiilor</a:t>
            </a:r>
            <a:r>
              <a:rPr lang="en-US" dirty="0"/>
              <a:t> </a:t>
            </a:r>
            <a:r>
              <a:rPr lang="en-US" dirty="0" err="1"/>
              <a:t>moderne</a:t>
            </a:r>
            <a:r>
              <a:rPr lang="en-US" dirty="0"/>
              <a:t> de </a:t>
            </a:r>
            <a:r>
              <a:rPr lang="en-US" dirty="0" err="1"/>
              <a:t>predare</a:t>
            </a:r>
            <a:r>
              <a:rPr lang="en-US" dirty="0"/>
              <a:t> </a:t>
            </a:r>
            <a:r>
              <a:rPr lang="en-US" dirty="0" err="1"/>
              <a:t>și</a:t>
            </a:r>
            <a:r>
              <a:rPr lang="en-US" dirty="0"/>
              <a:t> </a:t>
            </a:r>
            <a:r>
              <a:rPr lang="en-US" dirty="0" err="1"/>
              <a:t>utilizarea</a:t>
            </a:r>
            <a:r>
              <a:rPr lang="en-US" dirty="0"/>
              <a:t> </a:t>
            </a:r>
            <a:r>
              <a:rPr lang="en-US" dirty="0" err="1"/>
              <a:t>platformei</a:t>
            </a:r>
            <a:r>
              <a:rPr lang="en-US" dirty="0"/>
              <a:t> e-learning </a:t>
            </a:r>
          </a:p>
          <a:p>
            <a:pPr marL="0" indent="0">
              <a:buNone/>
            </a:pPr>
            <a:r>
              <a:rPr lang="en-US" dirty="0"/>
              <a:t>• </a:t>
            </a:r>
            <a:r>
              <a:rPr lang="en-US" dirty="0" err="1"/>
              <a:t>asigurarea</a:t>
            </a:r>
            <a:r>
              <a:rPr lang="en-US" dirty="0"/>
              <a:t> </a:t>
            </a:r>
            <a:r>
              <a:rPr lang="en-US" dirty="0" err="1"/>
              <a:t>unui</a:t>
            </a:r>
            <a:r>
              <a:rPr lang="en-US" dirty="0"/>
              <a:t> feedback permanent cu </a:t>
            </a:r>
            <a:r>
              <a:rPr lang="en-US" dirty="0" err="1"/>
              <a:t>privire</a:t>
            </a:r>
            <a:r>
              <a:rPr lang="en-US" dirty="0"/>
              <a:t> la </a:t>
            </a:r>
            <a:r>
              <a:rPr lang="en-US" dirty="0" err="1"/>
              <a:t>cunoștințele</a:t>
            </a:r>
            <a:r>
              <a:rPr lang="en-US" dirty="0"/>
              <a:t> </a:t>
            </a:r>
            <a:r>
              <a:rPr lang="en-US" dirty="0" err="1"/>
              <a:t>oferite</a:t>
            </a:r>
            <a:r>
              <a:rPr lang="en-US" dirty="0"/>
              <a:t> </a:t>
            </a:r>
            <a:r>
              <a:rPr lang="en-US" dirty="0" err="1"/>
              <a:t>și</a:t>
            </a:r>
            <a:r>
              <a:rPr lang="en-US" dirty="0"/>
              <a:t> </a:t>
            </a:r>
            <a:r>
              <a:rPr lang="en-US" dirty="0" err="1"/>
              <a:t>metodele</a:t>
            </a:r>
            <a:r>
              <a:rPr lang="en-US" dirty="0"/>
              <a:t> de </a:t>
            </a:r>
            <a:r>
              <a:rPr lang="en-US" dirty="0" err="1"/>
              <a:t>predare</a:t>
            </a:r>
            <a:r>
              <a:rPr lang="en-US" dirty="0"/>
              <a:t> </a:t>
            </a:r>
            <a:r>
              <a:rPr lang="en-US" dirty="0" err="1"/>
              <a:t>utilizate</a:t>
            </a:r>
            <a:r>
              <a:rPr lang="en-US" dirty="0"/>
              <a:t> </a:t>
            </a:r>
          </a:p>
          <a:p>
            <a:pPr marL="0" indent="0">
              <a:buNone/>
            </a:pPr>
            <a:r>
              <a:rPr lang="en-US" dirty="0"/>
              <a:t>• </a:t>
            </a:r>
            <a:r>
              <a:rPr lang="en-US" dirty="0" err="1"/>
              <a:t>voi</a:t>
            </a:r>
            <a:r>
              <a:rPr lang="en-US" dirty="0"/>
              <a:t> continua </a:t>
            </a:r>
            <a:r>
              <a:rPr lang="en-US" dirty="0" err="1"/>
              <a:t>coordonarea</a:t>
            </a:r>
            <a:r>
              <a:rPr lang="en-US" dirty="0"/>
              <a:t> </a:t>
            </a:r>
            <a:r>
              <a:rPr lang="en-US" dirty="0" err="1"/>
              <a:t>studenților</a:t>
            </a:r>
            <a:r>
              <a:rPr lang="en-US" dirty="0"/>
              <a:t>/</a:t>
            </a:r>
            <a:r>
              <a:rPr lang="en-US" dirty="0" err="1"/>
              <a:t>medicilor</a:t>
            </a:r>
            <a:r>
              <a:rPr lang="en-US" dirty="0"/>
              <a:t> </a:t>
            </a:r>
            <a:r>
              <a:rPr lang="en-US" dirty="0" err="1"/>
              <a:t>rezidenți</a:t>
            </a:r>
            <a:r>
              <a:rPr lang="en-US" dirty="0"/>
              <a:t>/</a:t>
            </a:r>
            <a:r>
              <a:rPr lang="en-US" dirty="0" err="1"/>
              <a:t>doctoranzilor</a:t>
            </a:r>
            <a:r>
              <a:rPr lang="en-US" dirty="0"/>
              <a:t> </a:t>
            </a:r>
            <a:r>
              <a:rPr lang="en-US" dirty="0" err="1"/>
              <a:t>în</a:t>
            </a:r>
            <a:r>
              <a:rPr lang="en-US" dirty="0"/>
              <a:t> </a:t>
            </a:r>
            <a:r>
              <a:rPr lang="en-US" dirty="0" err="1"/>
              <a:t>vederea</a:t>
            </a:r>
            <a:r>
              <a:rPr lang="en-US" dirty="0"/>
              <a:t> </a:t>
            </a:r>
            <a:r>
              <a:rPr lang="en-US" dirty="0" err="1"/>
              <a:t>participării</a:t>
            </a:r>
            <a:r>
              <a:rPr lang="en-US" dirty="0"/>
              <a:t> la </a:t>
            </a:r>
            <a:r>
              <a:rPr lang="en-US" dirty="0" err="1"/>
              <a:t>conferințe</a:t>
            </a:r>
            <a:r>
              <a:rPr lang="en-US" dirty="0"/>
              <a:t> </a:t>
            </a:r>
            <a:r>
              <a:rPr lang="en-US" dirty="0" err="1"/>
              <a:t>naționale</a:t>
            </a:r>
            <a:r>
              <a:rPr lang="en-US" dirty="0"/>
              <a:t> </a:t>
            </a:r>
            <a:r>
              <a:rPr lang="en-US" dirty="0" err="1"/>
              <a:t>şi</a:t>
            </a:r>
            <a:r>
              <a:rPr lang="en-US" dirty="0"/>
              <a:t> </a:t>
            </a:r>
            <a:r>
              <a:rPr lang="en-US" dirty="0" err="1"/>
              <a:t>internaționale</a:t>
            </a:r>
            <a:endParaRPr lang="en-US" dirty="0"/>
          </a:p>
        </p:txBody>
      </p:sp>
      <p:pic>
        <p:nvPicPr>
          <p:cNvPr id="4" name="Picture 3">
            <a:extLst>
              <a:ext uri="{FF2B5EF4-FFF2-40B4-BE49-F238E27FC236}">
                <a16:creationId xmlns:a16="http://schemas.microsoft.com/office/drawing/2014/main" id="{A88E5021-9BF7-763B-9416-BA0668E123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7400" y="291032"/>
            <a:ext cx="1752510" cy="620279"/>
          </a:xfrm>
          <a:prstGeom prst="rect">
            <a:avLst/>
          </a:prstGeom>
        </p:spPr>
      </p:pic>
    </p:spTree>
    <p:extLst>
      <p:ext uri="{BB962C8B-B14F-4D97-AF65-F5344CB8AC3E}">
        <p14:creationId xmlns:p14="http://schemas.microsoft.com/office/powerpoint/2010/main" val="13819534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00969-B552-2317-6606-6AA3A67C8A2C}"/>
              </a:ext>
            </a:extLst>
          </p:cNvPr>
          <p:cNvSpPr>
            <a:spLocks noGrp="1"/>
          </p:cNvSpPr>
          <p:nvPr>
            <p:ph type="title"/>
          </p:nvPr>
        </p:nvSpPr>
        <p:spPr/>
        <p:txBody>
          <a:bodyPr/>
          <a:lstStyle/>
          <a:p>
            <a:r>
              <a:rPr lang="en-US" dirty="0"/>
              <a:t>C. DEZVOLTAREA ACTIVITĂȚII DE CERCETARE </a:t>
            </a:r>
          </a:p>
        </p:txBody>
      </p:sp>
      <p:sp>
        <p:nvSpPr>
          <p:cNvPr id="3" name="Content Placeholder 2">
            <a:extLst>
              <a:ext uri="{FF2B5EF4-FFF2-40B4-BE49-F238E27FC236}">
                <a16:creationId xmlns:a16="http://schemas.microsoft.com/office/drawing/2014/main" id="{5EFF7E08-A20C-70E4-55C0-B2628EAE3716}"/>
              </a:ext>
            </a:extLst>
          </p:cNvPr>
          <p:cNvSpPr>
            <a:spLocks noGrp="1"/>
          </p:cNvSpPr>
          <p:nvPr>
            <p:ph idx="1"/>
          </p:nvPr>
        </p:nvSpPr>
        <p:spPr/>
        <p:txBody>
          <a:bodyPr>
            <a:normAutofit fontScale="92500" lnSpcReduction="10000"/>
          </a:bodyPr>
          <a:lstStyle/>
          <a:p>
            <a:pPr marL="0" indent="0">
              <a:buNone/>
            </a:pPr>
            <a:r>
              <a:rPr lang="en-US" dirty="0"/>
              <a:t>• </a:t>
            </a:r>
            <a:r>
              <a:rPr lang="en-US" dirty="0" err="1"/>
              <a:t>Axarea</a:t>
            </a:r>
            <a:r>
              <a:rPr lang="en-US" dirty="0"/>
              <a:t> </a:t>
            </a:r>
            <a:r>
              <a:rPr lang="en-US" dirty="0" err="1"/>
              <a:t>activității</a:t>
            </a:r>
            <a:r>
              <a:rPr lang="en-US" dirty="0"/>
              <a:t> de </a:t>
            </a:r>
            <a:r>
              <a:rPr lang="en-US" dirty="0" err="1"/>
              <a:t>cercetare</a:t>
            </a:r>
            <a:r>
              <a:rPr lang="en-US" dirty="0"/>
              <a:t> pe </a:t>
            </a:r>
            <a:r>
              <a:rPr lang="en-US" dirty="0" err="1"/>
              <a:t>principalele</a:t>
            </a:r>
            <a:r>
              <a:rPr lang="en-US" dirty="0"/>
              <a:t> </a:t>
            </a:r>
            <a:r>
              <a:rPr lang="en-US" dirty="0" err="1"/>
              <a:t>linii</a:t>
            </a:r>
            <a:r>
              <a:rPr lang="en-US" dirty="0"/>
              <a:t> </a:t>
            </a:r>
            <a:r>
              <a:rPr lang="en-US" dirty="0" err="1"/>
              <a:t>directoare</a:t>
            </a:r>
            <a:r>
              <a:rPr lang="en-US" dirty="0"/>
              <a:t> </a:t>
            </a:r>
            <a:r>
              <a:rPr lang="en-US" dirty="0" err="1"/>
              <a:t>în</a:t>
            </a:r>
            <a:r>
              <a:rPr lang="en-US" dirty="0"/>
              <a:t> care am </a:t>
            </a:r>
            <a:r>
              <a:rPr lang="en-US" dirty="0" err="1"/>
              <a:t>fost</a:t>
            </a:r>
            <a:r>
              <a:rPr lang="en-US" dirty="0"/>
              <a:t> </a:t>
            </a:r>
            <a:r>
              <a:rPr lang="en-US" dirty="0" err="1"/>
              <a:t>implicat</a:t>
            </a:r>
            <a:r>
              <a:rPr lang="ro-RO" dirty="0"/>
              <a:t>ă</a:t>
            </a:r>
            <a:r>
              <a:rPr lang="en-US" dirty="0"/>
              <a:t> </a:t>
            </a:r>
            <a:r>
              <a:rPr lang="en-US" dirty="0" err="1"/>
              <a:t>până</a:t>
            </a:r>
            <a:r>
              <a:rPr lang="en-US" dirty="0"/>
              <a:t> </a:t>
            </a:r>
            <a:r>
              <a:rPr lang="en-US" dirty="0" err="1"/>
              <a:t>în</a:t>
            </a:r>
            <a:r>
              <a:rPr lang="en-US" dirty="0"/>
              <a:t> </a:t>
            </a:r>
            <a:r>
              <a:rPr lang="en-US" dirty="0" err="1"/>
              <a:t>prezent</a:t>
            </a:r>
            <a:r>
              <a:rPr lang="en-US" dirty="0"/>
              <a:t>, </a:t>
            </a:r>
            <a:r>
              <a:rPr lang="ro-RO" dirty="0"/>
              <a:t>în special în imagistica oncologică și cardiacă</a:t>
            </a:r>
            <a:endParaRPr lang="en-US" dirty="0"/>
          </a:p>
          <a:p>
            <a:pPr marL="0" indent="0" algn="just">
              <a:buNone/>
            </a:pPr>
            <a:r>
              <a:rPr lang="en-US" dirty="0"/>
              <a:t>• </a:t>
            </a:r>
            <a:r>
              <a:rPr lang="en-US" dirty="0" err="1"/>
              <a:t>Tendințe</a:t>
            </a:r>
            <a:r>
              <a:rPr lang="en-US" dirty="0"/>
              <a:t> </a:t>
            </a:r>
            <a:r>
              <a:rPr lang="en-US" dirty="0" err="1"/>
              <a:t>actuale</a:t>
            </a:r>
            <a:r>
              <a:rPr lang="en-US" dirty="0"/>
              <a:t> </a:t>
            </a:r>
            <a:r>
              <a:rPr lang="en-US" dirty="0" err="1"/>
              <a:t>și</a:t>
            </a:r>
            <a:r>
              <a:rPr lang="en-US" dirty="0"/>
              <a:t> </a:t>
            </a:r>
            <a:r>
              <a:rPr lang="en-US" dirty="0" err="1"/>
              <a:t>viitoare</a:t>
            </a:r>
            <a:r>
              <a:rPr lang="en-US" dirty="0"/>
              <a:t> din </a:t>
            </a:r>
            <a:r>
              <a:rPr lang="en-US" dirty="0" err="1"/>
              <a:t>imagistica</a:t>
            </a:r>
            <a:r>
              <a:rPr lang="en-US" dirty="0"/>
              <a:t> medical</a:t>
            </a:r>
            <a:r>
              <a:rPr lang="ro-RO" dirty="0"/>
              <a:t>ă</a:t>
            </a:r>
            <a:r>
              <a:rPr lang="en-US" dirty="0"/>
              <a:t>, cu un accent pe </a:t>
            </a:r>
            <a:r>
              <a:rPr lang="en-US" dirty="0" err="1"/>
              <a:t>inovație</a:t>
            </a:r>
            <a:r>
              <a:rPr lang="en-US" dirty="0"/>
              <a:t>, </a:t>
            </a:r>
            <a:r>
              <a:rPr lang="en-US" dirty="0" err="1"/>
              <a:t>personalizare</a:t>
            </a:r>
            <a:r>
              <a:rPr lang="en-US" dirty="0"/>
              <a:t> </a:t>
            </a:r>
            <a:r>
              <a:rPr lang="en-US" dirty="0" err="1"/>
              <a:t>și</a:t>
            </a:r>
            <a:r>
              <a:rPr lang="en-US" dirty="0"/>
              <a:t> </a:t>
            </a:r>
            <a:r>
              <a:rPr lang="en-US" dirty="0" err="1"/>
              <a:t>tehnologii</a:t>
            </a:r>
            <a:r>
              <a:rPr lang="en-US" dirty="0"/>
              <a:t> de </a:t>
            </a:r>
            <a:r>
              <a:rPr lang="en-US" dirty="0" err="1"/>
              <a:t>vârf</a:t>
            </a:r>
            <a:r>
              <a:rPr lang="en-US" dirty="0"/>
              <a:t>: </a:t>
            </a:r>
          </a:p>
          <a:p>
            <a:pPr marL="0" indent="0" algn="just">
              <a:buNone/>
            </a:pPr>
            <a:r>
              <a:rPr lang="en-US" dirty="0"/>
              <a:t>• </a:t>
            </a:r>
            <a:r>
              <a:rPr lang="en-US" dirty="0" err="1"/>
              <a:t>Folosirea</a:t>
            </a:r>
            <a:r>
              <a:rPr lang="en-US" dirty="0"/>
              <a:t> AI </a:t>
            </a:r>
            <a:r>
              <a:rPr lang="en-US" dirty="0" err="1"/>
              <a:t>și</a:t>
            </a:r>
            <a:r>
              <a:rPr lang="en-US" dirty="0"/>
              <a:t> a </a:t>
            </a:r>
            <a:r>
              <a:rPr lang="en-US" dirty="0" err="1"/>
              <a:t>algoritmilor</a:t>
            </a:r>
            <a:r>
              <a:rPr lang="en-US" dirty="0"/>
              <a:t> de </a:t>
            </a:r>
            <a:r>
              <a:rPr lang="en-US" dirty="0" err="1"/>
              <a:t>învățare</a:t>
            </a:r>
            <a:r>
              <a:rPr lang="en-US" dirty="0"/>
              <a:t> </a:t>
            </a:r>
            <a:r>
              <a:rPr lang="en-US" dirty="0" err="1"/>
              <a:t>automată</a:t>
            </a:r>
            <a:r>
              <a:rPr lang="en-US" dirty="0"/>
              <a:t> </a:t>
            </a:r>
            <a:r>
              <a:rPr lang="en-US" dirty="0" err="1"/>
              <a:t>pentru</a:t>
            </a:r>
            <a:r>
              <a:rPr lang="en-US" dirty="0"/>
              <a:t> a </a:t>
            </a:r>
            <a:r>
              <a:rPr lang="en-US" dirty="0" err="1"/>
              <a:t>îmbunătăți</a:t>
            </a:r>
            <a:r>
              <a:rPr lang="en-US" dirty="0"/>
              <a:t> </a:t>
            </a:r>
            <a:r>
              <a:rPr lang="en-US" dirty="0" err="1"/>
              <a:t>diagnosticul</a:t>
            </a:r>
            <a:r>
              <a:rPr lang="en-US" dirty="0"/>
              <a:t> imagistic</a:t>
            </a:r>
          </a:p>
          <a:p>
            <a:pPr marL="0" indent="0">
              <a:buNone/>
            </a:pPr>
            <a:r>
              <a:rPr lang="en-US" dirty="0"/>
              <a:t>• </a:t>
            </a:r>
            <a:r>
              <a:rPr lang="en-US" dirty="0" err="1"/>
              <a:t>În</a:t>
            </a:r>
            <a:r>
              <a:rPr lang="en-US" dirty="0"/>
              <a:t> plus, </a:t>
            </a:r>
            <a:r>
              <a:rPr lang="en-US" dirty="0" err="1"/>
              <a:t>în</a:t>
            </a:r>
            <a:r>
              <a:rPr lang="en-US" dirty="0"/>
              <a:t> </a:t>
            </a:r>
            <a:r>
              <a:rPr lang="en-US" dirty="0" err="1"/>
              <a:t>urma</a:t>
            </a:r>
            <a:r>
              <a:rPr lang="en-US" dirty="0"/>
              <a:t> </a:t>
            </a:r>
            <a:r>
              <a:rPr lang="en-US" dirty="0" err="1"/>
              <a:t>rezultatelor</a:t>
            </a:r>
            <a:r>
              <a:rPr lang="en-US" dirty="0"/>
              <a:t> </a:t>
            </a:r>
            <a:r>
              <a:rPr lang="en-US" dirty="0" err="1"/>
              <a:t>cercetărilor</a:t>
            </a:r>
            <a:r>
              <a:rPr lang="en-US" dirty="0"/>
              <a:t> din </a:t>
            </a:r>
            <a:r>
              <a:rPr lang="en-US" dirty="0" err="1"/>
              <a:t>ultimii</a:t>
            </a:r>
            <a:r>
              <a:rPr lang="en-US" dirty="0"/>
              <a:t> ani, s-au </a:t>
            </a:r>
            <a:r>
              <a:rPr lang="en-US" dirty="0" err="1"/>
              <a:t>conturat</a:t>
            </a:r>
            <a:r>
              <a:rPr lang="en-US" dirty="0"/>
              <a:t> </a:t>
            </a:r>
            <a:r>
              <a:rPr lang="en-US" dirty="0" err="1"/>
              <a:t>două</a:t>
            </a:r>
            <a:r>
              <a:rPr lang="en-US" dirty="0"/>
              <a:t> </a:t>
            </a:r>
            <a:r>
              <a:rPr lang="en-US" dirty="0" err="1"/>
              <a:t>noi</a:t>
            </a:r>
            <a:r>
              <a:rPr lang="en-US" dirty="0"/>
              <a:t> </a:t>
            </a:r>
            <a:r>
              <a:rPr lang="en-US" dirty="0" err="1"/>
              <a:t>direcții</a:t>
            </a:r>
            <a:r>
              <a:rPr lang="en-US" dirty="0"/>
              <a:t>, </a:t>
            </a:r>
            <a:r>
              <a:rPr lang="en-US" dirty="0" err="1"/>
              <a:t>cea</a:t>
            </a:r>
            <a:r>
              <a:rPr lang="en-US" dirty="0"/>
              <a:t> a </a:t>
            </a:r>
            <a:r>
              <a:rPr lang="en-US" dirty="0" err="1"/>
              <a:t>medicinei</a:t>
            </a:r>
            <a:r>
              <a:rPr lang="en-US" dirty="0"/>
              <a:t> </a:t>
            </a:r>
            <a:r>
              <a:rPr lang="en-US" dirty="0" err="1"/>
              <a:t>interdisciplinare</a:t>
            </a:r>
            <a:r>
              <a:rPr lang="en-US" dirty="0"/>
              <a:t> </a:t>
            </a:r>
            <a:r>
              <a:rPr lang="en-US" dirty="0" err="1"/>
              <a:t>și</a:t>
            </a:r>
            <a:r>
              <a:rPr lang="en-US" dirty="0"/>
              <a:t> </a:t>
            </a:r>
            <a:r>
              <a:rPr lang="en-US" dirty="0" err="1"/>
              <a:t>cea</a:t>
            </a:r>
            <a:r>
              <a:rPr lang="en-US" dirty="0"/>
              <a:t> a </a:t>
            </a:r>
            <a:r>
              <a:rPr lang="en-US" dirty="0" err="1"/>
              <a:t>medicinei</a:t>
            </a:r>
            <a:r>
              <a:rPr lang="en-US" dirty="0"/>
              <a:t> integrative</a:t>
            </a:r>
          </a:p>
        </p:txBody>
      </p:sp>
      <p:pic>
        <p:nvPicPr>
          <p:cNvPr id="4" name="Picture 3">
            <a:extLst>
              <a:ext uri="{FF2B5EF4-FFF2-40B4-BE49-F238E27FC236}">
                <a16:creationId xmlns:a16="http://schemas.microsoft.com/office/drawing/2014/main" id="{AAAE85CF-5D64-70CE-1BCA-65BFDB0B25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9800" y="304800"/>
            <a:ext cx="1856882" cy="657220"/>
          </a:xfrm>
          <a:prstGeom prst="rect">
            <a:avLst/>
          </a:prstGeom>
        </p:spPr>
      </p:pic>
    </p:spTree>
    <p:extLst>
      <p:ext uri="{BB962C8B-B14F-4D97-AF65-F5344CB8AC3E}">
        <p14:creationId xmlns:p14="http://schemas.microsoft.com/office/powerpoint/2010/main" val="29261652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39AC7-ACB8-CE49-9AC4-861DE8DEC8C5}"/>
              </a:ext>
            </a:extLst>
          </p:cNvPr>
          <p:cNvSpPr>
            <a:spLocks noGrp="1"/>
          </p:cNvSpPr>
          <p:nvPr>
            <p:ph type="title"/>
          </p:nvPr>
        </p:nvSpPr>
        <p:spPr/>
        <p:txBody>
          <a:bodyPr>
            <a:normAutofit fontScale="90000"/>
          </a:bodyPr>
          <a:lstStyle/>
          <a:p>
            <a:r>
              <a:rPr lang="en-US" dirty="0"/>
              <a:t>1. DEZVOLTAREA ACTIVITĂȚII DE CERCETARE </a:t>
            </a:r>
            <a:r>
              <a:rPr lang="en-US" dirty="0" err="1"/>
              <a:t>în</a:t>
            </a:r>
            <a:r>
              <a:rPr lang="en-US" dirty="0"/>
              <a:t> </a:t>
            </a:r>
            <a:r>
              <a:rPr lang="en-US" dirty="0" err="1"/>
              <a:t>domeniul</a:t>
            </a:r>
            <a:r>
              <a:rPr lang="en-US" dirty="0"/>
              <a:t> imagistic de tip IRM cardiac</a:t>
            </a:r>
          </a:p>
        </p:txBody>
      </p:sp>
      <p:sp>
        <p:nvSpPr>
          <p:cNvPr id="3" name="Content Placeholder 2">
            <a:extLst>
              <a:ext uri="{FF2B5EF4-FFF2-40B4-BE49-F238E27FC236}">
                <a16:creationId xmlns:a16="http://schemas.microsoft.com/office/drawing/2014/main" id="{835E4480-587D-7EFE-F498-6CBEB40D5974}"/>
              </a:ext>
            </a:extLst>
          </p:cNvPr>
          <p:cNvSpPr>
            <a:spLocks noGrp="1"/>
          </p:cNvSpPr>
          <p:nvPr>
            <p:ph idx="1"/>
          </p:nvPr>
        </p:nvSpPr>
        <p:spPr/>
        <p:txBody>
          <a:bodyPr>
            <a:normAutofit/>
          </a:bodyPr>
          <a:lstStyle/>
          <a:p>
            <a:pPr marL="0" indent="0" algn="just">
              <a:buNone/>
            </a:pPr>
            <a:r>
              <a:rPr lang="en-US" dirty="0" err="1"/>
              <a:t>Planuri</a:t>
            </a:r>
            <a:r>
              <a:rPr lang="en-US" dirty="0"/>
              <a:t> de </a:t>
            </a:r>
            <a:r>
              <a:rPr lang="en-US" dirty="0" err="1"/>
              <a:t>dezvoltare</a:t>
            </a:r>
            <a:r>
              <a:rPr lang="en-US" dirty="0"/>
              <a:t> </a:t>
            </a:r>
            <a:r>
              <a:rPr lang="en-US" dirty="0" err="1"/>
              <a:t>știintifică</a:t>
            </a:r>
            <a:r>
              <a:rPr lang="en-US" dirty="0"/>
              <a:t> </a:t>
            </a:r>
            <a:r>
              <a:rPr lang="en-US" dirty="0" err="1"/>
              <a:t>în</a:t>
            </a:r>
            <a:r>
              <a:rPr lang="en-US" dirty="0"/>
              <a:t> </a:t>
            </a:r>
            <a:r>
              <a:rPr lang="en-US" dirty="0" err="1"/>
              <a:t>domeniul</a:t>
            </a:r>
            <a:r>
              <a:rPr lang="en-US" dirty="0"/>
              <a:t> imagistic de tip IRM cardiac - </a:t>
            </a:r>
            <a:r>
              <a:rPr lang="en-US" dirty="0" err="1"/>
              <a:t>aspecte</a:t>
            </a:r>
            <a:r>
              <a:rPr lang="en-US" dirty="0"/>
              <a:t> </a:t>
            </a:r>
            <a:r>
              <a:rPr lang="en-US" dirty="0" err="1"/>
              <a:t>imagistice</a:t>
            </a:r>
            <a:r>
              <a:rPr lang="en-US" dirty="0"/>
              <a:t> IRM </a:t>
            </a:r>
            <a:r>
              <a:rPr lang="en-US" dirty="0" err="1"/>
              <a:t>și</a:t>
            </a:r>
            <a:r>
              <a:rPr lang="en-US" dirty="0"/>
              <a:t> </a:t>
            </a:r>
            <a:r>
              <a:rPr lang="en-US" dirty="0" err="1"/>
              <a:t>patternurile</a:t>
            </a:r>
            <a:r>
              <a:rPr lang="en-US" dirty="0"/>
              <a:t> de </a:t>
            </a:r>
            <a:r>
              <a:rPr lang="ro-RO" dirty="0"/>
              <a:t>d</a:t>
            </a:r>
            <a:r>
              <a:rPr lang="en-US" dirty="0" err="1"/>
              <a:t>istribuție</a:t>
            </a:r>
            <a:r>
              <a:rPr lang="en-US" dirty="0"/>
              <a:t> a </a:t>
            </a:r>
            <a:r>
              <a:rPr lang="en-US" dirty="0" err="1"/>
              <a:t>disjuncției</a:t>
            </a:r>
            <a:r>
              <a:rPr lang="en-US" dirty="0"/>
              <a:t> </a:t>
            </a:r>
            <a:r>
              <a:rPr lang="en-US" dirty="0" err="1"/>
              <a:t>anulare</a:t>
            </a:r>
            <a:r>
              <a:rPr lang="en-US" dirty="0"/>
              <a:t> a </a:t>
            </a:r>
            <a:r>
              <a:rPr lang="en-US" dirty="0" err="1"/>
              <a:t>valvei</a:t>
            </a:r>
            <a:r>
              <a:rPr lang="en-US" dirty="0"/>
              <a:t> </a:t>
            </a:r>
            <a:r>
              <a:rPr lang="en-US" dirty="0" err="1"/>
              <a:t>mitrale</a:t>
            </a:r>
            <a:r>
              <a:rPr lang="en-US" dirty="0"/>
              <a:t> MAD- la </a:t>
            </a:r>
            <a:r>
              <a:rPr lang="en-US" dirty="0" err="1"/>
              <a:t>pacienții</a:t>
            </a:r>
            <a:r>
              <a:rPr lang="en-US" dirty="0"/>
              <a:t> cu infarct </a:t>
            </a:r>
            <a:r>
              <a:rPr lang="en-US" dirty="0" err="1"/>
              <a:t>miocardic</a:t>
            </a:r>
            <a:r>
              <a:rPr lang="en-US" dirty="0"/>
              <a:t> STEMI </a:t>
            </a:r>
            <a:r>
              <a:rPr lang="en-US" dirty="0" err="1"/>
              <a:t>și</a:t>
            </a:r>
            <a:r>
              <a:rPr lang="en-US" dirty="0"/>
              <a:t> NON-STEMI </a:t>
            </a:r>
          </a:p>
          <a:p>
            <a:pPr marL="0" indent="0" algn="just">
              <a:buNone/>
            </a:pPr>
            <a:r>
              <a:rPr lang="en-US" dirty="0" err="1"/>
              <a:t>Acest</a:t>
            </a:r>
            <a:r>
              <a:rPr lang="en-US" dirty="0"/>
              <a:t> </a:t>
            </a:r>
            <a:r>
              <a:rPr lang="en-US" dirty="0" err="1"/>
              <a:t>studiu</a:t>
            </a:r>
            <a:r>
              <a:rPr lang="en-US" dirty="0"/>
              <a:t> are ca scop de </a:t>
            </a:r>
            <a:r>
              <a:rPr lang="en-US" dirty="0" err="1"/>
              <a:t>cercetare</a:t>
            </a:r>
            <a:r>
              <a:rPr lang="en-US" dirty="0"/>
              <a:t> </a:t>
            </a:r>
            <a:r>
              <a:rPr lang="en-US" dirty="0" err="1"/>
              <a:t>determinarea</a:t>
            </a:r>
            <a:r>
              <a:rPr lang="en-US" dirty="0"/>
              <a:t> </a:t>
            </a:r>
            <a:r>
              <a:rPr lang="en-US" dirty="0" err="1"/>
              <a:t>prevalenței</a:t>
            </a:r>
            <a:r>
              <a:rPr lang="en-US" dirty="0"/>
              <a:t> MAD </a:t>
            </a:r>
            <a:r>
              <a:rPr lang="en-US" dirty="0" err="1"/>
              <a:t>prin</a:t>
            </a:r>
            <a:r>
              <a:rPr lang="en-US" dirty="0"/>
              <a:t> RMN cardiac la </a:t>
            </a:r>
            <a:r>
              <a:rPr lang="en-US" dirty="0" err="1"/>
              <a:t>pacienții</a:t>
            </a:r>
            <a:r>
              <a:rPr lang="en-US" dirty="0"/>
              <a:t> cu infract </a:t>
            </a:r>
            <a:r>
              <a:rPr lang="en-US" dirty="0" err="1"/>
              <a:t>miocardic</a:t>
            </a:r>
            <a:r>
              <a:rPr lang="en-US" dirty="0"/>
              <a:t> STEMI </a:t>
            </a:r>
            <a:r>
              <a:rPr lang="en-US" dirty="0" err="1"/>
              <a:t>si</a:t>
            </a:r>
            <a:r>
              <a:rPr lang="en-US" dirty="0"/>
              <a:t> NON-STEMI </a:t>
            </a:r>
            <a:r>
              <a:rPr lang="en-US" dirty="0" err="1"/>
              <a:t>și</a:t>
            </a:r>
            <a:r>
              <a:rPr lang="en-US" dirty="0"/>
              <a:t> </a:t>
            </a:r>
            <a:r>
              <a:rPr lang="en-US" dirty="0" err="1"/>
              <a:t>stabilirea</a:t>
            </a:r>
            <a:r>
              <a:rPr lang="en-US" dirty="0"/>
              <a:t> </a:t>
            </a:r>
            <a:r>
              <a:rPr lang="en-US" dirty="0" err="1"/>
              <a:t>rolului</a:t>
            </a:r>
            <a:r>
              <a:rPr lang="en-US" dirty="0"/>
              <a:t> </a:t>
            </a:r>
            <a:r>
              <a:rPr lang="en-US" dirty="0" err="1"/>
              <a:t>său</a:t>
            </a:r>
            <a:r>
              <a:rPr lang="en-US" dirty="0"/>
              <a:t> prognostic la </a:t>
            </a:r>
            <a:r>
              <a:rPr lang="en-US" dirty="0" err="1"/>
              <a:t>acești</a:t>
            </a:r>
            <a:r>
              <a:rPr lang="en-US" dirty="0"/>
              <a:t> </a:t>
            </a:r>
            <a:r>
              <a:rPr lang="en-US" dirty="0" err="1"/>
              <a:t>pacienți</a:t>
            </a:r>
            <a:r>
              <a:rPr lang="en-US" dirty="0"/>
              <a:t>. </a:t>
            </a:r>
          </a:p>
        </p:txBody>
      </p:sp>
    </p:spTree>
    <p:extLst>
      <p:ext uri="{BB962C8B-B14F-4D97-AF65-F5344CB8AC3E}">
        <p14:creationId xmlns:p14="http://schemas.microsoft.com/office/powerpoint/2010/main" val="23383549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1F16B69-CEB1-5AE1-5D31-6B53860E97F4}"/>
              </a:ext>
            </a:extLst>
          </p:cNvPr>
          <p:cNvSpPr>
            <a:spLocks noGrp="1"/>
          </p:cNvSpPr>
          <p:nvPr>
            <p:ph sz="half" idx="1"/>
          </p:nvPr>
        </p:nvSpPr>
        <p:spPr>
          <a:xfrm>
            <a:off x="3200400" y="609600"/>
            <a:ext cx="8686800" cy="6019800"/>
          </a:xfrm>
        </p:spPr>
        <p:txBody>
          <a:bodyPr>
            <a:normAutofit/>
          </a:bodyPr>
          <a:lstStyle/>
          <a:p>
            <a:pPr marL="0" indent="0">
              <a:buNone/>
            </a:pPr>
            <a:r>
              <a:rPr lang="it-IT" b="1" i="1" u="none" strike="noStrike" baseline="0" dirty="0">
                <a:solidFill>
                  <a:srgbClr val="404040"/>
                </a:solidFill>
                <a:latin typeface="UT Sans"/>
              </a:rPr>
              <a:t>1. EVOLUȚIE ȘI DEZVOLTARE PROFESIONALĂ</a:t>
            </a:r>
          </a:p>
          <a:p>
            <a:pPr marL="0" indent="0">
              <a:buNone/>
            </a:pPr>
            <a:endParaRPr lang="it-IT" sz="2400" b="1" dirty="0">
              <a:solidFill>
                <a:srgbClr val="404040"/>
              </a:solidFill>
              <a:latin typeface="UT Sans"/>
            </a:endParaRPr>
          </a:p>
          <a:p>
            <a:pPr>
              <a:buFont typeface="Wingdings" panose="05000000000000000000" pitchFamily="2" charset="2"/>
              <a:buChar char="Ø"/>
            </a:pPr>
            <a:r>
              <a:rPr lang="ro-RO" sz="2400" dirty="0"/>
              <a:t>1993-1999- Facultatea de Medicină Generală- UMF Tg Mureș</a:t>
            </a:r>
            <a:endParaRPr lang="en-US" sz="2400" dirty="0"/>
          </a:p>
          <a:p>
            <a:pPr>
              <a:buFont typeface="Wingdings" panose="05000000000000000000" pitchFamily="2" charset="2"/>
              <a:buChar char="Ø"/>
            </a:pPr>
            <a:r>
              <a:rPr lang="en-US" sz="2400" dirty="0"/>
              <a:t>2000-2001- an de </a:t>
            </a:r>
            <a:r>
              <a:rPr lang="en-US" sz="2400" dirty="0" err="1"/>
              <a:t>stagiatura</a:t>
            </a:r>
            <a:endParaRPr lang="en-US" sz="2400" dirty="0"/>
          </a:p>
          <a:p>
            <a:pPr>
              <a:buFont typeface="Wingdings" panose="05000000000000000000" pitchFamily="2" charset="2"/>
              <a:buChar char="Ø"/>
            </a:pPr>
            <a:r>
              <a:rPr lang="en-US" sz="2400" dirty="0"/>
              <a:t>2001- </a:t>
            </a:r>
            <a:r>
              <a:rPr lang="en-US" sz="2400" dirty="0" err="1"/>
              <a:t>în</a:t>
            </a:r>
            <a:r>
              <a:rPr lang="en-US" sz="2400" dirty="0"/>
              <a:t> </a:t>
            </a:r>
            <a:r>
              <a:rPr lang="en-US" sz="2400" dirty="0" err="1"/>
              <a:t>urma</a:t>
            </a:r>
            <a:r>
              <a:rPr lang="en-US" sz="2400" dirty="0"/>
              <a:t> </a:t>
            </a:r>
            <a:r>
              <a:rPr lang="en-US" sz="2400" dirty="0" err="1"/>
              <a:t>susținerii</a:t>
            </a:r>
            <a:r>
              <a:rPr lang="en-US" sz="2400" dirty="0"/>
              <a:t> </a:t>
            </a:r>
            <a:r>
              <a:rPr lang="en-US" sz="2400" dirty="0" err="1"/>
              <a:t>examenului</a:t>
            </a:r>
            <a:r>
              <a:rPr lang="en-US" sz="2400" dirty="0"/>
              <a:t> </a:t>
            </a:r>
            <a:r>
              <a:rPr lang="en-US" sz="2400" dirty="0" err="1"/>
              <a:t>național</a:t>
            </a:r>
            <a:r>
              <a:rPr lang="en-US" sz="2400" dirty="0"/>
              <a:t> de </a:t>
            </a:r>
            <a:r>
              <a:rPr lang="en-US" sz="2400" dirty="0" err="1"/>
              <a:t>rezidențiat</a:t>
            </a:r>
            <a:r>
              <a:rPr lang="en-US" sz="2400" dirty="0"/>
              <a:t> am </a:t>
            </a:r>
            <a:r>
              <a:rPr lang="en-US" sz="2400" dirty="0" err="1"/>
              <a:t>devenit</a:t>
            </a:r>
            <a:r>
              <a:rPr lang="en-US" sz="2400" dirty="0"/>
              <a:t> medic </a:t>
            </a:r>
            <a:r>
              <a:rPr lang="en-US" sz="2400" dirty="0" err="1"/>
              <a:t>rezident</a:t>
            </a:r>
            <a:r>
              <a:rPr lang="en-US" sz="2400" dirty="0"/>
              <a:t> </a:t>
            </a:r>
            <a:r>
              <a:rPr lang="ro-RO" sz="2400" dirty="0"/>
              <a:t>î</a:t>
            </a:r>
            <a:r>
              <a:rPr lang="en-US" sz="2400" dirty="0"/>
              <a:t>n </a:t>
            </a:r>
            <a:r>
              <a:rPr lang="en-US" sz="2400" dirty="0" err="1"/>
              <a:t>specialitatea</a:t>
            </a:r>
            <a:r>
              <a:rPr lang="en-US" sz="2400" dirty="0"/>
              <a:t> </a:t>
            </a:r>
            <a:r>
              <a:rPr lang="en-US" sz="2400" dirty="0" err="1"/>
              <a:t>radiologie</a:t>
            </a:r>
            <a:r>
              <a:rPr lang="en-US" sz="2400" dirty="0"/>
              <a:t>-imagistic</a:t>
            </a:r>
            <a:r>
              <a:rPr lang="ro-RO" sz="2400" dirty="0"/>
              <a:t>ă</a:t>
            </a:r>
            <a:r>
              <a:rPr lang="en-US" sz="2400" dirty="0"/>
              <a:t> medical</a:t>
            </a:r>
            <a:r>
              <a:rPr lang="ro-RO" sz="2400" dirty="0"/>
              <a:t>ă</a:t>
            </a:r>
          </a:p>
          <a:p>
            <a:pPr>
              <a:buFont typeface="Wingdings" panose="05000000000000000000" pitchFamily="2" charset="2"/>
              <a:buChar char="Ø"/>
            </a:pPr>
            <a:r>
              <a:rPr lang="en-US" sz="2400" dirty="0"/>
              <a:t>Ian. 2002- dec.2006- am </a:t>
            </a:r>
            <a:r>
              <a:rPr lang="en-US" sz="2400" dirty="0" err="1"/>
              <a:t>urmat</a:t>
            </a:r>
            <a:r>
              <a:rPr lang="en-US" sz="2400" dirty="0"/>
              <a:t> </a:t>
            </a:r>
            <a:r>
              <a:rPr lang="en-US" sz="2400" dirty="0" err="1"/>
              <a:t>modulele</a:t>
            </a:r>
            <a:r>
              <a:rPr lang="en-US" sz="2400" dirty="0"/>
              <a:t> de </a:t>
            </a:r>
            <a:r>
              <a:rPr lang="en-US" sz="2400" dirty="0" err="1"/>
              <a:t>pregatire</a:t>
            </a:r>
            <a:r>
              <a:rPr lang="en-US" sz="2400" dirty="0"/>
              <a:t> </a:t>
            </a:r>
            <a:r>
              <a:rPr lang="ro-RO" sz="2400" dirty="0"/>
              <a:t>î</a:t>
            </a:r>
            <a:r>
              <a:rPr lang="en-US" sz="2400" dirty="0"/>
              <a:t>n </a:t>
            </a:r>
            <a:r>
              <a:rPr lang="en-US" sz="2400" dirty="0" err="1"/>
              <a:t>rezidentiat</a:t>
            </a:r>
            <a:r>
              <a:rPr lang="en-US" sz="2400" dirty="0"/>
              <a:t> </a:t>
            </a:r>
            <a:r>
              <a:rPr lang="ro-RO" sz="2400" dirty="0"/>
              <a:t>î</a:t>
            </a:r>
            <a:r>
              <a:rPr lang="en-US" sz="2400" dirty="0"/>
              <a:t>n </a:t>
            </a:r>
            <a:r>
              <a:rPr lang="en-US" sz="2400" dirty="0" err="1"/>
              <a:t>centrul</a:t>
            </a:r>
            <a:r>
              <a:rPr lang="en-US" sz="2400" dirty="0"/>
              <a:t> </a:t>
            </a:r>
            <a:r>
              <a:rPr lang="en-US" sz="2400" dirty="0" err="1"/>
              <a:t>universitar</a:t>
            </a:r>
            <a:r>
              <a:rPr lang="ro-RO" sz="2400" dirty="0"/>
              <a:t>-</a:t>
            </a:r>
            <a:r>
              <a:rPr lang="en-US" sz="2400" dirty="0"/>
              <a:t> </a:t>
            </a:r>
            <a:r>
              <a:rPr lang="en-US" sz="2400" dirty="0" err="1"/>
              <a:t>Bucure</a:t>
            </a:r>
            <a:r>
              <a:rPr lang="ro-RO" sz="2400" dirty="0"/>
              <a:t>ș</a:t>
            </a:r>
            <a:r>
              <a:rPr lang="en-US" sz="2400" dirty="0" err="1"/>
              <a:t>ti</a:t>
            </a:r>
            <a:r>
              <a:rPr lang="en-US" sz="2400" dirty="0"/>
              <a:t>- </a:t>
            </a:r>
            <a:r>
              <a:rPr lang="en-US" sz="2400" dirty="0" err="1"/>
              <a:t>Spitalul</a:t>
            </a:r>
            <a:r>
              <a:rPr lang="en-US" sz="2400" dirty="0"/>
              <a:t> de </a:t>
            </a:r>
            <a:r>
              <a:rPr lang="en-US" sz="2400" dirty="0" err="1"/>
              <a:t>Urgen</a:t>
            </a:r>
            <a:r>
              <a:rPr lang="ro-RO" sz="2400" dirty="0"/>
              <a:t>ță</a:t>
            </a:r>
            <a:r>
              <a:rPr lang="en-US" sz="2400" dirty="0"/>
              <a:t> </a:t>
            </a:r>
            <a:r>
              <a:rPr lang="en-US" sz="2400" dirty="0" err="1"/>
              <a:t>și</a:t>
            </a:r>
            <a:r>
              <a:rPr lang="en-US" sz="2400" dirty="0"/>
              <a:t> </a:t>
            </a:r>
            <a:r>
              <a:rPr lang="en-US" sz="2400" dirty="0" err="1"/>
              <a:t>Brașov</a:t>
            </a:r>
            <a:endParaRPr lang="en-US" sz="2400" dirty="0"/>
          </a:p>
        </p:txBody>
      </p:sp>
      <p:pic>
        <p:nvPicPr>
          <p:cNvPr id="1030" name="Picture 6" descr="UMFST Târgu Mureș: La Medicină sunt 1.021 de candidați pe 740 de locuri">
            <a:extLst>
              <a:ext uri="{FF2B5EF4-FFF2-40B4-BE49-F238E27FC236}">
                <a16:creationId xmlns:a16="http://schemas.microsoft.com/office/drawing/2014/main" id="{6732F1BD-6480-B250-9C27-3DAC5D2BFE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20" y="596386"/>
            <a:ext cx="2885883" cy="215681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UMFCD - Universitatea de Medicină și Farmacie &quot;Carol Davila&quot; din București  - umfcd">
            <a:extLst>
              <a:ext uri="{FF2B5EF4-FFF2-40B4-BE49-F238E27FC236}">
                <a16:creationId xmlns:a16="http://schemas.microsoft.com/office/drawing/2014/main" id="{C6455BAE-A0EB-FD95-34D1-B62DFE96CB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0" y="2753204"/>
            <a:ext cx="2966942" cy="183723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4113104-487E-5CCD-C680-4A56C8E5777B}"/>
              </a:ext>
            </a:extLst>
          </p:cNvPr>
          <p:cNvPicPr>
            <a:picLocks noChangeAspect="1"/>
          </p:cNvPicPr>
          <p:nvPr/>
        </p:nvPicPr>
        <p:blipFill rotWithShape="1">
          <a:blip r:embed="rId4">
            <a:extLst>
              <a:ext uri="{28A0092B-C50C-407E-A947-70E740481C1C}">
                <a14:useLocalDpi xmlns:a14="http://schemas.microsoft.com/office/drawing/2010/main" val="0"/>
              </a:ext>
            </a:extLst>
          </a:blip>
          <a:srcRect l="25543" t="51406" r="6522" b="12251"/>
          <a:stretch/>
        </p:blipFill>
        <p:spPr>
          <a:xfrm>
            <a:off x="11890" y="4590441"/>
            <a:ext cx="2966942" cy="1609917"/>
          </a:xfrm>
          <a:prstGeom prst="rect">
            <a:avLst/>
          </a:prstGeom>
        </p:spPr>
      </p:pic>
    </p:spTree>
    <p:extLst>
      <p:ext uri="{BB962C8B-B14F-4D97-AF65-F5344CB8AC3E}">
        <p14:creationId xmlns:p14="http://schemas.microsoft.com/office/powerpoint/2010/main" val="38718588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4D670-DFFD-1629-15CA-49F5407DDDEF}"/>
              </a:ext>
            </a:extLst>
          </p:cNvPr>
          <p:cNvSpPr>
            <a:spLocks noGrp="1"/>
          </p:cNvSpPr>
          <p:nvPr>
            <p:ph type="title"/>
          </p:nvPr>
        </p:nvSpPr>
        <p:spPr/>
        <p:txBody>
          <a:bodyPr>
            <a:noAutofit/>
          </a:bodyPr>
          <a:lstStyle/>
          <a:p>
            <a:r>
              <a:rPr lang="en-US" sz="2800" dirty="0"/>
              <a:t>2. </a:t>
            </a:r>
            <a:r>
              <a:rPr lang="en-US" sz="2800" dirty="0" err="1"/>
              <a:t>dezvoltare</a:t>
            </a:r>
            <a:r>
              <a:rPr lang="en-US" sz="2800" dirty="0"/>
              <a:t> </a:t>
            </a:r>
            <a:r>
              <a:rPr lang="en-US" sz="2800" dirty="0" err="1"/>
              <a:t>știintifică</a:t>
            </a:r>
            <a:r>
              <a:rPr lang="en-US" sz="2800" dirty="0"/>
              <a:t> </a:t>
            </a:r>
            <a:r>
              <a:rPr lang="en-US" sz="2800" dirty="0" err="1"/>
              <a:t>în</a:t>
            </a:r>
            <a:r>
              <a:rPr lang="en-US" sz="2800" dirty="0"/>
              <a:t> </a:t>
            </a:r>
            <a:r>
              <a:rPr lang="en-US" sz="2800" dirty="0" err="1"/>
              <a:t>domeniul</a:t>
            </a:r>
            <a:r>
              <a:rPr lang="en-US" sz="2800" dirty="0"/>
              <a:t> imagistic al </a:t>
            </a:r>
            <a:r>
              <a:rPr lang="en-US" sz="2800" dirty="0" err="1"/>
              <a:t>formatiunilor</a:t>
            </a:r>
            <a:r>
              <a:rPr lang="en-US" sz="2800" dirty="0"/>
              <a:t> </a:t>
            </a:r>
            <a:r>
              <a:rPr lang="en-US" sz="2800" dirty="0" err="1"/>
              <a:t>tumorale</a:t>
            </a:r>
            <a:endParaRPr lang="en-US" sz="2800" dirty="0"/>
          </a:p>
        </p:txBody>
      </p:sp>
      <p:sp>
        <p:nvSpPr>
          <p:cNvPr id="3" name="Content Placeholder 2">
            <a:extLst>
              <a:ext uri="{FF2B5EF4-FFF2-40B4-BE49-F238E27FC236}">
                <a16:creationId xmlns:a16="http://schemas.microsoft.com/office/drawing/2014/main" id="{373DFC34-E8FA-C0EA-903C-79777E3D89AC}"/>
              </a:ext>
            </a:extLst>
          </p:cNvPr>
          <p:cNvSpPr>
            <a:spLocks noGrp="1"/>
          </p:cNvSpPr>
          <p:nvPr>
            <p:ph idx="1"/>
          </p:nvPr>
        </p:nvSpPr>
        <p:spPr/>
        <p:txBody>
          <a:bodyPr>
            <a:normAutofit fontScale="47500" lnSpcReduction="20000"/>
          </a:bodyPr>
          <a:lstStyle/>
          <a:p>
            <a:pPr marL="0" indent="0">
              <a:buNone/>
            </a:pPr>
            <a:r>
              <a:rPr lang="en-US" dirty="0" err="1"/>
              <a:t>Principalele</a:t>
            </a:r>
            <a:r>
              <a:rPr lang="en-US" dirty="0"/>
              <a:t> </a:t>
            </a:r>
            <a:r>
              <a:rPr lang="en-US" dirty="0" err="1"/>
              <a:t>obiective</a:t>
            </a:r>
            <a:r>
              <a:rPr lang="en-US" dirty="0"/>
              <a:t> ale </a:t>
            </a:r>
            <a:r>
              <a:rPr lang="en-US" dirty="0" err="1"/>
              <a:t>studiului</a:t>
            </a:r>
            <a:r>
              <a:rPr lang="en-US" dirty="0"/>
              <a:t> sunt: </a:t>
            </a:r>
          </a:p>
          <a:p>
            <a:pPr marL="0" indent="0" algn="just">
              <a:buNone/>
            </a:pPr>
            <a:r>
              <a:rPr lang="en-US" dirty="0"/>
              <a:t>• </a:t>
            </a:r>
            <a:r>
              <a:rPr lang="en-US" dirty="0" err="1"/>
              <a:t>evaluare</a:t>
            </a:r>
            <a:r>
              <a:rPr lang="en-US" dirty="0"/>
              <a:t> </a:t>
            </a:r>
            <a:r>
              <a:rPr lang="en-US" dirty="0" err="1"/>
              <a:t>retrospectivă</a:t>
            </a:r>
            <a:r>
              <a:rPr lang="en-US" dirty="0"/>
              <a:t> </a:t>
            </a:r>
            <a:r>
              <a:rPr lang="en-US" dirty="0" err="1"/>
              <a:t>utilizând</a:t>
            </a:r>
            <a:r>
              <a:rPr lang="en-US" dirty="0"/>
              <a:t> </a:t>
            </a:r>
            <a:r>
              <a:rPr lang="en-US" dirty="0" err="1"/>
              <a:t>scorul</a:t>
            </a:r>
            <a:r>
              <a:rPr lang="en-US" dirty="0"/>
              <a:t> RENAL</a:t>
            </a:r>
            <a:r>
              <a:rPr lang="ro-RO" dirty="0"/>
              <a:t> </a:t>
            </a:r>
            <a:r>
              <a:rPr lang="en-US" dirty="0"/>
              <a:t> pe </a:t>
            </a:r>
            <a:r>
              <a:rPr lang="en-US" dirty="0" err="1"/>
              <a:t>examinarile</a:t>
            </a:r>
            <a:r>
              <a:rPr lang="en-US" dirty="0"/>
              <a:t> </a:t>
            </a:r>
            <a:r>
              <a:rPr lang="en-US" dirty="0" err="1"/>
              <a:t>imagistice</a:t>
            </a:r>
            <a:r>
              <a:rPr lang="en-US" dirty="0"/>
              <a:t> de tip computer </a:t>
            </a:r>
            <a:r>
              <a:rPr lang="en-US" dirty="0" err="1"/>
              <a:t>tomograf</a:t>
            </a:r>
            <a:r>
              <a:rPr lang="en-US" dirty="0"/>
              <a:t> (CT), calculate de </a:t>
            </a:r>
            <a:r>
              <a:rPr lang="en-US" dirty="0" err="1"/>
              <a:t>medicul</a:t>
            </a:r>
            <a:r>
              <a:rPr lang="en-US" dirty="0"/>
              <a:t> </a:t>
            </a:r>
            <a:r>
              <a:rPr lang="en-US" dirty="0" err="1"/>
              <a:t>radiolog</a:t>
            </a:r>
            <a:r>
              <a:rPr lang="en-US" dirty="0"/>
              <a:t> la </a:t>
            </a:r>
            <a:r>
              <a:rPr lang="en-US" dirty="0" err="1"/>
              <a:t>pacienții</a:t>
            </a:r>
            <a:r>
              <a:rPr lang="en-US" dirty="0"/>
              <a:t> cu </a:t>
            </a:r>
            <a:r>
              <a:rPr lang="en-US" dirty="0" err="1"/>
              <a:t>tumori</a:t>
            </a:r>
            <a:r>
              <a:rPr lang="en-US" dirty="0"/>
              <a:t> </a:t>
            </a:r>
            <a:r>
              <a:rPr lang="en-US" dirty="0" err="1"/>
              <a:t>renale</a:t>
            </a:r>
            <a:r>
              <a:rPr lang="en-US" dirty="0"/>
              <a:t> </a:t>
            </a:r>
            <a:r>
              <a:rPr lang="en-US" dirty="0" err="1"/>
              <a:t>descoperite</a:t>
            </a:r>
            <a:r>
              <a:rPr lang="en-US" dirty="0"/>
              <a:t> incidental </a:t>
            </a:r>
            <a:endParaRPr lang="ro-RO" dirty="0"/>
          </a:p>
          <a:p>
            <a:pPr marL="0" indent="0" algn="just">
              <a:buNone/>
            </a:pPr>
            <a:r>
              <a:rPr lang="en-US" b="0" i="0" dirty="0">
                <a:solidFill>
                  <a:schemeClr val="tx1"/>
                </a:solidFill>
                <a:effectLst/>
                <a:latin typeface="Quicksand"/>
              </a:rPr>
              <a:t>RENAL </a:t>
            </a:r>
            <a:r>
              <a:rPr lang="en-US" b="0" i="0" dirty="0" err="1">
                <a:solidFill>
                  <a:schemeClr val="tx1"/>
                </a:solidFill>
                <a:effectLst/>
                <a:latin typeface="Quicksand"/>
              </a:rPr>
              <a:t>Nephrometry</a:t>
            </a:r>
            <a:r>
              <a:rPr lang="en-US" b="0" i="0" dirty="0">
                <a:solidFill>
                  <a:schemeClr val="tx1"/>
                </a:solidFill>
                <a:effectLst/>
                <a:latin typeface="Quicksand"/>
              </a:rPr>
              <a:t> score is a standard way for assessment of anatomical features of renal tumors.</a:t>
            </a:r>
            <a:br>
              <a:rPr lang="en-US" dirty="0">
                <a:solidFill>
                  <a:schemeClr val="tx1"/>
                </a:solidFill>
              </a:rPr>
            </a:br>
            <a:r>
              <a:rPr lang="en-US" b="1" i="0" dirty="0">
                <a:solidFill>
                  <a:schemeClr val="tx1"/>
                </a:solidFill>
                <a:effectLst/>
                <a:latin typeface="Quicksand"/>
              </a:rPr>
              <a:t>R:</a:t>
            </a:r>
            <a:r>
              <a:rPr lang="ro-RO" dirty="0">
                <a:solidFill>
                  <a:schemeClr val="tx1"/>
                </a:solidFill>
                <a:latin typeface="Quicksand"/>
              </a:rPr>
              <a:t> </a:t>
            </a:r>
            <a:r>
              <a:rPr lang="en-US" b="0" i="0" dirty="0">
                <a:solidFill>
                  <a:schemeClr val="tx1"/>
                </a:solidFill>
                <a:effectLst/>
                <a:latin typeface="Quicksand"/>
              </a:rPr>
              <a:t>Radius-scores tumor size as maximal diameter</a:t>
            </a:r>
            <a:r>
              <a:rPr lang="ro-RO" b="0" i="0" dirty="0">
                <a:solidFill>
                  <a:schemeClr val="tx1"/>
                </a:solidFill>
                <a:effectLst/>
                <a:latin typeface="Quicksand"/>
              </a:rPr>
              <a:t>- cm (</a:t>
            </a:r>
            <a:r>
              <a:rPr lang="en-US" b="0" i="0" dirty="0">
                <a:solidFill>
                  <a:schemeClr val="tx1"/>
                </a:solidFill>
                <a:effectLst/>
                <a:latin typeface="Quicksand"/>
              </a:rPr>
              <a:t>&lt;</a:t>
            </a:r>
            <a:r>
              <a:rPr lang="ro-RO" b="0" i="0" dirty="0">
                <a:solidFill>
                  <a:schemeClr val="tx1"/>
                </a:solidFill>
                <a:effectLst/>
                <a:latin typeface="Quicksand"/>
              </a:rPr>
              <a:t>4, 4-7, </a:t>
            </a:r>
            <a:r>
              <a:rPr lang="en-US" b="0" i="0" dirty="0">
                <a:solidFill>
                  <a:schemeClr val="tx1"/>
                </a:solidFill>
                <a:effectLst/>
                <a:latin typeface="Quicksand"/>
              </a:rPr>
              <a:t>&gt;7)</a:t>
            </a:r>
            <a:endParaRPr lang="ro-RO" b="0" i="0" dirty="0">
              <a:solidFill>
                <a:schemeClr val="tx1"/>
              </a:solidFill>
              <a:effectLst/>
              <a:latin typeface="Quicksand"/>
            </a:endParaRPr>
          </a:p>
          <a:p>
            <a:pPr marL="0" indent="0" algn="just">
              <a:buNone/>
            </a:pPr>
            <a:r>
              <a:rPr lang="en-US" b="1" i="0" dirty="0">
                <a:solidFill>
                  <a:schemeClr val="tx1"/>
                </a:solidFill>
                <a:effectLst/>
                <a:latin typeface="Quicksand"/>
              </a:rPr>
              <a:t>E:</a:t>
            </a:r>
            <a:r>
              <a:rPr lang="en-US" b="0" i="0" dirty="0">
                <a:solidFill>
                  <a:schemeClr val="tx1"/>
                </a:solidFill>
                <a:effectLst/>
                <a:latin typeface="Quicksand"/>
              </a:rPr>
              <a:t> Exophytic/endophytic properties of the tumor &gt;50% </a:t>
            </a:r>
            <a:r>
              <a:rPr lang="en-US" b="0" i="0" dirty="0" err="1">
                <a:solidFill>
                  <a:schemeClr val="tx1"/>
                </a:solidFill>
                <a:effectLst/>
                <a:latin typeface="Quicksand"/>
              </a:rPr>
              <a:t>exofitic</a:t>
            </a:r>
            <a:r>
              <a:rPr lang="en-US" b="0" i="0" dirty="0">
                <a:solidFill>
                  <a:schemeClr val="tx1"/>
                </a:solidFill>
                <a:effectLst/>
                <a:latin typeface="Quicksand"/>
              </a:rPr>
              <a:t>, &lt;50% </a:t>
            </a:r>
            <a:r>
              <a:rPr lang="en-US" b="0" i="0" dirty="0" err="1">
                <a:solidFill>
                  <a:schemeClr val="tx1"/>
                </a:solidFill>
                <a:effectLst/>
                <a:latin typeface="Quicksand"/>
              </a:rPr>
              <a:t>exofitic</a:t>
            </a:r>
            <a:r>
              <a:rPr lang="en-US" b="0" i="0" dirty="0">
                <a:solidFill>
                  <a:schemeClr val="tx1"/>
                </a:solidFill>
                <a:effectLst/>
                <a:latin typeface="Quicksand"/>
              </a:rPr>
              <a:t>, 100% </a:t>
            </a:r>
            <a:r>
              <a:rPr lang="en-US" b="0" i="0" dirty="0" err="1">
                <a:solidFill>
                  <a:schemeClr val="tx1"/>
                </a:solidFill>
                <a:effectLst/>
                <a:latin typeface="Quicksand"/>
              </a:rPr>
              <a:t>endofitica</a:t>
            </a:r>
            <a:endParaRPr lang="ro-RO" b="0" i="0" dirty="0">
              <a:solidFill>
                <a:schemeClr val="tx1"/>
              </a:solidFill>
              <a:effectLst/>
              <a:latin typeface="Quicksand"/>
            </a:endParaRPr>
          </a:p>
          <a:p>
            <a:pPr marL="0" indent="0" algn="just">
              <a:buNone/>
            </a:pPr>
            <a:r>
              <a:rPr lang="en-US" b="1" i="0" dirty="0">
                <a:solidFill>
                  <a:schemeClr val="tx1"/>
                </a:solidFill>
                <a:effectLst/>
                <a:latin typeface="Quicksand"/>
              </a:rPr>
              <a:t>N:</a:t>
            </a:r>
            <a:r>
              <a:rPr lang="en-US" b="0" i="0" dirty="0">
                <a:solidFill>
                  <a:schemeClr val="tx1"/>
                </a:solidFill>
                <a:effectLst/>
                <a:latin typeface="Quicksand"/>
              </a:rPr>
              <a:t> Nearness of the deepest portion of the tumor to the collecting system or renal sinus - </a:t>
            </a:r>
            <a:r>
              <a:rPr lang="en-US" b="0" i="0" dirty="0" err="1">
                <a:solidFill>
                  <a:schemeClr val="tx1"/>
                </a:solidFill>
                <a:effectLst/>
                <a:latin typeface="Quicksand"/>
              </a:rPr>
              <a:t>Apropierea</a:t>
            </a:r>
            <a:r>
              <a:rPr lang="en-US" b="0" i="0" dirty="0">
                <a:solidFill>
                  <a:schemeClr val="tx1"/>
                </a:solidFill>
                <a:effectLst/>
                <a:latin typeface="Quicksand"/>
              </a:rPr>
              <a:t> de </a:t>
            </a:r>
            <a:r>
              <a:rPr lang="en-US" b="0" i="0" dirty="0" err="1">
                <a:solidFill>
                  <a:schemeClr val="tx1"/>
                </a:solidFill>
                <a:effectLst/>
                <a:latin typeface="Quicksand"/>
              </a:rPr>
              <a:t>sistemul</a:t>
            </a:r>
            <a:r>
              <a:rPr lang="en-US" b="0" i="0" dirty="0">
                <a:solidFill>
                  <a:schemeClr val="tx1"/>
                </a:solidFill>
                <a:effectLst/>
                <a:latin typeface="Quicksand"/>
              </a:rPr>
              <a:t> </a:t>
            </a:r>
            <a:r>
              <a:rPr lang="en-US" b="0" i="0" dirty="0" err="1">
                <a:solidFill>
                  <a:schemeClr val="tx1"/>
                </a:solidFill>
                <a:effectLst/>
                <a:latin typeface="Quicksand"/>
              </a:rPr>
              <a:t>colector</a:t>
            </a:r>
            <a:r>
              <a:rPr lang="en-US" b="0" i="0" dirty="0">
                <a:solidFill>
                  <a:schemeClr val="tx1"/>
                </a:solidFill>
                <a:effectLst/>
                <a:latin typeface="Quicksand"/>
              </a:rPr>
              <a:t> renal </a:t>
            </a:r>
            <a:r>
              <a:rPr lang="en-US" b="0" i="0" dirty="0" err="1">
                <a:solidFill>
                  <a:schemeClr val="tx1"/>
                </a:solidFill>
                <a:effectLst/>
                <a:latin typeface="Quicksand"/>
              </a:rPr>
              <a:t>sau</a:t>
            </a:r>
            <a:r>
              <a:rPr lang="en-US" b="0" i="0" dirty="0">
                <a:solidFill>
                  <a:schemeClr val="tx1"/>
                </a:solidFill>
                <a:effectLst/>
                <a:latin typeface="Quicksand"/>
              </a:rPr>
              <a:t> de </a:t>
            </a:r>
            <a:r>
              <a:rPr lang="en-US" b="0" i="0" dirty="0" err="1">
                <a:solidFill>
                  <a:schemeClr val="tx1"/>
                </a:solidFill>
                <a:effectLst/>
                <a:latin typeface="Quicksand"/>
              </a:rPr>
              <a:t>sinusul</a:t>
            </a:r>
            <a:r>
              <a:rPr lang="en-US" b="0" i="0" dirty="0">
                <a:solidFill>
                  <a:schemeClr val="tx1"/>
                </a:solidFill>
                <a:effectLst/>
                <a:latin typeface="Quicksand"/>
              </a:rPr>
              <a:t> renal, </a:t>
            </a:r>
            <a:r>
              <a:rPr lang="en-US" b="0" i="0" dirty="0" err="1">
                <a:solidFill>
                  <a:schemeClr val="tx1"/>
                </a:solidFill>
                <a:effectLst/>
                <a:latin typeface="Quicksand"/>
              </a:rPr>
              <a:t>măsurată</a:t>
            </a:r>
            <a:r>
              <a:rPr lang="en-US" b="0" i="0" dirty="0">
                <a:solidFill>
                  <a:schemeClr val="tx1"/>
                </a:solidFill>
                <a:effectLst/>
                <a:latin typeface="Quicksand"/>
              </a:rPr>
              <a:t> </a:t>
            </a:r>
            <a:r>
              <a:rPr lang="en-US" b="0" i="0" dirty="0" err="1">
                <a:solidFill>
                  <a:schemeClr val="tx1"/>
                </a:solidFill>
                <a:effectLst/>
                <a:latin typeface="Quicksand"/>
              </a:rPr>
              <a:t>în</a:t>
            </a:r>
            <a:r>
              <a:rPr lang="en-US" b="0" i="0" dirty="0">
                <a:solidFill>
                  <a:schemeClr val="tx1"/>
                </a:solidFill>
                <a:effectLst/>
                <a:latin typeface="Quicksand"/>
              </a:rPr>
              <a:t> </a:t>
            </a:r>
            <a:r>
              <a:rPr lang="en-US" b="0" i="0" dirty="0" err="1">
                <a:solidFill>
                  <a:schemeClr val="tx1"/>
                </a:solidFill>
                <a:effectLst/>
                <a:latin typeface="Quicksand"/>
              </a:rPr>
              <a:t>milimetri</a:t>
            </a:r>
            <a:r>
              <a:rPr lang="en-US" b="0" i="0" dirty="0">
                <a:solidFill>
                  <a:schemeClr val="tx1"/>
                </a:solidFill>
                <a:effectLst/>
                <a:latin typeface="Quicksand"/>
              </a:rPr>
              <a:t> (mm), ca </a:t>
            </a:r>
            <a:r>
              <a:rPr lang="en-US" b="0" i="0" dirty="0" err="1">
                <a:solidFill>
                  <a:schemeClr val="tx1"/>
                </a:solidFill>
                <a:effectLst/>
                <a:latin typeface="Quicksand"/>
              </a:rPr>
              <a:t>fiind</a:t>
            </a:r>
            <a:r>
              <a:rPr lang="en-US" b="0" i="0" dirty="0">
                <a:solidFill>
                  <a:schemeClr val="tx1"/>
                </a:solidFill>
                <a:effectLst/>
                <a:latin typeface="Quicksand"/>
              </a:rPr>
              <a:t> </a:t>
            </a:r>
            <a:r>
              <a:rPr lang="en-US" b="0" i="0" dirty="0" err="1">
                <a:solidFill>
                  <a:schemeClr val="tx1"/>
                </a:solidFill>
                <a:effectLst/>
                <a:latin typeface="Quicksand"/>
              </a:rPr>
              <a:t>cea</a:t>
            </a:r>
            <a:r>
              <a:rPr lang="en-US" b="0" i="0" dirty="0">
                <a:solidFill>
                  <a:schemeClr val="tx1"/>
                </a:solidFill>
                <a:effectLst/>
                <a:latin typeface="Quicksand"/>
              </a:rPr>
              <a:t> </a:t>
            </a:r>
            <a:r>
              <a:rPr lang="en-US" b="0" i="0" dirty="0" err="1">
                <a:solidFill>
                  <a:schemeClr val="tx1"/>
                </a:solidFill>
                <a:effectLst/>
                <a:latin typeface="Quicksand"/>
              </a:rPr>
              <a:t>mai</a:t>
            </a:r>
            <a:r>
              <a:rPr lang="en-US" b="0" i="0" dirty="0">
                <a:solidFill>
                  <a:schemeClr val="tx1"/>
                </a:solidFill>
                <a:effectLst/>
                <a:latin typeface="Quicksand"/>
              </a:rPr>
              <a:t> </a:t>
            </a:r>
            <a:r>
              <a:rPr lang="en-US" b="0" i="0" dirty="0" err="1">
                <a:solidFill>
                  <a:schemeClr val="tx1"/>
                </a:solidFill>
                <a:effectLst/>
                <a:latin typeface="Quicksand"/>
              </a:rPr>
              <a:t>scurtă</a:t>
            </a:r>
            <a:r>
              <a:rPr lang="en-US" b="0" i="0" dirty="0">
                <a:solidFill>
                  <a:schemeClr val="tx1"/>
                </a:solidFill>
                <a:effectLst/>
                <a:latin typeface="Quicksand"/>
              </a:rPr>
              <a:t> </a:t>
            </a:r>
            <a:r>
              <a:rPr lang="en-US" b="0" i="0" dirty="0" err="1">
                <a:solidFill>
                  <a:schemeClr val="tx1"/>
                </a:solidFill>
                <a:effectLst/>
                <a:latin typeface="Quicksand"/>
              </a:rPr>
              <a:t>distanță</a:t>
            </a:r>
            <a:r>
              <a:rPr lang="en-US" b="0" i="0" dirty="0">
                <a:solidFill>
                  <a:schemeClr val="tx1"/>
                </a:solidFill>
                <a:effectLst/>
                <a:latin typeface="Quicksand"/>
              </a:rPr>
              <a:t> de cel </a:t>
            </a:r>
            <a:r>
              <a:rPr lang="en-US" b="0" i="0" dirty="0" err="1">
                <a:solidFill>
                  <a:schemeClr val="tx1"/>
                </a:solidFill>
                <a:effectLst/>
                <a:latin typeface="Quicksand"/>
              </a:rPr>
              <a:t>mai</a:t>
            </a:r>
            <a:r>
              <a:rPr lang="en-US" b="0" i="0" dirty="0">
                <a:solidFill>
                  <a:schemeClr val="tx1"/>
                </a:solidFill>
                <a:effectLst/>
                <a:latin typeface="Quicksand"/>
              </a:rPr>
              <a:t> </a:t>
            </a:r>
            <a:r>
              <a:rPr lang="en-US" b="0" i="0" dirty="0" err="1">
                <a:solidFill>
                  <a:schemeClr val="tx1"/>
                </a:solidFill>
                <a:effectLst/>
                <a:latin typeface="Quicksand"/>
              </a:rPr>
              <a:t>adânc</a:t>
            </a:r>
            <a:r>
              <a:rPr lang="en-US" b="0" i="0" dirty="0">
                <a:solidFill>
                  <a:schemeClr val="tx1"/>
                </a:solidFill>
                <a:effectLst/>
                <a:latin typeface="Quicksand"/>
              </a:rPr>
              <a:t> </a:t>
            </a:r>
            <a:r>
              <a:rPr lang="en-US" b="0" i="0" dirty="0" err="1">
                <a:solidFill>
                  <a:schemeClr val="tx1"/>
                </a:solidFill>
                <a:effectLst/>
                <a:latin typeface="Quicksand"/>
              </a:rPr>
              <a:t>punct</a:t>
            </a:r>
            <a:r>
              <a:rPr lang="en-US" b="0" i="0" dirty="0">
                <a:solidFill>
                  <a:schemeClr val="tx1"/>
                </a:solidFill>
                <a:effectLst/>
                <a:latin typeface="Quicksand"/>
              </a:rPr>
              <a:t> al </a:t>
            </a:r>
            <a:r>
              <a:rPr lang="en-US" b="0" i="0" dirty="0" err="1">
                <a:solidFill>
                  <a:schemeClr val="tx1"/>
                </a:solidFill>
                <a:effectLst/>
                <a:latin typeface="Quicksand"/>
              </a:rPr>
              <a:t>tumorii</a:t>
            </a:r>
            <a:r>
              <a:rPr lang="en-US" b="0" i="0" dirty="0">
                <a:solidFill>
                  <a:schemeClr val="tx1"/>
                </a:solidFill>
                <a:effectLst/>
                <a:latin typeface="Quicksand"/>
              </a:rPr>
              <a:t>:  &gt;7, 4-7, &lt;4</a:t>
            </a:r>
            <a:endParaRPr lang="ro-RO" b="0" i="0" dirty="0">
              <a:solidFill>
                <a:schemeClr val="tx1"/>
              </a:solidFill>
              <a:effectLst/>
              <a:latin typeface="Quicksand"/>
            </a:endParaRPr>
          </a:p>
          <a:p>
            <a:pPr marL="0" indent="0" algn="just">
              <a:buNone/>
            </a:pPr>
            <a:r>
              <a:rPr lang="en-US" b="1" i="0" dirty="0">
                <a:solidFill>
                  <a:schemeClr val="tx1"/>
                </a:solidFill>
                <a:effectLst/>
                <a:latin typeface="Quicksand"/>
              </a:rPr>
              <a:t>A:</a:t>
            </a:r>
            <a:r>
              <a:rPr lang="en-US" b="0" i="0" dirty="0">
                <a:solidFill>
                  <a:schemeClr val="tx1"/>
                </a:solidFill>
                <a:effectLst/>
                <a:latin typeface="Quicksand"/>
              </a:rPr>
              <a:t> Anterior (a)/posterior (p) descriptor</a:t>
            </a:r>
            <a:endParaRPr lang="ro-RO" b="0" i="0" dirty="0">
              <a:solidFill>
                <a:schemeClr val="tx1"/>
              </a:solidFill>
              <a:effectLst/>
              <a:latin typeface="Quicksand"/>
            </a:endParaRPr>
          </a:p>
          <a:p>
            <a:pPr marL="0" indent="0" algn="just">
              <a:buNone/>
            </a:pPr>
            <a:r>
              <a:rPr lang="en-US" b="1" i="0" dirty="0">
                <a:solidFill>
                  <a:schemeClr val="tx1"/>
                </a:solidFill>
                <a:effectLst/>
                <a:latin typeface="Quicksand"/>
              </a:rPr>
              <a:t>L:</a:t>
            </a:r>
            <a:r>
              <a:rPr lang="en-US" b="0" i="0" dirty="0">
                <a:solidFill>
                  <a:schemeClr val="tx1"/>
                </a:solidFill>
                <a:effectLst/>
                <a:latin typeface="Quicksand"/>
              </a:rPr>
              <a:t> Location relative to the polar line-  </a:t>
            </a:r>
            <a:r>
              <a:rPr lang="en-US" b="0" i="0" dirty="0" err="1">
                <a:solidFill>
                  <a:schemeClr val="tx1"/>
                </a:solidFill>
                <a:effectLst/>
                <a:latin typeface="Quicksand"/>
              </a:rPr>
              <a:t>Locație</a:t>
            </a:r>
            <a:r>
              <a:rPr lang="en-US" b="0" i="0" dirty="0">
                <a:solidFill>
                  <a:schemeClr val="tx1"/>
                </a:solidFill>
                <a:effectLst/>
                <a:latin typeface="Quicksand"/>
              </a:rPr>
              <a:t> </a:t>
            </a:r>
            <a:r>
              <a:rPr lang="en-US" b="0" i="0" dirty="0" err="1">
                <a:solidFill>
                  <a:schemeClr val="tx1"/>
                </a:solidFill>
                <a:effectLst/>
                <a:latin typeface="Quicksand"/>
              </a:rPr>
              <a:t>față</a:t>
            </a:r>
            <a:r>
              <a:rPr lang="en-US" b="0" i="0" dirty="0">
                <a:solidFill>
                  <a:schemeClr val="tx1"/>
                </a:solidFill>
                <a:effectLst/>
                <a:latin typeface="Quicksand"/>
              </a:rPr>
              <a:t> de </a:t>
            </a:r>
            <a:r>
              <a:rPr lang="en-US" b="0" i="0" dirty="0" err="1">
                <a:solidFill>
                  <a:schemeClr val="tx1"/>
                </a:solidFill>
                <a:effectLst/>
                <a:latin typeface="Quicksand"/>
              </a:rPr>
              <a:t>polii</a:t>
            </a:r>
            <a:r>
              <a:rPr lang="en-US" b="0" i="0" dirty="0">
                <a:solidFill>
                  <a:schemeClr val="tx1"/>
                </a:solidFill>
                <a:effectLst/>
                <a:latin typeface="Quicksand"/>
              </a:rPr>
              <a:t> </a:t>
            </a:r>
            <a:r>
              <a:rPr lang="en-US" b="0" i="0" dirty="0" err="1">
                <a:solidFill>
                  <a:schemeClr val="tx1"/>
                </a:solidFill>
                <a:effectLst/>
                <a:latin typeface="Quicksand"/>
              </a:rPr>
              <a:t>renalicomplet</a:t>
            </a:r>
            <a:r>
              <a:rPr lang="en-US" b="0" i="0" dirty="0">
                <a:solidFill>
                  <a:schemeClr val="tx1"/>
                </a:solidFill>
                <a:effectLst/>
                <a:latin typeface="Quicksand"/>
              </a:rPr>
              <a:t> sub </a:t>
            </a:r>
            <a:r>
              <a:rPr lang="en-US" b="0" i="0" dirty="0" err="1">
                <a:solidFill>
                  <a:schemeClr val="tx1"/>
                </a:solidFill>
                <a:effectLst/>
                <a:latin typeface="Quicksand"/>
              </a:rPr>
              <a:t>polul</a:t>
            </a:r>
            <a:r>
              <a:rPr lang="en-US" b="0" i="0" dirty="0">
                <a:solidFill>
                  <a:schemeClr val="tx1"/>
                </a:solidFill>
                <a:effectLst/>
                <a:latin typeface="Quicksand"/>
              </a:rPr>
              <a:t> inferior </a:t>
            </a:r>
            <a:r>
              <a:rPr lang="en-US" b="0" i="0" dirty="0" err="1">
                <a:solidFill>
                  <a:schemeClr val="tx1"/>
                </a:solidFill>
                <a:effectLst/>
                <a:latin typeface="Quicksand"/>
              </a:rPr>
              <a:t>sau</a:t>
            </a:r>
            <a:r>
              <a:rPr lang="en-US" b="0" i="0" dirty="0">
                <a:solidFill>
                  <a:schemeClr val="tx1"/>
                </a:solidFill>
                <a:effectLst/>
                <a:latin typeface="Quicksand"/>
              </a:rPr>
              <a:t> </a:t>
            </a:r>
            <a:r>
              <a:rPr lang="en-US" b="0" i="0" dirty="0" err="1">
                <a:solidFill>
                  <a:schemeClr val="tx1"/>
                </a:solidFill>
                <a:effectLst/>
                <a:latin typeface="Quicksand"/>
              </a:rPr>
              <a:t>deasupra</a:t>
            </a:r>
            <a:r>
              <a:rPr lang="en-US" b="0" i="0" dirty="0">
                <a:solidFill>
                  <a:schemeClr val="tx1"/>
                </a:solidFill>
                <a:effectLst/>
                <a:latin typeface="Quicksand"/>
              </a:rPr>
              <a:t> </a:t>
            </a:r>
            <a:r>
              <a:rPr lang="en-US" b="0" i="0" dirty="0" err="1">
                <a:solidFill>
                  <a:schemeClr val="tx1"/>
                </a:solidFill>
                <a:effectLst/>
                <a:latin typeface="Quicksand"/>
              </a:rPr>
              <a:t>polului</a:t>
            </a:r>
            <a:r>
              <a:rPr lang="en-US" b="0" i="0" dirty="0">
                <a:solidFill>
                  <a:schemeClr val="tx1"/>
                </a:solidFill>
                <a:effectLst/>
                <a:latin typeface="Quicksand"/>
              </a:rPr>
              <a:t> superior: 1 </a:t>
            </a:r>
            <a:r>
              <a:rPr lang="en-US" b="0" i="0" dirty="0" err="1">
                <a:solidFill>
                  <a:schemeClr val="tx1"/>
                </a:solidFill>
                <a:effectLst/>
                <a:latin typeface="Quicksand"/>
              </a:rPr>
              <a:t>punct</a:t>
            </a:r>
            <a:r>
              <a:rPr lang="en-US" b="0" i="0" dirty="0">
                <a:solidFill>
                  <a:schemeClr val="tx1"/>
                </a:solidFill>
                <a:effectLst/>
                <a:latin typeface="Quicksand"/>
              </a:rPr>
              <a:t> masa </a:t>
            </a:r>
            <a:r>
              <a:rPr lang="en-US" b="0" i="0" dirty="0" err="1">
                <a:solidFill>
                  <a:schemeClr val="tx1"/>
                </a:solidFill>
                <a:effectLst/>
                <a:latin typeface="Quicksand"/>
              </a:rPr>
              <a:t>traversează</a:t>
            </a:r>
            <a:r>
              <a:rPr lang="en-US" b="0" i="0" dirty="0">
                <a:solidFill>
                  <a:schemeClr val="tx1"/>
                </a:solidFill>
                <a:effectLst/>
                <a:latin typeface="Quicksand"/>
              </a:rPr>
              <a:t> </a:t>
            </a:r>
            <a:r>
              <a:rPr lang="en-US" b="0" i="0" dirty="0" err="1">
                <a:solidFill>
                  <a:schemeClr val="tx1"/>
                </a:solidFill>
                <a:effectLst/>
                <a:latin typeface="Quicksand"/>
              </a:rPr>
              <a:t>linia</a:t>
            </a:r>
            <a:r>
              <a:rPr lang="en-US" b="0" i="0" dirty="0">
                <a:solidFill>
                  <a:schemeClr val="tx1"/>
                </a:solidFill>
                <a:effectLst/>
                <a:latin typeface="Quicksand"/>
              </a:rPr>
              <a:t> </a:t>
            </a:r>
            <a:r>
              <a:rPr lang="en-US" b="0" i="0" dirty="0" err="1">
                <a:solidFill>
                  <a:schemeClr val="tx1"/>
                </a:solidFill>
                <a:effectLst/>
                <a:latin typeface="Quicksand"/>
              </a:rPr>
              <a:t>polară</a:t>
            </a:r>
            <a:r>
              <a:rPr lang="en-US" b="0" i="0" dirty="0">
                <a:solidFill>
                  <a:schemeClr val="tx1"/>
                </a:solidFill>
                <a:effectLst/>
                <a:latin typeface="Quicksand"/>
              </a:rPr>
              <a:t>: 2 </a:t>
            </a:r>
            <a:r>
              <a:rPr lang="en-US" b="0" i="0" dirty="0" err="1">
                <a:solidFill>
                  <a:schemeClr val="tx1"/>
                </a:solidFill>
                <a:effectLst/>
                <a:latin typeface="Quicksand"/>
              </a:rPr>
              <a:t>puncte</a:t>
            </a:r>
            <a:r>
              <a:rPr lang="en-US" b="0" i="0" dirty="0">
                <a:solidFill>
                  <a:schemeClr val="tx1"/>
                </a:solidFill>
                <a:effectLst/>
                <a:latin typeface="Quicksand"/>
              </a:rPr>
              <a:t>&gt;50% din </a:t>
            </a:r>
            <a:r>
              <a:rPr lang="en-US" b="0" i="0" dirty="0" err="1">
                <a:solidFill>
                  <a:schemeClr val="tx1"/>
                </a:solidFill>
                <a:effectLst/>
                <a:latin typeface="Quicksand"/>
              </a:rPr>
              <a:t>masă</a:t>
            </a:r>
            <a:r>
              <a:rPr lang="en-US" b="0" i="0" dirty="0">
                <a:solidFill>
                  <a:schemeClr val="tx1"/>
                </a:solidFill>
                <a:effectLst/>
                <a:latin typeface="Quicksand"/>
              </a:rPr>
              <a:t> se </a:t>
            </a:r>
            <a:r>
              <a:rPr lang="en-US" b="0" i="0" dirty="0" err="1">
                <a:solidFill>
                  <a:schemeClr val="tx1"/>
                </a:solidFill>
                <a:effectLst/>
                <a:latin typeface="Quicksand"/>
              </a:rPr>
              <a:t>află</a:t>
            </a:r>
            <a:r>
              <a:rPr lang="en-US" b="0" i="0" dirty="0">
                <a:solidFill>
                  <a:schemeClr val="tx1"/>
                </a:solidFill>
                <a:effectLst/>
                <a:latin typeface="Quicksand"/>
              </a:rPr>
              <a:t> </a:t>
            </a:r>
            <a:r>
              <a:rPr lang="en-US" b="0" i="0" dirty="0" err="1">
                <a:solidFill>
                  <a:schemeClr val="tx1"/>
                </a:solidFill>
                <a:effectLst/>
                <a:latin typeface="Quicksand"/>
              </a:rPr>
              <a:t>peste</a:t>
            </a:r>
            <a:r>
              <a:rPr lang="en-US" b="0" i="0" dirty="0">
                <a:solidFill>
                  <a:schemeClr val="tx1"/>
                </a:solidFill>
                <a:effectLst/>
                <a:latin typeface="Quicksand"/>
              </a:rPr>
              <a:t> </a:t>
            </a:r>
            <a:r>
              <a:rPr lang="en-US" b="0" i="0" dirty="0" err="1">
                <a:solidFill>
                  <a:schemeClr val="tx1"/>
                </a:solidFill>
                <a:effectLst/>
                <a:latin typeface="Quicksand"/>
              </a:rPr>
              <a:t>linia</a:t>
            </a:r>
            <a:r>
              <a:rPr lang="en-US" b="0" i="0" dirty="0">
                <a:solidFill>
                  <a:schemeClr val="tx1"/>
                </a:solidFill>
                <a:effectLst/>
                <a:latin typeface="Quicksand"/>
              </a:rPr>
              <a:t> </a:t>
            </a:r>
            <a:r>
              <a:rPr lang="en-US" b="0" i="0" dirty="0" err="1">
                <a:solidFill>
                  <a:schemeClr val="tx1"/>
                </a:solidFill>
                <a:effectLst/>
                <a:latin typeface="Quicksand"/>
              </a:rPr>
              <a:t>polară</a:t>
            </a:r>
            <a:r>
              <a:rPr lang="en-US" b="0" i="0" dirty="0">
                <a:solidFill>
                  <a:schemeClr val="tx1"/>
                </a:solidFill>
                <a:effectLst/>
                <a:latin typeface="Quicksand"/>
              </a:rPr>
              <a:t> </a:t>
            </a:r>
            <a:r>
              <a:rPr lang="en-US" b="0" i="0" dirty="0" err="1">
                <a:solidFill>
                  <a:schemeClr val="tx1"/>
                </a:solidFill>
                <a:effectLst/>
                <a:latin typeface="Quicksand"/>
              </a:rPr>
              <a:t>sau</a:t>
            </a:r>
            <a:r>
              <a:rPr lang="en-US" b="0" i="0" dirty="0">
                <a:solidFill>
                  <a:schemeClr val="tx1"/>
                </a:solidFill>
                <a:effectLst/>
                <a:latin typeface="Quicksand"/>
              </a:rPr>
              <a:t> </a:t>
            </a:r>
            <a:r>
              <a:rPr lang="en-US" b="0" i="0" dirty="0" err="1">
                <a:solidFill>
                  <a:schemeClr val="tx1"/>
                </a:solidFill>
                <a:effectLst/>
                <a:latin typeface="Quicksand"/>
              </a:rPr>
              <a:t>este</a:t>
            </a:r>
            <a:r>
              <a:rPr lang="en-US" b="0" i="0" dirty="0">
                <a:solidFill>
                  <a:schemeClr val="tx1"/>
                </a:solidFill>
                <a:effectLst/>
                <a:latin typeface="Quicksand"/>
              </a:rPr>
              <a:t> </a:t>
            </a:r>
            <a:r>
              <a:rPr lang="en-US" b="0" i="0" dirty="0" err="1">
                <a:solidFill>
                  <a:schemeClr val="tx1"/>
                </a:solidFill>
                <a:effectLst/>
                <a:latin typeface="Quicksand"/>
              </a:rPr>
              <a:t>complet</a:t>
            </a:r>
            <a:r>
              <a:rPr lang="en-US" b="0" i="0" dirty="0">
                <a:solidFill>
                  <a:schemeClr val="tx1"/>
                </a:solidFill>
                <a:effectLst/>
                <a:latin typeface="Quicksand"/>
              </a:rPr>
              <a:t> </a:t>
            </a:r>
            <a:r>
              <a:rPr lang="en-US" b="0" i="0" dirty="0" err="1">
                <a:solidFill>
                  <a:schemeClr val="tx1"/>
                </a:solidFill>
                <a:effectLst/>
                <a:latin typeface="Quicksand"/>
              </a:rPr>
              <a:t>între</a:t>
            </a:r>
            <a:r>
              <a:rPr lang="en-US" b="0" i="0" dirty="0">
                <a:solidFill>
                  <a:schemeClr val="tx1"/>
                </a:solidFill>
                <a:effectLst/>
                <a:latin typeface="Quicksand"/>
              </a:rPr>
              <a:t> </a:t>
            </a:r>
            <a:r>
              <a:rPr lang="en-US" b="0" i="0" dirty="0" err="1">
                <a:solidFill>
                  <a:schemeClr val="tx1"/>
                </a:solidFill>
                <a:effectLst/>
                <a:latin typeface="Quicksand"/>
              </a:rPr>
              <a:t>liniile</a:t>
            </a:r>
            <a:r>
              <a:rPr lang="en-US" b="0" i="0" dirty="0">
                <a:solidFill>
                  <a:schemeClr val="tx1"/>
                </a:solidFill>
                <a:effectLst/>
                <a:latin typeface="Quicksand"/>
              </a:rPr>
              <a:t> </a:t>
            </a:r>
            <a:r>
              <a:rPr lang="en-US" b="0" i="0" dirty="0" err="1">
                <a:solidFill>
                  <a:schemeClr val="tx1"/>
                </a:solidFill>
                <a:effectLst/>
                <a:latin typeface="Quicksand"/>
              </a:rPr>
              <a:t>polare</a:t>
            </a:r>
            <a:r>
              <a:rPr lang="en-US" b="0" i="0" dirty="0">
                <a:solidFill>
                  <a:schemeClr val="tx1"/>
                </a:solidFill>
                <a:effectLst/>
                <a:latin typeface="Quicksand"/>
              </a:rPr>
              <a:t> </a:t>
            </a:r>
            <a:r>
              <a:rPr lang="en-US" b="0" i="0" dirty="0" err="1">
                <a:solidFill>
                  <a:schemeClr val="tx1"/>
                </a:solidFill>
                <a:effectLst/>
                <a:latin typeface="Quicksand"/>
              </a:rPr>
              <a:t>sau</a:t>
            </a:r>
            <a:r>
              <a:rPr lang="en-US" b="0" i="0" dirty="0">
                <a:solidFill>
                  <a:schemeClr val="tx1"/>
                </a:solidFill>
                <a:effectLst/>
                <a:latin typeface="Quicksand"/>
              </a:rPr>
              <a:t> </a:t>
            </a:r>
            <a:r>
              <a:rPr lang="en-US" b="0" i="0" dirty="0" err="1">
                <a:solidFill>
                  <a:schemeClr val="tx1"/>
                </a:solidFill>
                <a:effectLst/>
                <a:latin typeface="Quicksand"/>
              </a:rPr>
              <a:t>traversează</a:t>
            </a:r>
            <a:r>
              <a:rPr lang="en-US" b="0" i="0" dirty="0">
                <a:solidFill>
                  <a:schemeClr val="tx1"/>
                </a:solidFill>
                <a:effectLst/>
                <a:latin typeface="Quicksand"/>
              </a:rPr>
              <a:t> </a:t>
            </a:r>
            <a:r>
              <a:rPr lang="en-US" b="0" i="0" dirty="0" err="1">
                <a:solidFill>
                  <a:schemeClr val="tx1"/>
                </a:solidFill>
                <a:effectLst/>
                <a:latin typeface="Quicksand"/>
              </a:rPr>
              <a:t>linia</a:t>
            </a:r>
            <a:r>
              <a:rPr lang="en-US" b="0" i="0" dirty="0">
                <a:solidFill>
                  <a:schemeClr val="tx1"/>
                </a:solidFill>
                <a:effectLst/>
                <a:latin typeface="Quicksand"/>
              </a:rPr>
              <a:t> </a:t>
            </a:r>
            <a:r>
              <a:rPr lang="en-US" b="0" i="0" dirty="0" err="1">
                <a:solidFill>
                  <a:schemeClr val="tx1"/>
                </a:solidFill>
                <a:effectLst/>
                <a:latin typeface="Quicksand"/>
              </a:rPr>
              <a:t>mediană</a:t>
            </a:r>
            <a:r>
              <a:rPr lang="en-US" b="0" i="0" dirty="0">
                <a:solidFill>
                  <a:schemeClr val="tx1"/>
                </a:solidFill>
                <a:effectLst/>
                <a:latin typeface="Quicksand"/>
              </a:rPr>
              <a:t> </a:t>
            </a:r>
            <a:r>
              <a:rPr lang="en-US" b="0" i="0" dirty="0" err="1">
                <a:solidFill>
                  <a:schemeClr val="tx1"/>
                </a:solidFill>
                <a:effectLst/>
                <a:latin typeface="Quicksand"/>
              </a:rPr>
              <a:t>axială</a:t>
            </a:r>
            <a:r>
              <a:rPr lang="en-US" b="0" i="0" dirty="0">
                <a:solidFill>
                  <a:schemeClr val="tx1"/>
                </a:solidFill>
                <a:effectLst/>
                <a:latin typeface="Quicksand"/>
              </a:rPr>
              <a:t>: 3 </a:t>
            </a:r>
            <a:r>
              <a:rPr lang="en-US" b="0" i="0" dirty="0" err="1">
                <a:solidFill>
                  <a:schemeClr val="tx1"/>
                </a:solidFill>
                <a:effectLst/>
                <a:latin typeface="Quicksand"/>
              </a:rPr>
              <a:t>puncteh</a:t>
            </a:r>
            <a:r>
              <a:rPr lang="en-US" b="0" i="0" dirty="0">
                <a:solidFill>
                  <a:schemeClr val="tx1"/>
                </a:solidFill>
                <a:effectLst/>
                <a:latin typeface="Quicksand"/>
              </a:rPr>
              <a:t>: </a:t>
            </a:r>
            <a:r>
              <a:rPr lang="en-US" b="0" i="0" dirty="0" err="1">
                <a:solidFill>
                  <a:schemeClr val="tx1"/>
                </a:solidFill>
                <a:effectLst/>
                <a:latin typeface="Quicksand"/>
              </a:rPr>
              <a:t>atribuit</a:t>
            </a:r>
            <a:r>
              <a:rPr lang="en-US" b="0" i="0" dirty="0">
                <a:solidFill>
                  <a:schemeClr val="tx1"/>
                </a:solidFill>
                <a:effectLst/>
                <a:latin typeface="Quicksand"/>
              </a:rPr>
              <a:t> ca </a:t>
            </a:r>
            <a:r>
              <a:rPr lang="en-US" b="0" i="0" dirty="0" err="1">
                <a:solidFill>
                  <a:schemeClr val="tx1"/>
                </a:solidFill>
                <a:effectLst/>
                <a:latin typeface="Quicksand"/>
              </a:rPr>
              <a:t>sufix</a:t>
            </a:r>
            <a:r>
              <a:rPr lang="en-US" b="0" i="0" dirty="0">
                <a:solidFill>
                  <a:schemeClr val="tx1"/>
                </a:solidFill>
                <a:effectLst/>
                <a:latin typeface="Quicksand"/>
              </a:rPr>
              <a:t> </a:t>
            </a:r>
            <a:r>
              <a:rPr lang="en-US" b="0" i="0" dirty="0" err="1">
                <a:solidFill>
                  <a:schemeClr val="tx1"/>
                </a:solidFill>
                <a:effectLst/>
                <a:latin typeface="Quicksand"/>
              </a:rPr>
              <a:t>dacă</a:t>
            </a:r>
            <a:r>
              <a:rPr lang="en-US" b="0" i="0" dirty="0">
                <a:solidFill>
                  <a:schemeClr val="tx1"/>
                </a:solidFill>
                <a:effectLst/>
                <a:latin typeface="Quicksand"/>
              </a:rPr>
              <a:t> masa </a:t>
            </a:r>
            <a:r>
              <a:rPr lang="en-US" b="0" i="0" dirty="0" err="1">
                <a:solidFill>
                  <a:schemeClr val="tx1"/>
                </a:solidFill>
                <a:effectLst/>
                <a:latin typeface="Quicksand"/>
              </a:rPr>
              <a:t>atinge</a:t>
            </a:r>
            <a:r>
              <a:rPr lang="en-US" b="0" i="0" dirty="0">
                <a:solidFill>
                  <a:schemeClr val="tx1"/>
                </a:solidFill>
                <a:effectLst/>
                <a:latin typeface="Quicksand"/>
              </a:rPr>
              <a:t> </a:t>
            </a:r>
            <a:r>
              <a:rPr lang="en-US" b="0" i="0" dirty="0" err="1">
                <a:solidFill>
                  <a:schemeClr val="tx1"/>
                </a:solidFill>
                <a:effectLst/>
                <a:latin typeface="Quicksand"/>
              </a:rPr>
              <a:t>artera</a:t>
            </a:r>
            <a:r>
              <a:rPr lang="en-US" b="0" i="0" dirty="0">
                <a:solidFill>
                  <a:schemeClr val="tx1"/>
                </a:solidFill>
                <a:effectLst/>
                <a:latin typeface="Quicksand"/>
              </a:rPr>
              <a:t> </a:t>
            </a:r>
            <a:r>
              <a:rPr lang="en-US" b="0" i="0" dirty="0" err="1">
                <a:solidFill>
                  <a:schemeClr val="tx1"/>
                </a:solidFill>
                <a:effectLst/>
                <a:latin typeface="Quicksand"/>
              </a:rPr>
              <a:t>sau</a:t>
            </a:r>
            <a:r>
              <a:rPr lang="en-US" b="0" i="0" dirty="0">
                <a:solidFill>
                  <a:schemeClr val="tx1"/>
                </a:solidFill>
                <a:effectLst/>
                <a:latin typeface="Quicksand"/>
              </a:rPr>
              <a:t> vena </a:t>
            </a:r>
            <a:r>
              <a:rPr lang="en-US" b="0" i="0" dirty="0" err="1">
                <a:solidFill>
                  <a:schemeClr val="tx1"/>
                </a:solidFill>
                <a:effectLst/>
                <a:latin typeface="Quicksand"/>
              </a:rPr>
              <a:t>renală</a:t>
            </a:r>
            <a:r>
              <a:rPr lang="en-US" b="0" i="0" dirty="0">
                <a:solidFill>
                  <a:schemeClr val="tx1"/>
                </a:solidFill>
                <a:effectLst/>
                <a:latin typeface="Quicksand"/>
              </a:rPr>
              <a:t> </a:t>
            </a:r>
            <a:r>
              <a:rPr lang="en-US" b="0" i="0" dirty="0" err="1">
                <a:solidFill>
                  <a:schemeClr val="tx1"/>
                </a:solidFill>
                <a:effectLst/>
                <a:latin typeface="Quicksand"/>
              </a:rPr>
              <a:t>principală</a:t>
            </a:r>
            <a:r>
              <a:rPr lang="en-US" b="0" i="0" dirty="0">
                <a:solidFill>
                  <a:schemeClr val="tx1"/>
                </a:solidFill>
                <a:effectLst/>
                <a:latin typeface="Quicksand"/>
              </a:rPr>
              <a:t>.</a:t>
            </a:r>
            <a:endParaRPr lang="ro-RO" b="0" i="0" dirty="0">
              <a:solidFill>
                <a:schemeClr val="tx1"/>
              </a:solidFill>
              <a:effectLst/>
              <a:latin typeface="Quicksand"/>
            </a:endParaRPr>
          </a:p>
          <a:p>
            <a:pPr algn="l">
              <a:buNone/>
            </a:pPr>
            <a:r>
              <a:rPr lang="en-US" b="1" i="0" dirty="0" err="1">
                <a:solidFill>
                  <a:schemeClr val="tx1"/>
                </a:solidFill>
                <a:effectLst/>
                <a:latin typeface="Open Sans" panose="020B0606030504020204" pitchFamily="34" charset="0"/>
              </a:rPr>
              <a:t>Nephrometry</a:t>
            </a:r>
            <a:r>
              <a:rPr lang="en-US" b="1" i="0" dirty="0">
                <a:solidFill>
                  <a:schemeClr val="tx1"/>
                </a:solidFill>
                <a:effectLst/>
                <a:latin typeface="Open Sans" panose="020B0606030504020204" pitchFamily="34" charset="0"/>
              </a:rPr>
              <a:t> score grading</a:t>
            </a:r>
          </a:p>
          <a:p>
            <a:pPr algn="l">
              <a:spcBef>
                <a:spcPts val="300"/>
              </a:spcBef>
              <a:spcAft>
                <a:spcPts val="450"/>
              </a:spcAft>
              <a:buFont typeface="Arial" panose="020B0604020202020204" pitchFamily="34" charset="0"/>
              <a:buChar char="•"/>
            </a:pPr>
            <a:r>
              <a:rPr lang="en-US" sz="2500" b="0" i="0" dirty="0">
                <a:solidFill>
                  <a:srgbClr val="3D3D3D"/>
                </a:solidFill>
                <a:effectLst/>
                <a:latin typeface="Open Sans" panose="020B0606030504020204" pitchFamily="34" charset="0"/>
              </a:rPr>
              <a:t>score of 4-6: low complexity</a:t>
            </a:r>
          </a:p>
          <a:p>
            <a:pPr algn="l">
              <a:spcBef>
                <a:spcPts val="300"/>
              </a:spcBef>
              <a:spcAft>
                <a:spcPts val="450"/>
              </a:spcAft>
              <a:buFont typeface="Arial" panose="020B0604020202020204" pitchFamily="34" charset="0"/>
              <a:buChar char="•"/>
            </a:pPr>
            <a:r>
              <a:rPr lang="en-US" sz="2500" b="0" i="0" dirty="0">
                <a:solidFill>
                  <a:srgbClr val="3D3D3D"/>
                </a:solidFill>
                <a:effectLst/>
                <a:latin typeface="Open Sans" panose="020B0606030504020204" pitchFamily="34" charset="0"/>
              </a:rPr>
              <a:t>score of 7-9: moderate complexity</a:t>
            </a:r>
          </a:p>
          <a:p>
            <a:pPr algn="l">
              <a:spcBef>
                <a:spcPts val="300"/>
              </a:spcBef>
              <a:spcAft>
                <a:spcPts val="450"/>
              </a:spcAft>
              <a:buFont typeface="Arial" panose="020B0604020202020204" pitchFamily="34" charset="0"/>
              <a:buChar char="•"/>
            </a:pPr>
            <a:r>
              <a:rPr lang="en-US" sz="2500" b="0" i="0" dirty="0">
                <a:solidFill>
                  <a:srgbClr val="3D3D3D"/>
                </a:solidFill>
                <a:effectLst/>
                <a:latin typeface="Open Sans" panose="020B0606030504020204" pitchFamily="34" charset="0"/>
              </a:rPr>
              <a:t>score of 10-12: high complexity</a:t>
            </a:r>
            <a:endParaRPr lang="ro-RO" sz="2500" b="0" i="0" dirty="0">
              <a:solidFill>
                <a:schemeClr val="tx1"/>
              </a:solidFill>
              <a:effectLst/>
              <a:latin typeface="Quicksand"/>
            </a:endParaRPr>
          </a:p>
          <a:p>
            <a:pPr marL="0" indent="0">
              <a:buNone/>
            </a:pPr>
            <a:r>
              <a:rPr lang="en-US" dirty="0"/>
              <a:t>• </a:t>
            </a:r>
            <a:r>
              <a:rPr lang="en-US" dirty="0" err="1"/>
              <a:t>identificarea</a:t>
            </a:r>
            <a:r>
              <a:rPr lang="en-US" dirty="0"/>
              <a:t> </a:t>
            </a:r>
            <a:r>
              <a:rPr lang="en-US" dirty="0" err="1"/>
              <a:t>incidenței</a:t>
            </a:r>
            <a:r>
              <a:rPr lang="en-US" dirty="0"/>
              <a:t> </a:t>
            </a:r>
            <a:r>
              <a:rPr lang="en-US" dirty="0" err="1"/>
              <a:t>complicațiilor</a:t>
            </a:r>
            <a:r>
              <a:rPr lang="en-US" dirty="0"/>
              <a:t> la </a:t>
            </a:r>
            <a:r>
              <a:rPr lang="en-US" dirty="0" err="1"/>
              <a:t>pacienții</a:t>
            </a:r>
            <a:r>
              <a:rPr lang="en-US" dirty="0"/>
              <a:t> </a:t>
            </a:r>
            <a:r>
              <a:rPr lang="en-US" dirty="0" err="1"/>
              <a:t>tratați</a:t>
            </a:r>
            <a:r>
              <a:rPr lang="en-US" dirty="0"/>
              <a:t> chirurgical </a:t>
            </a:r>
          </a:p>
          <a:p>
            <a:pPr marL="0" indent="0">
              <a:buNone/>
            </a:pPr>
            <a:r>
              <a:rPr lang="en-US" dirty="0"/>
              <a:t>• </a:t>
            </a:r>
            <a:r>
              <a:rPr lang="en-US" dirty="0" err="1"/>
              <a:t>probabilitatea</a:t>
            </a:r>
            <a:r>
              <a:rPr lang="en-US" dirty="0"/>
              <a:t> de </a:t>
            </a:r>
            <a:r>
              <a:rPr lang="en-US" dirty="0" err="1"/>
              <a:t>reducere</a:t>
            </a:r>
            <a:r>
              <a:rPr lang="en-US" dirty="0"/>
              <a:t> a </a:t>
            </a:r>
            <a:r>
              <a:rPr lang="en-US" dirty="0" err="1"/>
              <a:t>complicațiilor</a:t>
            </a:r>
            <a:r>
              <a:rPr lang="en-US" dirty="0"/>
              <a:t> </a:t>
            </a:r>
            <a:r>
              <a:rPr lang="en-US" dirty="0" err="1"/>
              <a:t>postoperatorii</a:t>
            </a:r>
            <a:r>
              <a:rPr lang="en-US" dirty="0"/>
              <a:t> </a:t>
            </a:r>
            <a:r>
              <a:rPr lang="en-US" dirty="0" err="1"/>
              <a:t>și</a:t>
            </a:r>
            <a:r>
              <a:rPr lang="en-US" dirty="0"/>
              <a:t> de </a:t>
            </a:r>
            <a:r>
              <a:rPr lang="en-US" dirty="0" err="1"/>
              <a:t>îmbunatățire</a:t>
            </a:r>
            <a:r>
              <a:rPr lang="en-US" dirty="0"/>
              <a:t> a </a:t>
            </a:r>
            <a:r>
              <a:rPr lang="en-US" dirty="0" err="1"/>
              <a:t>supravietuirii</a:t>
            </a:r>
            <a:r>
              <a:rPr lang="en-US" dirty="0"/>
              <a:t> la </a:t>
            </a:r>
            <a:r>
              <a:rPr lang="en-US" dirty="0" err="1"/>
              <a:t>pacienții</a:t>
            </a:r>
            <a:r>
              <a:rPr lang="en-US" dirty="0"/>
              <a:t> cu </a:t>
            </a:r>
            <a:r>
              <a:rPr lang="en-US" dirty="0" err="1"/>
              <a:t>tumori</a:t>
            </a:r>
            <a:r>
              <a:rPr lang="en-US" dirty="0"/>
              <a:t> </a:t>
            </a:r>
            <a:r>
              <a:rPr lang="en-US" dirty="0" err="1"/>
              <a:t>renale</a:t>
            </a:r>
            <a:r>
              <a:rPr lang="en-US" dirty="0"/>
              <a:t> </a:t>
            </a:r>
            <a:r>
              <a:rPr lang="en-US" dirty="0" err="1"/>
              <a:t>cărora</a:t>
            </a:r>
            <a:r>
              <a:rPr lang="en-US" dirty="0"/>
              <a:t> li s-a </a:t>
            </a:r>
            <a:r>
              <a:rPr lang="en-US" dirty="0" err="1"/>
              <a:t>calculat</a:t>
            </a:r>
            <a:r>
              <a:rPr lang="en-US" dirty="0"/>
              <a:t> </a:t>
            </a:r>
            <a:r>
              <a:rPr lang="en-US" dirty="0" err="1"/>
              <a:t>inițial</a:t>
            </a:r>
            <a:r>
              <a:rPr lang="en-US" dirty="0"/>
              <a:t> </a:t>
            </a:r>
            <a:r>
              <a:rPr lang="en-US" dirty="0" err="1"/>
              <a:t>scorul</a:t>
            </a:r>
            <a:r>
              <a:rPr lang="en-US" dirty="0"/>
              <a:t> RENAL</a:t>
            </a:r>
            <a:endParaRPr lang="ro-RO" dirty="0"/>
          </a:p>
          <a:p>
            <a:pPr marL="0" indent="0">
              <a:buNone/>
            </a:pPr>
            <a:endParaRPr lang="en-US" dirty="0"/>
          </a:p>
        </p:txBody>
      </p:sp>
      <p:sp>
        <p:nvSpPr>
          <p:cNvPr id="4" name="AutoShape 2" descr="Entirely above the upper or below the lower polar line">
            <a:extLst>
              <a:ext uri="{FF2B5EF4-FFF2-40B4-BE49-F238E27FC236}">
                <a16:creationId xmlns:a16="http://schemas.microsoft.com/office/drawing/2014/main" id="{64697020-91B5-CE7B-0DF8-C472E03106E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687862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CBFF3-2DA8-3B9B-A19D-9E9833325798}"/>
              </a:ext>
            </a:extLst>
          </p:cNvPr>
          <p:cNvSpPr>
            <a:spLocks noGrp="1"/>
          </p:cNvSpPr>
          <p:nvPr>
            <p:ph type="title"/>
          </p:nvPr>
        </p:nvSpPr>
        <p:spPr/>
        <p:txBody>
          <a:bodyPr>
            <a:normAutofit fontScale="90000"/>
          </a:bodyPr>
          <a:lstStyle/>
          <a:p>
            <a:r>
              <a:rPr lang="en-US" sz="3100" dirty="0"/>
              <a:t>3</a:t>
            </a:r>
            <a:r>
              <a:rPr lang="en-US" dirty="0"/>
              <a:t>. </a:t>
            </a:r>
            <a:r>
              <a:rPr lang="en-US" sz="3100" dirty="0" err="1"/>
              <a:t>dezvoltare</a:t>
            </a:r>
            <a:r>
              <a:rPr lang="en-US" sz="3100" dirty="0"/>
              <a:t> </a:t>
            </a:r>
            <a:r>
              <a:rPr lang="en-US" sz="3100" dirty="0" err="1"/>
              <a:t>știintifică</a:t>
            </a:r>
            <a:r>
              <a:rPr lang="en-US" sz="3100" dirty="0"/>
              <a:t> </a:t>
            </a:r>
            <a:r>
              <a:rPr lang="en-US" sz="3100" dirty="0" err="1"/>
              <a:t>în</a:t>
            </a:r>
            <a:r>
              <a:rPr lang="en-US" sz="3100" dirty="0"/>
              <a:t> </a:t>
            </a:r>
            <a:r>
              <a:rPr lang="en-US" sz="3100" dirty="0" err="1"/>
              <a:t>domeniul</a:t>
            </a:r>
            <a:r>
              <a:rPr lang="en-US" sz="3100" dirty="0"/>
              <a:t> </a:t>
            </a:r>
            <a:r>
              <a:rPr lang="en-US" sz="3100" dirty="0" err="1"/>
              <a:t>aspectelor</a:t>
            </a:r>
            <a:r>
              <a:rPr lang="en-US" sz="3100" dirty="0"/>
              <a:t> practice de diagnostic </a:t>
            </a:r>
            <a:r>
              <a:rPr lang="en-US" sz="3100" dirty="0" err="1"/>
              <a:t>și</a:t>
            </a:r>
            <a:r>
              <a:rPr lang="en-US" sz="3100" dirty="0"/>
              <a:t> </a:t>
            </a:r>
            <a:r>
              <a:rPr lang="en-US" sz="3100" dirty="0" err="1"/>
              <a:t>tratament</a:t>
            </a:r>
            <a:r>
              <a:rPr lang="en-US" sz="3100" dirty="0"/>
              <a:t> a </a:t>
            </a:r>
            <a:r>
              <a:rPr lang="en-US" sz="3100" dirty="0" err="1"/>
              <a:t>bolii</a:t>
            </a:r>
            <a:r>
              <a:rPr lang="en-US" sz="3100" dirty="0"/>
              <a:t> </a:t>
            </a:r>
            <a:r>
              <a:rPr lang="en-US" sz="3100" dirty="0" err="1"/>
              <a:t>renale</a:t>
            </a:r>
            <a:r>
              <a:rPr lang="en-US" sz="3100" dirty="0"/>
              <a:t> </a:t>
            </a:r>
            <a:r>
              <a:rPr lang="en-US" sz="3100" dirty="0" err="1"/>
              <a:t>cronice</a:t>
            </a:r>
            <a:endParaRPr lang="en-US" sz="3100" dirty="0"/>
          </a:p>
        </p:txBody>
      </p:sp>
      <p:sp>
        <p:nvSpPr>
          <p:cNvPr id="3" name="Content Placeholder 2">
            <a:extLst>
              <a:ext uri="{FF2B5EF4-FFF2-40B4-BE49-F238E27FC236}">
                <a16:creationId xmlns:a16="http://schemas.microsoft.com/office/drawing/2014/main" id="{FE0B3AA9-25C1-E283-5AA0-5ABAB51F9647}"/>
              </a:ext>
            </a:extLst>
          </p:cNvPr>
          <p:cNvSpPr>
            <a:spLocks noGrp="1"/>
          </p:cNvSpPr>
          <p:nvPr>
            <p:ph idx="1"/>
          </p:nvPr>
        </p:nvSpPr>
        <p:spPr/>
        <p:txBody>
          <a:bodyPr>
            <a:normAutofit fontScale="85000" lnSpcReduction="20000"/>
          </a:bodyPr>
          <a:lstStyle/>
          <a:p>
            <a:pPr marL="0" indent="0">
              <a:buNone/>
            </a:pPr>
            <a:r>
              <a:rPr lang="en-US" dirty="0" err="1"/>
              <a:t>Studiu</a:t>
            </a:r>
            <a:r>
              <a:rPr lang="en-US" dirty="0"/>
              <a:t> </a:t>
            </a:r>
            <a:r>
              <a:rPr lang="en-US" dirty="0" err="1"/>
              <a:t>prospectiv</a:t>
            </a:r>
            <a:r>
              <a:rPr lang="en-US" dirty="0"/>
              <a:t> din 2022- </a:t>
            </a:r>
            <a:r>
              <a:rPr lang="en-US" dirty="0" err="1"/>
              <a:t>prezent</a:t>
            </a:r>
            <a:r>
              <a:rPr lang="en-US" dirty="0"/>
              <a:t> (</a:t>
            </a:r>
            <a:r>
              <a:rPr lang="en-US" dirty="0" err="1"/>
              <a:t>peste</a:t>
            </a:r>
            <a:r>
              <a:rPr lang="en-US" dirty="0"/>
              <a:t> 400 </a:t>
            </a:r>
            <a:r>
              <a:rPr lang="en-US" dirty="0" err="1"/>
              <a:t>pacien</a:t>
            </a:r>
            <a:r>
              <a:rPr lang="ro-RO" dirty="0"/>
              <a:t>ț</a:t>
            </a:r>
            <a:r>
              <a:rPr lang="en-US" dirty="0" err="1"/>
              <a:t>i</a:t>
            </a:r>
            <a:r>
              <a:rPr lang="en-US" dirty="0"/>
              <a:t>)</a:t>
            </a:r>
          </a:p>
          <a:p>
            <a:pPr marL="0" indent="0">
              <a:buNone/>
            </a:pPr>
            <a:r>
              <a:rPr lang="en-US" dirty="0"/>
              <a:t>Prin </a:t>
            </a:r>
            <a:r>
              <a:rPr lang="en-US" dirty="0" err="1"/>
              <a:t>extinderea</a:t>
            </a:r>
            <a:r>
              <a:rPr lang="en-US" dirty="0"/>
              <a:t> </a:t>
            </a:r>
            <a:r>
              <a:rPr lang="en-US" dirty="0" err="1"/>
              <a:t>utilizării</a:t>
            </a:r>
            <a:r>
              <a:rPr lang="en-US" dirty="0"/>
              <a:t> </a:t>
            </a:r>
            <a:r>
              <a:rPr lang="en-US" dirty="0" err="1"/>
              <a:t>diferitelor</a:t>
            </a:r>
            <a:r>
              <a:rPr lang="en-US" dirty="0"/>
              <a:t> </a:t>
            </a:r>
            <a:r>
              <a:rPr lang="en-US" dirty="0" err="1"/>
              <a:t>secvențe</a:t>
            </a:r>
            <a:r>
              <a:rPr lang="en-US" dirty="0"/>
              <a:t> IRM </a:t>
            </a:r>
            <a:r>
              <a:rPr lang="en-US" dirty="0" err="1"/>
              <a:t>și</a:t>
            </a:r>
            <a:r>
              <a:rPr lang="en-US" dirty="0"/>
              <a:t> </a:t>
            </a:r>
            <a:r>
              <a:rPr lang="en-US" dirty="0" err="1"/>
              <a:t>prin</a:t>
            </a:r>
            <a:r>
              <a:rPr lang="en-US" dirty="0"/>
              <a:t> </a:t>
            </a:r>
            <a:r>
              <a:rPr lang="en-US" dirty="0" err="1"/>
              <a:t>descoperirea</a:t>
            </a:r>
            <a:r>
              <a:rPr lang="en-US" dirty="0"/>
              <a:t> </a:t>
            </a:r>
            <a:r>
              <a:rPr lang="en-US" dirty="0" err="1"/>
              <a:t>unor</a:t>
            </a:r>
            <a:r>
              <a:rPr lang="en-US" dirty="0"/>
              <a:t> </a:t>
            </a:r>
            <a:r>
              <a:rPr lang="en-US" dirty="0" err="1"/>
              <a:t>noi</a:t>
            </a:r>
            <a:r>
              <a:rPr lang="en-US" dirty="0"/>
              <a:t> </a:t>
            </a:r>
            <a:r>
              <a:rPr lang="en-US" dirty="0" err="1"/>
              <a:t>proprietăți</a:t>
            </a:r>
            <a:r>
              <a:rPr lang="en-US" dirty="0"/>
              <a:t> ale </a:t>
            </a:r>
            <a:r>
              <a:rPr lang="en-US" dirty="0" err="1"/>
              <a:t>acestora</a:t>
            </a:r>
            <a:r>
              <a:rPr lang="en-US" dirty="0"/>
              <a:t> </a:t>
            </a:r>
            <a:r>
              <a:rPr lang="en-US" dirty="0" err="1"/>
              <a:t>în</a:t>
            </a:r>
            <a:r>
              <a:rPr lang="en-US" dirty="0"/>
              <a:t> </a:t>
            </a:r>
            <a:r>
              <a:rPr lang="en-US" dirty="0" err="1"/>
              <a:t>evaluarea</a:t>
            </a:r>
            <a:r>
              <a:rPr lang="en-US" dirty="0"/>
              <a:t> </a:t>
            </a:r>
            <a:r>
              <a:rPr lang="en-US" dirty="0" err="1"/>
              <a:t>extensiei</a:t>
            </a:r>
            <a:r>
              <a:rPr lang="en-US" dirty="0"/>
              <a:t> </a:t>
            </a:r>
            <a:r>
              <a:rPr lang="en-US" dirty="0" err="1"/>
              <a:t>fibrozei</a:t>
            </a:r>
            <a:r>
              <a:rPr lang="en-US" dirty="0"/>
              <a:t> </a:t>
            </a:r>
            <a:r>
              <a:rPr lang="en-US" dirty="0" err="1"/>
              <a:t>renale</a:t>
            </a:r>
            <a:r>
              <a:rPr lang="en-US" dirty="0"/>
              <a:t>, se </a:t>
            </a:r>
            <a:r>
              <a:rPr lang="en-US" dirty="0" err="1"/>
              <a:t>încearcă</a:t>
            </a:r>
            <a:r>
              <a:rPr lang="en-US" dirty="0"/>
              <a:t> </a:t>
            </a:r>
            <a:r>
              <a:rPr lang="en-US" dirty="0" err="1"/>
              <a:t>înlocuirea</a:t>
            </a:r>
            <a:r>
              <a:rPr lang="en-US" dirty="0"/>
              <a:t> </a:t>
            </a:r>
            <a:r>
              <a:rPr lang="en-US" dirty="0" err="1"/>
              <a:t>puncției</a:t>
            </a:r>
            <a:r>
              <a:rPr lang="en-US" dirty="0"/>
              <a:t> </a:t>
            </a:r>
            <a:r>
              <a:rPr lang="en-US" dirty="0" err="1"/>
              <a:t>biopsie</a:t>
            </a:r>
            <a:r>
              <a:rPr lang="en-US" dirty="0"/>
              <a:t> </a:t>
            </a:r>
            <a:r>
              <a:rPr lang="en-US" dirty="0" err="1"/>
              <a:t>renală</a:t>
            </a:r>
            <a:r>
              <a:rPr lang="en-US" dirty="0"/>
              <a:t>, </a:t>
            </a:r>
            <a:r>
              <a:rPr lang="en-US" dirty="0" err="1"/>
              <a:t>metodă</a:t>
            </a:r>
            <a:r>
              <a:rPr lang="en-US" dirty="0"/>
              <a:t> </a:t>
            </a:r>
            <a:r>
              <a:rPr lang="en-US" dirty="0" err="1"/>
              <a:t>invazivă</a:t>
            </a:r>
            <a:r>
              <a:rPr lang="en-US" dirty="0"/>
              <a:t> cu </a:t>
            </a:r>
            <a:r>
              <a:rPr lang="en-US" dirty="0" err="1"/>
              <a:t>acuratețe</a:t>
            </a:r>
            <a:r>
              <a:rPr lang="en-US" dirty="0"/>
              <a:t> </a:t>
            </a:r>
            <a:r>
              <a:rPr lang="en-US" dirty="0" err="1"/>
              <a:t>crescută</a:t>
            </a:r>
            <a:r>
              <a:rPr lang="en-US" dirty="0"/>
              <a:t> </a:t>
            </a:r>
            <a:r>
              <a:rPr lang="en-US" dirty="0" err="1"/>
              <a:t>utilizată</a:t>
            </a:r>
            <a:r>
              <a:rPr lang="en-US" dirty="0"/>
              <a:t> </a:t>
            </a:r>
            <a:r>
              <a:rPr lang="en-US" dirty="0" err="1"/>
              <a:t>în</a:t>
            </a:r>
            <a:r>
              <a:rPr lang="en-US" dirty="0"/>
              <a:t> </a:t>
            </a:r>
            <a:r>
              <a:rPr lang="en-US" dirty="0" err="1"/>
              <a:t>prezent</a:t>
            </a:r>
            <a:r>
              <a:rPr lang="en-US" dirty="0"/>
              <a:t>, cu </a:t>
            </a:r>
            <a:r>
              <a:rPr lang="en-US" dirty="0" err="1"/>
              <a:t>metode</a:t>
            </a:r>
            <a:r>
              <a:rPr lang="en-US" dirty="0"/>
              <a:t> </a:t>
            </a:r>
            <a:r>
              <a:rPr lang="en-US" dirty="0" err="1"/>
              <a:t>neinvazive</a:t>
            </a:r>
            <a:r>
              <a:rPr lang="en-US" dirty="0"/>
              <a:t> de diagnostic, cu </a:t>
            </a:r>
            <a:r>
              <a:rPr lang="en-US" dirty="0" err="1"/>
              <a:t>eficiența</a:t>
            </a:r>
            <a:r>
              <a:rPr lang="en-US" dirty="0"/>
              <a:t> </a:t>
            </a:r>
            <a:r>
              <a:rPr lang="en-US" dirty="0" err="1"/>
              <a:t>comparabilă</a:t>
            </a:r>
            <a:r>
              <a:rPr lang="en-US" dirty="0"/>
              <a:t>.</a:t>
            </a:r>
          </a:p>
          <a:p>
            <a:pPr marL="0" indent="0">
              <a:buNone/>
            </a:pPr>
            <a:r>
              <a:rPr lang="ro-RO" dirty="0"/>
              <a:t>Î</a:t>
            </a:r>
            <a:r>
              <a:rPr lang="en-US" dirty="0"/>
              <a:t>n </a:t>
            </a:r>
            <a:r>
              <a:rPr lang="en-US" dirty="0" err="1"/>
              <a:t>cadrul</a:t>
            </a:r>
            <a:r>
              <a:rPr lang="en-US" dirty="0"/>
              <a:t> </a:t>
            </a:r>
            <a:r>
              <a:rPr lang="en-US" dirty="0" err="1"/>
              <a:t>rezonanței</a:t>
            </a:r>
            <a:r>
              <a:rPr lang="en-US" dirty="0"/>
              <a:t> </a:t>
            </a:r>
            <a:r>
              <a:rPr lang="en-US" dirty="0" err="1"/>
              <a:t>magnetice</a:t>
            </a:r>
            <a:r>
              <a:rPr lang="en-US" dirty="0"/>
              <a:t> </a:t>
            </a:r>
            <a:r>
              <a:rPr lang="en-US" dirty="0" err="1"/>
              <a:t>nucleare</a:t>
            </a:r>
            <a:r>
              <a:rPr lang="en-US" dirty="0"/>
              <a:t> au </a:t>
            </a:r>
            <a:r>
              <a:rPr lang="en-US" dirty="0" err="1"/>
              <a:t>fost</a:t>
            </a:r>
            <a:r>
              <a:rPr lang="en-US" dirty="0"/>
              <a:t> </a:t>
            </a:r>
            <a:r>
              <a:rPr lang="en-US" dirty="0" err="1"/>
              <a:t>identificate</a:t>
            </a:r>
            <a:r>
              <a:rPr lang="en-US" dirty="0"/>
              <a:t> </a:t>
            </a:r>
            <a:r>
              <a:rPr lang="en-US" dirty="0" err="1"/>
              <a:t>diferite</a:t>
            </a:r>
            <a:r>
              <a:rPr lang="en-US" dirty="0"/>
              <a:t> </a:t>
            </a:r>
            <a:r>
              <a:rPr lang="en-US" dirty="0" err="1"/>
              <a:t>secvențe</a:t>
            </a:r>
            <a:r>
              <a:rPr lang="en-US" dirty="0"/>
              <a:t> </a:t>
            </a:r>
            <a:r>
              <a:rPr lang="en-US" dirty="0" err="1"/>
              <a:t>ce</a:t>
            </a:r>
            <a:r>
              <a:rPr lang="en-US" dirty="0"/>
              <a:t> </a:t>
            </a:r>
            <a:r>
              <a:rPr lang="en-US" dirty="0" err="1"/>
              <a:t>ar</a:t>
            </a:r>
            <a:r>
              <a:rPr lang="en-US" dirty="0"/>
              <a:t> </a:t>
            </a:r>
            <a:r>
              <a:rPr lang="en-US" dirty="0" err="1"/>
              <a:t>putea</a:t>
            </a:r>
            <a:r>
              <a:rPr lang="en-US" dirty="0"/>
              <a:t> </a:t>
            </a:r>
            <a:r>
              <a:rPr lang="en-US" dirty="0" err="1"/>
              <a:t>evalua</a:t>
            </a:r>
            <a:r>
              <a:rPr lang="en-US" dirty="0"/>
              <a:t> </a:t>
            </a:r>
            <a:r>
              <a:rPr lang="en-US" dirty="0" err="1"/>
              <a:t>perfuzia</a:t>
            </a:r>
            <a:r>
              <a:rPr lang="en-US" dirty="0"/>
              <a:t> </a:t>
            </a:r>
            <a:r>
              <a:rPr lang="en-US" dirty="0" err="1"/>
              <a:t>renală</a:t>
            </a:r>
            <a:r>
              <a:rPr lang="en-US" dirty="0"/>
              <a:t>, precum </a:t>
            </a:r>
            <a:r>
              <a:rPr lang="en-US" dirty="0" err="1"/>
              <a:t>secvențele</a:t>
            </a:r>
            <a:r>
              <a:rPr lang="en-US" dirty="0"/>
              <a:t> ASL </a:t>
            </a:r>
            <a:r>
              <a:rPr lang="en-US" dirty="0" err="1"/>
              <a:t>sau</a:t>
            </a:r>
            <a:r>
              <a:rPr lang="en-US" dirty="0"/>
              <a:t> BOLD. </a:t>
            </a:r>
            <a:r>
              <a:rPr lang="en-US" dirty="0" err="1"/>
              <a:t>Acestea</a:t>
            </a:r>
            <a:r>
              <a:rPr lang="en-US" dirty="0"/>
              <a:t> au </a:t>
            </a:r>
            <a:r>
              <a:rPr lang="en-US" dirty="0" err="1"/>
              <a:t>fost</a:t>
            </a:r>
            <a:r>
              <a:rPr lang="en-US" dirty="0"/>
              <a:t> </a:t>
            </a:r>
            <a:r>
              <a:rPr lang="en-US" dirty="0" err="1"/>
              <a:t>inițial</a:t>
            </a:r>
            <a:r>
              <a:rPr lang="en-US" dirty="0"/>
              <a:t> </a:t>
            </a:r>
            <a:r>
              <a:rPr lang="en-US" dirty="0" err="1"/>
              <a:t>utilizate</a:t>
            </a:r>
            <a:r>
              <a:rPr lang="en-US" dirty="0"/>
              <a:t> </a:t>
            </a:r>
            <a:r>
              <a:rPr lang="en-US" dirty="0" err="1"/>
              <a:t>pentru</a:t>
            </a:r>
            <a:r>
              <a:rPr lang="en-US" dirty="0"/>
              <a:t> </a:t>
            </a:r>
            <a:r>
              <a:rPr lang="en-US" dirty="0" err="1"/>
              <a:t>alte</a:t>
            </a:r>
            <a:r>
              <a:rPr lang="en-US" dirty="0"/>
              <a:t> </a:t>
            </a:r>
            <a:r>
              <a:rPr lang="en-US" dirty="0" err="1"/>
              <a:t>organe</a:t>
            </a:r>
            <a:r>
              <a:rPr lang="en-US" dirty="0"/>
              <a:t> </a:t>
            </a:r>
            <a:r>
              <a:rPr lang="en-US" dirty="0" err="1"/>
              <a:t>și</a:t>
            </a:r>
            <a:r>
              <a:rPr lang="en-US" dirty="0"/>
              <a:t> se </a:t>
            </a:r>
            <a:r>
              <a:rPr lang="en-US" dirty="0" err="1"/>
              <a:t>încearcă</a:t>
            </a:r>
            <a:r>
              <a:rPr lang="en-US" dirty="0"/>
              <a:t> </a:t>
            </a:r>
            <a:r>
              <a:rPr lang="en-US" dirty="0" err="1"/>
              <a:t>prin</a:t>
            </a:r>
            <a:r>
              <a:rPr lang="en-US" dirty="0"/>
              <a:t> </a:t>
            </a:r>
            <a:r>
              <a:rPr lang="en-US" dirty="0" err="1"/>
              <a:t>studii</a:t>
            </a:r>
            <a:r>
              <a:rPr lang="en-US" dirty="0"/>
              <a:t> </a:t>
            </a:r>
            <a:r>
              <a:rPr lang="en-US" dirty="0" err="1"/>
              <a:t>aflate</a:t>
            </a:r>
            <a:r>
              <a:rPr lang="en-US" dirty="0"/>
              <a:t> </a:t>
            </a:r>
            <a:r>
              <a:rPr lang="en-US" dirty="0" err="1"/>
              <a:t>în</a:t>
            </a:r>
            <a:r>
              <a:rPr lang="en-US" dirty="0"/>
              <a:t> </a:t>
            </a:r>
            <a:r>
              <a:rPr lang="en-US" dirty="0" err="1"/>
              <a:t>dezvoltare</a:t>
            </a:r>
            <a:r>
              <a:rPr lang="en-US" dirty="0"/>
              <a:t> </a:t>
            </a:r>
            <a:r>
              <a:rPr lang="en-US" dirty="0" err="1"/>
              <a:t>utilizarea</a:t>
            </a:r>
            <a:r>
              <a:rPr lang="en-US" dirty="0"/>
              <a:t> lor la </a:t>
            </a:r>
            <a:r>
              <a:rPr lang="en-US" dirty="0" err="1"/>
              <a:t>nivelul</a:t>
            </a:r>
            <a:r>
              <a:rPr lang="en-US" dirty="0"/>
              <a:t> </a:t>
            </a:r>
            <a:r>
              <a:rPr lang="en-US" dirty="0" err="1"/>
              <a:t>parenchimului</a:t>
            </a:r>
            <a:r>
              <a:rPr lang="en-US" dirty="0"/>
              <a:t> renal.</a:t>
            </a:r>
            <a:r>
              <a:rPr lang="ro-RO" dirty="0"/>
              <a:t> </a:t>
            </a:r>
          </a:p>
          <a:p>
            <a:pPr marL="0" indent="0">
              <a:buNone/>
            </a:pPr>
            <a:r>
              <a:rPr lang="en-US" dirty="0"/>
              <a:t>De </a:t>
            </a:r>
            <a:r>
              <a:rPr lang="en-US" dirty="0" err="1"/>
              <a:t>asemenea</a:t>
            </a:r>
            <a:r>
              <a:rPr lang="en-US" dirty="0"/>
              <a:t>, </a:t>
            </a:r>
            <a:r>
              <a:rPr lang="en-US" dirty="0" err="1"/>
              <a:t>secvența</a:t>
            </a:r>
            <a:r>
              <a:rPr lang="en-US" dirty="0"/>
              <a:t> T1, </a:t>
            </a:r>
            <a:r>
              <a:rPr lang="en-US" dirty="0" err="1"/>
              <a:t>utilizată</a:t>
            </a:r>
            <a:r>
              <a:rPr lang="en-US" dirty="0"/>
              <a:t> </a:t>
            </a:r>
            <a:r>
              <a:rPr lang="en-US" dirty="0" err="1"/>
              <a:t>în</a:t>
            </a:r>
            <a:r>
              <a:rPr lang="en-US" dirty="0"/>
              <a:t> </a:t>
            </a:r>
            <a:r>
              <a:rPr lang="en-US" dirty="0" err="1"/>
              <a:t>evaluarea</a:t>
            </a:r>
            <a:r>
              <a:rPr lang="en-US" dirty="0"/>
              <a:t> </a:t>
            </a:r>
            <a:r>
              <a:rPr lang="en-US" dirty="0" err="1"/>
              <a:t>gradului</a:t>
            </a:r>
            <a:r>
              <a:rPr lang="en-US" dirty="0"/>
              <a:t> de </a:t>
            </a:r>
            <a:r>
              <a:rPr lang="en-US" dirty="0" err="1"/>
              <a:t>fibroză</a:t>
            </a:r>
            <a:r>
              <a:rPr lang="en-US" dirty="0"/>
              <a:t> la </a:t>
            </a:r>
            <a:r>
              <a:rPr lang="en-US" dirty="0" err="1"/>
              <a:t>nivel</a:t>
            </a:r>
            <a:r>
              <a:rPr lang="en-US" dirty="0"/>
              <a:t> cardiac a </a:t>
            </a:r>
            <a:r>
              <a:rPr lang="en-US" dirty="0" err="1"/>
              <a:t>fost</a:t>
            </a:r>
            <a:r>
              <a:rPr lang="en-US" dirty="0"/>
              <a:t> </a:t>
            </a:r>
            <a:r>
              <a:rPr lang="en-US" dirty="0" err="1"/>
              <a:t>utilizată</a:t>
            </a:r>
            <a:r>
              <a:rPr lang="en-US" dirty="0"/>
              <a:t> </a:t>
            </a:r>
            <a:r>
              <a:rPr lang="en-US" dirty="0" err="1"/>
              <a:t>în</a:t>
            </a:r>
            <a:r>
              <a:rPr lang="en-US" dirty="0"/>
              <a:t> </a:t>
            </a:r>
            <a:r>
              <a:rPr lang="en-US" dirty="0" err="1"/>
              <a:t>diferite</a:t>
            </a:r>
            <a:r>
              <a:rPr lang="en-US" dirty="0"/>
              <a:t> </a:t>
            </a:r>
            <a:r>
              <a:rPr lang="en-US" dirty="0" err="1"/>
              <a:t>studii</a:t>
            </a:r>
            <a:r>
              <a:rPr lang="en-US" dirty="0"/>
              <a:t> </a:t>
            </a:r>
            <a:r>
              <a:rPr lang="en-US" dirty="0" err="1"/>
              <a:t>pentru</a:t>
            </a:r>
            <a:r>
              <a:rPr lang="en-US" dirty="0"/>
              <a:t> a </a:t>
            </a:r>
            <a:r>
              <a:rPr lang="en-US" dirty="0" err="1"/>
              <a:t>evalua</a:t>
            </a:r>
            <a:r>
              <a:rPr lang="en-US" dirty="0"/>
              <a:t> </a:t>
            </a:r>
            <a:r>
              <a:rPr lang="en-US" dirty="0" err="1"/>
              <a:t>gradul</a:t>
            </a:r>
            <a:r>
              <a:rPr lang="en-US" dirty="0"/>
              <a:t> </a:t>
            </a:r>
            <a:r>
              <a:rPr lang="en-US" dirty="0" err="1"/>
              <a:t>fibrozei</a:t>
            </a:r>
            <a:r>
              <a:rPr lang="en-US" dirty="0"/>
              <a:t> </a:t>
            </a:r>
            <a:r>
              <a:rPr lang="en-US" dirty="0" err="1"/>
              <a:t>renale</a:t>
            </a:r>
            <a:r>
              <a:rPr lang="en-US" dirty="0"/>
              <a:t>.</a:t>
            </a:r>
          </a:p>
        </p:txBody>
      </p:sp>
    </p:spTree>
    <p:extLst>
      <p:ext uri="{BB962C8B-B14F-4D97-AF65-F5344CB8AC3E}">
        <p14:creationId xmlns:p14="http://schemas.microsoft.com/office/powerpoint/2010/main" val="18096232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92B87-C668-680F-588D-74F680B91E8F}"/>
              </a:ext>
            </a:extLst>
          </p:cNvPr>
          <p:cNvSpPr>
            <a:spLocks noGrp="1"/>
          </p:cNvSpPr>
          <p:nvPr>
            <p:ph type="title"/>
          </p:nvPr>
        </p:nvSpPr>
        <p:spPr/>
        <p:txBody>
          <a:bodyPr/>
          <a:lstStyle/>
          <a:p>
            <a:r>
              <a:rPr lang="en-US" dirty="0"/>
              <a:t>VALORIFICAREA ACTIVITĂȚII DE CERCETARE </a:t>
            </a:r>
          </a:p>
        </p:txBody>
      </p:sp>
      <p:sp>
        <p:nvSpPr>
          <p:cNvPr id="3" name="Content Placeholder 2">
            <a:extLst>
              <a:ext uri="{FF2B5EF4-FFF2-40B4-BE49-F238E27FC236}">
                <a16:creationId xmlns:a16="http://schemas.microsoft.com/office/drawing/2014/main" id="{9320AC08-3A21-1E10-6975-7C2C20E3DDF0}"/>
              </a:ext>
            </a:extLst>
          </p:cNvPr>
          <p:cNvSpPr>
            <a:spLocks noGrp="1"/>
          </p:cNvSpPr>
          <p:nvPr>
            <p:ph idx="1"/>
          </p:nvPr>
        </p:nvSpPr>
        <p:spPr/>
        <p:txBody>
          <a:bodyPr>
            <a:normAutofit fontScale="92500"/>
          </a:bodyPr>
          <a:lstStyle/>
          <a:p>
            <a:pPr marL="0" indent="0">
              <a:buNone/>
            </a:pPr>
            <a:r>
              <a:rPr lang="en-US" dirty="0"/>
              <a:t>• </a:t>
            </a:r>
            <a:r>
              <a:rPr lang="en-US" dirty="0" err="1"/>
              <a:t>rezultatele</a:t>
            </a:r>
            <a:r>
              <a:rPr lang="en-US" dirty="0"/>
              <a:t> </a:t>
            </a:r>
            <a:r>
              <a:rPr lang="en-US" dirty="0" err="1"/>
              <a:t>activității</a:t>
            </a:r>
            <a:r>
              <a:rPr lang="en-US" dirty="0"/>
              <a:t> de </a:t>
            </a:r>
            <a:r>
              <a:rPr lang="en-US" dirty="0" err="1"/>
              <a:t>cercetare</a:t>
            </a:r>
            <a:r>
              <a:rPr lang="en-US" dirty="0"/>
              <a:t> </a:t>
            </a:r>
            <a:r>
              <a:rPr lang="en-US" dirty="0" err="1"/>
              <a:t>vor</a:t>
            </a:r>
            <a:r>
              <a:rPr lang="en-US" dirty="0"/>
              <a:t> fi </a:t>
            </a:r>
            <a:r>
              <a:rPr lang="en-US" dirty="0" err="1"/>
              <a:t>valorificate</a:t>
            </a:r>
            <a:r>
              <a:rPr lang="en-US" dirty="0"/>
              <a:t> </a:t>
            </a:r>
            <a:r>
              <a:rPr lang="en-US" dirty="0" err="1"/>
              <a:t>prin</a:t>
            </a:r>
            <a:r>
              <a:rPr lang="en-US" dirty="0"/>
              <a:t> </a:t>
            </a:r>
            <a:r>
              <a:rPr lang="en-US" dirty="0" err="1"/>
              <a:t>publicarea</a:t>
            </a:r>
            <a:r>
              <a:rPr lang="en-US" dirty="0"/>
              <a:t> </a:t>
            </a:r>
            <a:r>
              <a:rPr lang="en-US" dirty="0" err="1"/>
              <a:t>acestora</a:t>
            </a:r>
            <a:r>
              <a:rPr lang="en-US" dirty="0"/>
              <a:t> </a:t>
            </a:r>
            <a:r>
              <a:rPr lang="en-US" dirty="0" err="1"/>
              <a:t>în</a:t>
            </a:r>
            <a:r>
              <a:rPr lang="en-US" dirty="0"/>
              <a:t> </a:t>
            </a:r>
            <a:r>
              <a:rPr lang="en-US" dirty="0" err="1"/>
              <a:t>reviste</a:t>
            </a:r>
            <a:r>
              <a:rPr lang="en-US" dirty="0"/>
              <a:t> </a:t>
            </a:r>
            <a:r>
              <a:rPr lang="en-US" dirty="0" err="1"/>
              <a:t>indexate</a:t>
            </a:r>
            <a:r>
              <a:rPr lang="en-US" dirty="0"/>
              <a:t> </a:t>
            </a:r>
            <a:r>
              <a:rPr lang="en-US" dirty="0" err="1"/>
              <a:t>în</a:t>
            </a:r>
            <a:r>
              <a:rPr lang="en-US" dirty="0"/>
              <a:t> BDI/ISI Web of Science </a:t>
            </a:r>
            <a:r>
              <a:rPr lang="en-US" dirty="0" err="1"/>
              <a:t>și</a:t>
            </a:r>
            <a:r>
              <a:rPr lang="en-US" dirty="0"/>
              <a:t> </a:t>
            </a:r>
            <a:r>
              <a:rPr lang="en-US" dirty="0" err="1"/>
              <a:t>susținerea</a:t>
            </a:r>
            <a:r>
              <a:rPr lang="en-US" dirty="0"/>
              <a:t> de </a:t>
            </a:r>
            <a:r>
              <a:rPr lang="en-US" dirty="0" err="1"/>
              <a:t>lucrări</a:t>
            </a:r>
            <a:r>
              <a:rPr lang="en-US" dirty="0"/>
              <a:t> </a:t>
            </a:r>
            <a:r>
              <a:rPr lang="en-US" dirty="0" err="1"/>
              <a:t>științifice</a:t>
            </a:r>
            <a:r>
              <a:rPr lang="en-US" dirty="0"/>
              <a:t> la </a:t>
            </a:r>
            <a:r>
              <a:rPr lang="en-US" dirty="0" err="1"/>
              <a:t>conferințe</a:t>
            </a:r>
            <a:r>
              <a:rPr lang="en-US" dirty="0"/>
              <a:t> </a:t>
            </a:r>
            <a:r>
              <a:rPr lang="en-US" dirty="0" err="1"/>
              <a:t>naționale</a:t>
            </a:r>
            <a:r>
              <a:rPr lang="en-US" dirty="0"/>
              <a:t> </a:t>
            </a:r>
            <a:r>
              <a:rPr lang="en-US" dirty="0" err="1"/>
              <a:t>și</a:t>
            </a:r>
            <a:r>
              <a:rPr lang="en-US" dirty="0"/>
              <a:t> </a:t>
            </a:r>
            <a:r>
              <a:rPr lang="en-US" dirty="0" err="1"/>
              <a:t>internaționale</a:t>
            </a:r>
            <a:r>
              <a:rPr lang="en-US" dirty="0"/>
              <a:t> </a:t>
            </a:r>
          </a:p>
          <a:p>
            <a:pPr marL="0" indent="0">
              <a:buNone/>
            </a:pPr>
            <a:r>
              <a:rPr lang="en-US" dirty="0"/>
              <a:t>• </a:t>
            </a:r>
            <a:r>
              <a:rPr lang="en-US" dirty="0" err="1"/>
              <a:t>identificarea</a:t>
            </a:r>
            <a:r>
              <a:rPr lang="en-US" dirty="0"/>
              <a:t> de </a:t>
            </a:r>
            <a:r>
              <a:rPr lang="en-US" dirty="0" err="1"/>
              <a:t>granturi</a:t>
            </a:r>
            <a:r>
              <a:rPr lang="en-US" dirty="0"/>
              <a:t>/burse de </a:t>
            </a:r>
            <a:r>
              <a:rPr lang="en-US" dirty="0" err="1"/>
              <a:t>cercetare</a:t>
            </a:r>
            <a:r>
              <a:rPr lang="en-US" dirty="0"/>
              <a:t> </a:t>
            </a:r>
            <a:r>
              <a:rPr lang="en-US" dirty="0" err="1"/>
              <a:t>pentru</a:t>
            </a:r>
            <a:r>
              <a:rPr lang="en-US" dirty="0"/>
              <a:t> </a:t>
            </a:r>
            <a:r>
              <a:rPr lang="en-US" dirty="0" err="1"/>
              <a:t>viitorii</a:t>
            </a:r>
            <a:r>
              <a:rPr lang="en-US" dirty="0"/>
              <a:t> </a:t>
            </a:r>
            <a:r>
              <a:rPr lang="en-US" dirty="0" err="1"/>
              <a:t>studenți</a:t>
            </a:r>
            <a:r>
              <a:rPr lang="en-US" dirty="0"/>
              <a:t> </a:t>
            </a:r>
            <a:r>
              <a:rPr lang="en-US" dirty="0" err="1"/>
              <a:t>doctoranzi</a:t>
            </a:r>
            <a:r>
              <a:rPr lang="en-US" dirty="0"/>
              <a:t> </a:t>
            </a:r>
          </a:p>
          <a:p>
            <a:pPr marL="0" indent="0">
              <a:buNone/>
            </a:pPr>
            <a:r>
              <a:rPr lang="en-US" dirty="0"/>
              <a:t>• </a:t>
            </a:r>
            <a:r>
              <a:rPr lang="en-US" dirty="0" err="1"/>
              <a:t>extinderea</a:t>
            </a:r>
            <a:r>
              <a:rPr lang="en-US" dirty="0"/>
              <a:t> </a:t>
            </a:r>
            <a:r>
              <a:rPr lang="en-US" dirty="0" err="1"/>
              <a:t>colaborării</a:t>
            </a:r>
            <a:r>
              <a:rPr lang="en-US" dirty="0"/>
              <a:t> pe </a:t>
            </a:r>
            <a:r>
              <a:rPr lang="en-US" dirty="0" err="1"/>
              <a:t>teme</a:t>
            </a:r>
            <a:r>
              <a:rPr lang="en-US" dirty="0"/>
              <a:t> de </a:t>
            </a:r>
            <a:r>
              <a:rPr lang="en-US" dirty="0" err="1"/>
              <a:t>interes</a:t>
            </a:r>
            <a:r>
              <a:rPr lang="en-US" dirty="0"/>
              <a:t> </a:t>
            </a:r>
            <a:r>
              <a:rPr lang="en-US" dirty="0" err="1"/>
              <a:t>științific</a:t>
            </a:r>
            <a:r>
              <a:rPr lang="en-US" dirty="0"/>
              <a:t> cu </a:t>
            </a:r>
            <a:r>
              <a:rPr lang="en-US" dirty="0" err="1"/>
              <a:t>parteneri</a:t>
            </a:r>
            <a:r>
              <a:rPr lang="en-US" dirty="0"/>
              <a:t> din </a:t>
            </a:r>
            <a:r>
              <a:rPr lang="en-US" dirty="0" err="1"/>
              <a:t>alte</a:t>
            </a:r>
            <a:r>
              <a:rPr lang="en-US" dirty="0"/>
              <a:t> </a:t>
            </a:r>
            <a:r>
              <a:rPr lang="en-US" dirty="0" err="1"/>
              <a:t>universități</a:t>
            </a:r>
            <a:r>
              <a:rPr lang="en-US" dirty="0"/>
              <a:t> din </a:t>
            </a:r>
            <a:r>
              <a:rPr lang="en-US" dirty="0" err="1"/>
              <a:t>țară</a:t>
            </a:r>
            <a:r>
              <a:rPr lang="en-US" dirty="0"/>
              <a:t> </a:t>
            </a:r>
            <a:r>
              <a:rPr lang="en-US" dirty="0" err="1"/>
              <a:t>și</a:t>
            </a:r>
            <a:r>
              <a:rPr lang="en-US" dirty="0"/>
              <a:t> </a:t>
            </a:r>
            <a:r>
              <a:rPr lang="en-US" dirty="0" err="1"/>
              <a:t>străinătate</a:t>
            </a:r>
            <a:r>
              <a:rPr lang="en-US" dirty="0"/>
              <a:t> </a:t>
            </a:r>
          </a:p>
          <a:p>
            <a:pPr marL="0" indent="0">
              <a:buNone/>
            </a:pPr>
            <a:r>
              <a:rPr lang="en-US" dirty="0"/>
              <a:t>• </a:t>
            </a:r>
            <a:r>
              <a:rPr lang="en-US" dirty="0" err="1"/>
              <a:t>organizarea</a:t>
            </a:r>
            <a:r>
              <a:rPr lang="en-US" dirty="0"/>
              <a:t> de </a:t>
            </a:r>
            <a:r>
              <a:rPr lang="en-US" dirty="0" err="1"/>
              <a:t>evenimente</a:t>
            </a:r>
            <a:r>
              <a:rPr lang="en-US" dirty="0"/>
              <a:t> </a:t>
            </a:r>
            <a:r>
              <a:rPr lang="en-US" dirty="0" err="1"/>
              <a:t>științifice</a:t>
            </a:r>
            <a:r>
              <a:rPr lang="en-US" dirty="0"/>
              <a:t> sub </a:t>
            </a:r>
            <a:r>
              <a:rPr lang="en-US" dirty="0" err="1"/>
              <a:t>egida</a:t>
            </a:r>
            <a:r>
              <a:rPr lang="en-US" dirty="0"/>
              <a:t> </a:t>
            </a:r>
            <a:r>
              <a:rPr lang="en-US" dirty="0" err="1"/>
              <a:t>Universității</a:t>
            </a:r>
            <a:r>
              <a:rPr lang="en-US" dirty="0"/>
              <a:t> </a:t>
            </a:r>
            <a:r>
              <a:rPr lang="en-US" dirty="0" err="1"/>
              <a:t>Transilvania</a:t>
            </a:r>
            <a:r>
              <a:rPr lang="en-US" dirty="0"/>
              <a:t> din </a:t>
            </a:r>
            <a:r>
              <a:rPr lang="en-US" dirty="0" err="1"/>
              <a:t>Brașov</a:t>
            </a:r>
            <a:endParaRPr lang="en-US" dirty="0"/>
          </a:p>
        </p:txBody>
      </p:sp>
    </p:spTree>
    <p:extLst>
      <p:ext uri="{BB962C8B-B14F-4D97-AF65-F5344CB8AC3E}">
        <p14:creationId xmlns:p14="http://schemas.microsoft.com/office/powerpoint/2010/main" val="37794143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8A082-4534-BAA1-1633-B7D80918D3C9}"/>
              </a:ext>
            </a:extLst>
          </p:cNvPr>
          <p:cNvSpPr>
            <a:spLocks noGrp="1"/>
          </p:cNvSpPr>
          <p:nvPr>
            <p:ph type="title"/>
          </p:nvPr>
        </p:nvSpPr>
        <p:spPr/>
        <p:txBody>
          <a:bodyPr/>
          <a:lstStyle/>
          <a:p>
            <a:r>
              <a:rPr lang="en-US" dirty="0"/>
              <a:t>STRATEGII PENTRU REALIZAREA OBIECTIVELOR:</a:t>
            </a:r>
          </a:p>
        </p:txBody>
      </p:sp>
      <p:sp>
        <p:nvSpPr>
          <p:cNvPr id="3" name="Content Placeholder 2">
            <a:extLst>
              <a:ext uri="{FF2B5EF4-FFF2-40B4-BE49-F238E27FC236}">
                <a16:creationId xmlns:a16="http://schemas.microsoft.com/office/drawing/2014/main" id="{96743A36-9FEE-2B8A-9FCC-C1EEE557FA3B}"/>
              </a:ext>
            </a:extLst>
          </p:cNvPr>
          <p:cNvSpPr>
            <a:spLocks noGrp="1"/>
          </p:cNvSpPr>
          <p:nvPr>
            <p:ph idx="1"/>
          </p:nvPr>
        </p:nvSpPr>
        <p:spPr/>
        <p:txBody>
          <a:bodyPr>
            <a:normAutofit fontScale="77500" lnSpcReduction="20000"/>
          </a:bodyPr>
          <a:lstStyle/>
          <a:p>
            <a:pPr marL="0" indent="0">
              <a:buNone/>
            </a:pPr>
            <a:r>
              <a:rPr lang="en-US" dirty="0"/>
              <a:t>1. </a:t>
            </a:r>
            <a:r>
              <a:rPr lang="en-US" dirty="0" err="1"/>
              <a:t>Activitatea</a:t>
            </a:r>
            <a:r>
              <a:rPr lang="en-US" dirty="0"/>
              <a:t> </a:t>
            </a:r>
            <a:r>
              <a:rPr lang="en-US" dirty="0" err="1"/>
              <a:t>academica</a:t>
            </a:r>
            <a:r>
              <a:rPr lang="en-US" dirty="0"/>
              <a:t> </a:t>
            </a:r>
            <a:r>
              <a:rPr lang="en-US" dirty="0" err="1"/>
              <a:t>va</a:t>
            </a:r>
            <a:r>
              <a:rPr lang="en-US" dirty="0"/>
              <a:t> fi </a:t>
            </a:r>
            <a:r>
              <a:rPr lang="en-US" dirty="0" err="1"/>
              <a:t>centrat</a:t>
            </a:r>
            <a:r>
              <a:rPr lang="ro-RO" dirty="0"/>
              <a:t>ă</a:t>
            </a:r>
            <a:r>
              <a:rPr lang="en-US" dirty="0"/>
              <a:t> pe </a:t>
            </a:r>
            <a:r>
              <a:rPr lang="en-US" dirty="0" err="1"/>
              <a:t>urmatoarele</a:t>
            </a:r>
            <a:r>
              <a:rPr lang="en-US" dirty="0"/>
              <a:t> </a:t>
            </a:r>
            <a:r>
              <a:rPr lang="en-US" dirty="0" err="1"/>
              <a:t>targeturi</a:t>
            </a:r>
            <a:r>
              <a:rPr lang="en-US" dirty="0"/>
              <a:t> </a:t>
            </a:r>
            <a:r>
              <a:rPr lang="en-US" dirty="0" err="1"/>
              <a:t>propuse</a:t>
            </a:r>
            <a:r>
              <a:rPr lang="en-US" dirty="0"/>
              <a:t>: </a:t>
            </a:r>
          </a:p>
          <a:p>
            <a:pPr marL="0" indent="0">
              <a:buNone/>
            </a:pPr>
            <a:r>
              <a:rPr lang="en-US" dirty="0"/>
              <a:t>• continua </a:t>
            </a:r>
            <a:r>
              <a:rPr lang="ro-RO" dirty="0"/>
              <a:t>î</a:t>
            </a:r>
            <a:r>
              <a:rPr lang="en-US" dirty="0" err="1"/>
              <a:t>mbunat</a:t>
            </a:r>
            <a:r>
              <a:rPr lang="ro-RO" dirty="0"/>
              <a:t>ăț</a:t>
            </a:r>
            <a:r>
              <a:rPr lang="en-US" dirty="0"/>
              <a:t>ire a </a:t>
            </a:r>
            <a:r>
              <a:rPr lang="en-US" dirty="0" err="1"/>
              <a:t>metodologiei</a:t>
            </a:r>
            <a:r>
              <a:rPr lang="en-US" dirty="0"/>
              <a:t> de </a:t>
            </a:r>
            <a:r>
              <a:rPr lang="en-US" dirty="0" err="1"/>
              <a:t>predare</a:t>
            </a:r>
            <a:r>
              <a:rPr lang="en-US" dirty="0"/>
              <a:t> a </a:t>
            </a:r>
            <a:r>
              <a:rPr lang="en-US" dirty="0" err="1"/>
              <a:t>disciplinei</a:t>
            </a:r>
            <a:r>
              <a:rPr lang="en-US" dirty="0"/>
              <a:t>; </a:t>
            </a:r>
          </a:p>
          <a:p>
            <a:pPr marL="0" indent="0">
              <a:buNone/>
            </a:pPr>
            <a:r>
              <a:rPr lang="en-US" dirty="0"/>
              <a:t>• </a:t>
            </a:r>
            <a:r>
              <a:rPr lang="en-US" dirty="0" err="1"/>
              <a:t>coordonarea</a:t>
            </a:r>
            <a:r>
              <a:rPr lang="en-US" dirty="0"/>
              <a:t>, </a:t>
            </a:r>
            <a:r>
              <a:rPr lang="en-US" dirty="0" err="1"/>
              <a:t>sprijinirea</a:t>
            </a:r>
            <a:r>
              <a:rPr lang="en-US" dirty="0"/>
              <a:t> </a:t>
            </a:r>
            <a:r>
              <a:rPr lang="ro-RO" dirty="0"/>
              <a:t>ș</a:t>
            </a:r>
            <a:r>
              <a:rPr lang="en-US" dirty="0" err="1"/>
              <a:t>i</a:t>
            </a:r>
            <a:r>
              <a:rPr lang="en-US" dirty="0"/>
              <a:t> </a:t>
            </a:r>
            <a:r>
              <a:rPr lang="en-US" dirty="0" err="1"/>
              <a:t>implicarea</a:t>
            </a:r>
            <a:r>
              <a:rPr lang="en-US" dirty="0"/>
              <a:t> permanent</a:t>
            </a:r>
            <a:r>
              <a:rPr lang="ro-RO" dirty="0"/>
              <a:t>ă</a:t>
            </a:r>
            <a:r>
              <a:rPr lang="en-US" dirty="0"/>
              <a:t> a </a:t>
            </a:r>
            <a:r>
              <a:rPr lang="en-US" dirty="0" err="1"/>
              <a:t>studen</a:t>
            </a:r>
            <a:r>
              <a:rPr lang="ro-RO" dirty="0"/>
              <a:t>ț</a:t>
            </a:r>
            <a:r>
              <a:rPr lang="en-US" dirty="0" err="1"/>
              <a:t>ilor</a:t>
            </a:r>
            <a:r>
              <a:rPr lang="en-US" dirty="0"/>
              <a:t> </a:t>
            </a:r>
            <a:r>
              <a:rPr lang="ro-RO" dirty="0"/>
              <a:t>ș</a:t>
            </a:r>
            <a:r>
              <a:rPr lang="en-US" dirty="0" err="1"/>
              <a:t>i</a:t>
            </a:r>
            <a:r>
              <a:rPr lang="en-US" dirty="0"/>
              <a:t> </a:t>
            </a:r>
            <a:r>
              <a:rPr lang="en-US" dirty="0" err="1"/>
              <a:t>doctoranzilor</a:t>
            </a:r>
            <a:r>
              <a:rPr lang="en-US" dirty="0"/>
              <a:t> </a:t>
            </a:r>
            <a:r>
              <a:rPr lang="ro-RO" dirty="0"/>
              <a:t>î</a:t>
            </a:r>
            <a:r>
              <a:rPr lang="en-US" dirty="0"/>
              <a:t>n </a:t>
            </a:r>
            <a:r>
              <a:rPr lang="en-US" dirty="0" err="1"/>
              <a:t>procesul</a:t>
            </a:r>
            <a:r>
              <a:rPr lang="en-US" dirty="0"/>
              <a:t> de </a:t>
            </a:r>
            <a:r>
              <a:rPr lang="en-US" dirty="0" err="1"/>
              <a:t>aprofundare</a:t>
            </a:r>
            <a:r>
              <a:rPr lang="en-US" dirty="0"/>
              <a:t> al </a:t>
            </a:r>
            <a:r>
              <a:rPr lang="en-US" dirty="0" err="1"/>
              <a:t>cuno</a:t>
            </a:r>
            <a:r>
              <a:rPr lang="ro-RO" dirty="0"/>
              <a:t>ș</a:t>
            </a:r>
            <a:r>
              <a:rPr lang="en-US" dirty="0"/>
              <a:t>tin</a:t>
            </a:r>
            <a:r>
              <a:rPr lang="ro-RO" dirty="0"/>
              <a:t>ț</a:t>
            </a:r>
            <a:r>
              <a:rPr lang="en-US" dirty="0" err="1"/>
              <a:t>elor</a:t>
            </a:r>
            <a:r>
              <a:rPr lang="en-US" dirty="0"/>
              <a:t> </a:t>
            </a:r>
            <a:r>
              <a:rPr lang="en-US" dirty="0" err="1"/>
              <a:t>medicale</a:t>
            </a:r>
            <a:r>
              <a:rPr lang="en-US" dirty="0"/>
              <a:t> </a:t>
            </a:r>
            <a:r>
              <a:rPr lang="ro-RO" dirty="0"/>
              <a:t>ș</a:t>
            </a:r>
            <a:r>
              <a:rPr lang="en-US" dirty="0" err="1"/>
              <a:t>i</a:t>
            </a:r>
            <a:r>
              <a:rPr lang="en-US" dirty="0"/>
              <a:t> a </a:t>
            </a:r>
            <a:r>
              <a:rPr lang="en-US" dirty="0" err="1"/>
              <a:t>activit</a:t>
            </a:r>
            <a:r>
              <a:rPr lang="ro-RO" dirty="0"/>
              <a:t>ăț</a:t>
            </a:r>
            <a:r>
              <a:rPr lang="en-US" dirty="0"/>
              <a:t>ii de </a:t>
            </a:r>
            <a:r>
              <a:rPr lang="en-US" dirty="0" err="1"/>
              <a:t>cercetare</a:t>
            </a:r>
            <a:r>
              <a:rPr lang="en-US" dirty="0"/>
              <a:t> </a:t>
            </a:r>
            <a:r>
              <a:rPr lang="ro-RO" dirty="0"/>
              <a:t>ș</a:t>
            </a:r>
            <a:r>
              <a:rPr lang="en-US" dirty="0" err="1"/>
              <a:t>tiin</a:t>
            </a:r>
            <a:r>
              <a:rPr lang="ro-RO" dirty="0"/>
              <a:t>ț</a:t>
            </a:r>
            <a:r>
              <a:rPr lang="en-US" dirty="0" err="1"/>
              <a:t>ifice</a:t>
            </a:r>
            <a:r>
              <a:rPr lang="en-US" dirty="0"/>
              <a:t>; </a:t>
            </a:r>
          </a:p>
          <a:p>
            <a:pPr marL="0" indent="0">
              <a:buNone/>
            </a:pPr>
            <a:r>
              <a:rPr lang="en-US" dirty="0"/>
              <a:t>• </a:t>
            </a:r>
            <a:r>
              <a:rPr lang="en-US" dirty="0" err="1"/>
              <a:t>furnizarea</a:t>
            </a:r>
            <a:r>
              <a:rPr lang="en-US" dirty="0"/>
              <a:t> de </a:t>
            </a:r>
            <a:r>
              <a:rPr lang="en-US" dirty="0" err="1"/>
              <a:t>informatii</a:t>
            </a:r>
            <a:r>
              <a:rPr lang="en-US" dirty="0"/>
              <a:t> up-to-date, </a:t>
            </a:r>
            <a:r>
              <a:rPr lang="en-US" dirty="0" err="1"/>
              <a:t>bazate</a:t>
            </a:r>
            <a:r>
              <a:rPr lang="en-US" dirty="0"/>
              <a:t> pe </a:t>
            </a:r>
            <a:r>
              <a:rPr lang="en-US" dirty="0" err="1"/>
              <a:t>cele</a:t>
            </a:r>
            <a:r>
              <a:rPr lang="en-US" dirty="0"/>
              <a:t> </a:t>
            </a:r>
            <a:r>
              <a:rPr lang="en-US" dirty="0" err="1"/>
              <a:t>mai</a:t>
            </a:r>
            <a:r>
              <a:rPr lang="en-US" dirty="0"/>
              <a:t> </a:t>
            </a:r>
            <a:r>
              <a:rPr lang="en-US" dirty="0" err="1"/>
              <a:t>recente</a:t>
            </a:r>
            <a:r>
              <a:rPr lang="en-US" dirty="0"/>
              <a:t> </a:t>
            </a:r>
            <a:r>
              <a:rPr lang="en-US" dirty="0" err="1"/>
              <a:t>ghiduri</a:t>
            </a:r>
            <a:r>
              <a:rPr lang="en-US" dirty="0"/>
              <a:t> </a:t>
            </a:r>
            <a:r>
              <a:rPr lang="en-US" dirty="0" err="1"/>
              <a:t>na</a:t>
            </a:r>
            <a:r>
              <a:rPr lang="ro-RO" dirty="0"/>
              <a:t>ț</a:t>
            </a:r>
            <a:r>
              <a:rPr lang="en-US" dirty="0" err="1"/>
              <a:t>ionale</a:t>
            </a:r>
            <a:r>
              <a:rPr lang="en-US" dirty="0"/>
              <a:t>, interna</a:t>
            </a:r>
            <a:r>
              <a:rPr lang="ro-RO" dirty="0"/>
              <a:t>ț</a:t>
            </a:r>
            <a:r>
              <a:rPr lang="en-US" dirty="0" err="1"/>
              <a:t>ionale</a:t>
            </a:r>
            <a:r>
              <a:rPr lang="en-US" dirty="0"/>
              <a:t>, </a:t>
            </a:r>
            <a:r>
              <a:rPr lang="en-US" dirty="0" err="1"/>
              <a:t>consensuri</a:t>
            </a:r>
            <a:r>
              <a:rPr lang="en-US" dirty="0"/>
              <a:t>, </a:t>
            </a:r>
            <a:r>
              <a:rPr lang="en-US" dirty="0" err="1"/>
              <a:t>studii</a:t>
            </a:r>
            <a:r>
              <a:rPr lang="en-US" dirty="0"/>
              <a:t>, </a:t>
            </a:r>
            <a:r>
              <a:rPr lang="en-US" dirty="0" err="1"/>
              <a:t>lucrari</a:t>
            </a:r>
            <a:r>
              <a:rPr lang="en-US" dirty="0"/>
              <a:t> </a:t>
            </a:r>
            <a:r>
              <a:rPr lang="en-US" dirty="0" err="1"/>
              <a:t>publicate</a:t>
            </a:r>
            <a:r>
              <a:rPr lang="en-US" dirty="0"/>
              <a:t> etc. </a:t>
            </a:r>
            <a:endParaRPr lang="ro-RO" dirty="0"/>
          </a:p>
          <a:p>
            <a:pPr marL="0" indent="0">
              <a:buNone/>
            </a:pPr>
            <a:r>
              <a:rPr lang="en-US" dirty="0"/>
              <a:t>• </a:t>
            </a:r>
            <a:r>
              <a:rPr lang="en-US" dirty="0" err="1"/>
              <a:t>motivarea</a:t>
            </a:r>
            <a:r>
              <a:rPr lang="en-US" dirty="0"/>
              <a:t> </a:t>
            </a:r>
            <a:r>
              <a:rPr lang="en-US" dirty="0" err="1"/>
              <a:t>studentilor</a:t>
            </a:r>
            <a:r>
              <a:rPr lang="en-US" dirty="0"/>
              <a:t>, </a:t>
            </a:r>
            <a:r>
              <a:rPr lang="en-US" dirty="0" err="1"/>
              <a:t>doctoranzilor</a:t>
            </a:r>
            <a:r>
              <a:rPr lang="en-US" dirty="0"/>
              <a:t>, </a:t>
            </a:r>
            <a:r>
              <a:rPr lang="en-US" dirty="0" err="1"/>
              <a:t>reziden</a:t>
            </a:r>
            <a:r>
              <a:rPr lang="ro-RO" dirty="0"/>
              <a:t>ț</a:t>
            </a:r>
            <a:r>
              <a:rPr lang="en-US" dirty="0" err="1"/>
              <a:t>ilor</a:t>
            </a:r>
            <a:r>
              <a:rPr lang="en-US" dirty="0"/>
              <a:t> de a </a:t>
            </a:r>
            <a:r>
              <a:rPr lang="en-US" dirty="0" err="1"/>
              <a:t>participa</a:t>
            </a:r>
            <a:r>
              <a:rPr lang="en-US" dirty="0"/>
              <a:t> la </a:t>
            </a:r>
            <a:r>
              <a:rPr lang="en-US" dirty="0" err="1"/>
              <a:t>concursuri</a:t>
            </a:r>
            <a:r>
              <a:rPr lang="en-US" dirty="0"/>
              <a:t> </a:t>
            </a:r>
            <a:r>
              <a:rPr lang="ro-RO" dirty="0"/>
              <a:t>î</a:t>
            </a:r>
            <a:r>
              <a:rPr lang="en-US" dirty="0"/>
              <a:t>n </a:t>
            </a:r>
            <a:r>
              <a:rPr lang="en-US" dirty="0" err="1"/>
              <a:t>vederea</a:t>
            </a:r>
            <a:r>
              <a:rPr lang="en-US" dirty="0"/>
              <a:t> </a:t>
            </a:r>
            <a:r>
              <a:rPr lang="en-US" dirty="0" err="1"/>
              <a:t>ob</a:t>
            </a:r>
            <a:r>
              <a:rPr lang="ro-RO" dirty="0"/>
              <a:t>ț</a:t>
            </a:r>
            <a:r>
              <a:rPr lang="en-US" dirty="0" err="1"/>
              <a:t>inerii</a:t>
            </a:r>
            <a:r>
              <a:rPr lang="en-US" dirty="0"/>
              <a:t> </a:t>
            </a:r>
            <a:r>
              <a:rPr lang="en-US" dirty="0" err="1"/>
              <a:t>unor</a:t>
            </a:r>
            <a:r>
              <a:rPr lang="en-US" dirty="0"/>
              <a:t> burse interna</a:t>
            </a:r>
            <a:r>
              <a:rPr lang="ro-RO" dirty="0"/>
              <a:t>ț</a:t>
            </a:r>
            <a:r>
              <a:rPr lang="en-US" dirty="0" err="1"/>
              <a:t>ionale</a:t>
            </a:r>
            <a:endParaRPr lang="en-US" dirty="0"/>
          </a:p>
          <a:p>
            <a:pPr marL="0" indent="0">
              <a:buNone/>
            </a:pPr>
            <a:r>
              <a:rPr lang="en-US" dirty="0"/>
              <a:t>• Continua </a:t>
            </a:r>
            <a:r>
              <a:rPr lang="en-US" dirty="0" err="1"/>
              <a:t>motivare</a:t>
            </a:r>
            <a:r>
              <a:rPr lang="en-US" dirty="0"/>
              <a:t> a </a:t>
            </a:r>
            <a:r>
              <a:rPr lang="en-US" dirty="0" err="1"/>
              <a:t>reziden</a:t>
            </a:r>
            <a:r>
              <a:rPr lang="ro-RO" dirty="0"/>
              <a:t>ț</a:t>
            </a:r>
            <a:r>
              <a:rPr lang="en-US" dirty="0" err="1"/>
              <a:t>ilor</a:t>
            </a:r>
            <a:r>
              <a:rPr lang="en-US" dirty="0"/>
              <a:t> de a </a:t>
            </a:r>
            <a:r>
              <a:rPr lang="en-US" dirty="0" err="1"/>
              <a:t>participa</a:t>
            </a:r>
            <a:r>
              <a:rPr lang="en-US" dirty="0"/>
              <a:t> </a:t>
            </a:r>
            <a:r>
              <a:rPr lang="en-US" dirty="0" err="1"/>
              <a:t>activ</a:t>
            </a:r>
            <a:r>
              <a:rPr lang="en-US" dirty="0"/>
              <a:t> la </a:t>
            </a:r>
            <a:r>
              <a:rPr lang="en-US" dirty="0" err="1"/>
              <a:t>congrese</a:t>
            </a:r>
            <a:r>
              <a:rPr lang="en-US" dirty="0"/>
              <a:t> (</a:t>
            </a:r>
            <a:r>
              <a:rPr lang="en-US" dirty="0" err="1"/>
              <a:t>lucrari</a:t>
            </a:r>
            <a:r>
              <a:rPr lang="en-US" dirty="0"/>
              <a:t> de tip poster </a:t>
            </a:r>
            <a:r>
              <a:rPr lang="en-US" dirty="0" err="1"/>
              <a:t>sau</a:t>
            </a:r>
            <a:r>
              <a:rPr lang="en-US" dirty="0"/>
              <a:t> </a:t>
            </a:r>
            <a:r>
              <a:rPr lang="en-US" dirty="0" err="1"/>
              <a:t>prezentari</a:t>
            </a:r>
            <a:r>
              <a:rPr lang="en-US" dirty="0"/>
              <a:t> </a:t>
            </a:r>
            <a:r>
              <a:rPr lang="en-US" dirty="0" err="1"/>
              <a:t>orale</a:t>
            </a:r>
            <a:r>
              <a:rPr lang="en-US" dirty="0"/>
              <a:t>)</a:t>
            </a:r>
          </a:p>
          <a:p>
            <a:pPr marL="0" indent="0">
              <a:buNone/>
            </a:pPr>
            <a:r>
              <a:rPr lang="en-US" dirty="0"/>
              <a:t>2. </a:t>
            </a:r>
            <a:r>
              <a:rPr lang="en-US" dirty="0" err="1"/>
              <a:t>Participarea</a:t>
            </a:r>
            <a:r>
              <a:rPr lang="en-US" dirty="0"/>
              <a:t> la </a:t>
            </a:r>
            <a:r>
              <a:rPr lang="en-US" dirty="0" err="1"/>
              <a:t>cursuri</a:t>
            </a:r>
            <a:r>
              <a:rPr lang="en-US" dirty="0"/>
              <a:t>, </a:t>
            </a:r>
            <a:r>
              <a:rPr lang="en-US" dirty="0" err="1"/>
              <a:t>observerships</a:t>
            </a:r>
            <a:r>
              <a:rPr lang="en-US" dirty="0"/>
              <a:t>, at</a:t>
            </a:r>
            <a:r>
              <a:rPr lang="ro-RO" dirty="0"/>
              <a:t>â</a:t>
            </a:r>
            <a:r>
              <a:rPr lang="en-US" dirty="0"/>
              <a:t>t </a:t>
            </a:r>
            <a:r>
              <a:rPr lang="ro-RO" dirty="0"/>
              <a:t>î</a:t>
            </a:r>
            <a:r>
              <a:rPr lang="en-US" dirty="0"/>
              <a:t>n </a:t>
            </a:r>
            <a:r>
              <a:rPr lang="ro-RO" dirty="0"/>
              <a:t>ț</a:t>
            </a:r>
            <a:r>
              <a:rPr lang="en-US" dirty="0" err="1"/>
              <a:t>ar</a:t>
            </a:r>
            <a:r>
              <a:rPr lang="ro-RO" dirty="0"/>
              <a:t>ă</a:t>
            </a:r>
            <a:r>
              <a:rPr lang="en-US" dirty="0"/>
              <a:t> c</a:t>
            </a:r>
            <a:r>
              <a:rPr lang="ro-RO" dirty="0"/>
              <a:t>â</a:t>
            </a:r>
            <a:r>
              <a:rPr lang="en-US" dirty="0"/>
              <a:t>t </a:t>
            </a:r>
            <a:r>
              <a:rPr lang="ro-RO" dirty="0"/>
              <a:t>ș</a:t>
            </a:r>
            <a:r>
              <a:rPr lang="en-US" dirty="0" err="1"/>
              <a:t>i</a:t>
            </a:r>
            <a:r>
              <a:rPr lang="en-US" dirty="0"/>
              <a:t> </a:t>
            </a:r>
            <a:r>
              <a:rPr lang="ro-RO" dirty="0"/>
              <a:t>î</a:t>
            </a:r>
            <a:r>
              <a:rPr lang="en-US" dirty="0"/>
              <a:t>n str</a:t>
            </a:r>
            <a:r>
              <a:rPr lang="ro-RO" dirty="0"/>
              <a:t>ă</a:t>
            </a:r>
            <a:r>
              <a:rPr lang="en-US" dirty="0"/>
              <a:t>in</a:t>
            </a:r>
            <a:r>
              <a:rPr lang="ro-RO" dirty="0"/>
              <a:t>ă</a:t>
            </a:r>
            <a:r>
              <a:rPr lang="en-US" dirty="0" err="1"/>
              <a:t>tate</a:t>
            </a:r>
            <a:r>
              <a:rPr lang="en-US" dirty="0"/>
              <a:t> </a:t>
            </a:r>
            <a:r>
              <a:rPr lang="en-US" dirty="0" err="1"/>
              <a:t>pentru</a:t>
            </a:r>
            <a:r>
              <a:rPr lang="en-US" dirty="0"/>
              <a:t> a dob</a:t>
            </a:r>
            <a:r>
              <a:rPr lang="ro-RO" dirty="0"/>
              <a:t>â</a:t>
            </a:r>
            <a:r>
              <a:rPr lang="en-US" dirty="0" err="1"/>
              <a:t>ndi</a:t>
            </a:r>
            <a:r>
              <a:rPr lang="en-US" dirty="0"/>
              <a:t> </a:t>
            </a:r>
            <a:r>
              <a:rPr lang="en-US" dirty="0" err="1"/>
              <a:t>cuno</a:t>
            </a:r>
            <a:r>
              <a:rPr lang="ro-RO" dirty="0"/>
              <a:t>șt</a:t>
            </a:r>
            <a:r>
              <a:rPr lang="en-US" dirty="0" err="1"/>
              <a:t>inte</a:t>
            </a:r>
            <a:r>
              <a:rPr lang="en-US" dirty="0"/>
              <a:t> </a:t>
            </a:r>
            <a:r>
              <a:rPr lang="ro-RO" dirty="0"/>
              <a:t>ș</a:t>
            </a:r>
            <a:r>
              <a:rPr lang="en-US" dirty="0" err="1"/>
              <a:t>i</a:t>
            </a:r>
            <a:r>
              <a:rPr lang="en-US" dirty="0"/>
              <a:t> </a:t>
            </a:r>
            <a:r>
              <a:rPr lang="en-US" dirty="0" err="1"/>
              <a:t>competen</a:t>
            </a:r>
            <a:r>
              <a:rPr lang="ro-RO" dirty="0"/>
              <a:t>ț</a:t>
            </a:r>
            <a:r>
              <a:rPr lang="en-US" dirty="0"/>
              <a:t>e </a:t>
            </a:r>
            <a:r>
              <a:rPr lang="en-US" dirty="0" err="1"/>
              <a:t>noi</a:t>
            </a:r>
            <a:r>
              <a:rPr lang="en-US" dirty="0"/>
              <a:t>. </a:t>
            </a:r>
          </a:p>
        </p:txBody>
      </p:sp>
    </p:spTree>
    <p:extLst>
      <p:ext uri="{BB962C8B-B14F-4D97-AF65-F5344CB8AC3E}">
        <p14:creationId xmlns:p14="http://schemas.microsoft.com/office/powerpoint/2010/main" val="37447807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oamna prin orașul Aranjuez , capitală regală – caiet de călătorie">
            <a:extLst>
              <a:ext uri="{FF2B5EF4-FFF2-40B4-BE49-F238E27FC236}">
                <a16:creationId xmlns:a16="http://schemas.microsoft.com/office/drawing/2014/main" id="{5D47B8CF-33D0-E62E-5585-6F08ED753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4394200" cy="60198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a:extLst>
              <a:ext uri="{FF2B5EF4-FFF2-40B4-BE49-F238E27FC236}">
                <a16:creationId xmlns:a16="http://schemas.microsoft.com/office/drawing/2014/main" id="{C9FB1B93-9380-D553-04A6-4E508E019D1A}"/>
              </a:ext>
            </a:extLst>
          </p:cNvPr>
          <p:cNvSpPr>
            <a:spLocks noGrp="1"/>
          </p:cNvSpPr>
          <p:nvPr>
            <p:ph sz="half" idx="1"/>
          </p:nvPr>
        </p:nvSpPr>
        <p:spPr>
          <a:xfrm>
            <a:off x="5029200" y="533400"/>
            <a:ext cx="3733800" cy="1600200"/>
          </a:xfrm>
        </p:spPr>
        <p:txBody>
          <a:bodyPr/>
          <a:lstStyle/>
          <a:p>
            <a:endParaRPr lang="ro-RO" dirty="0"/>
          </a:p>
          <a:p>
            <a:pPr marL="0" indent="0">
              <a:buNone/>
            </a:pPr>
            <a:r>
              <a:rPr lang="en-US" dirty="0"/>
              <a:t>    </a:t>
            </a:r>
            <a:r>
              <a:rPr lang="en-US" b="1" dirty="0"/>
              <a:t>V</a:t>
            </a:r>
            <a:r>
              <a:rPr lang="ro-RO" b="1" dirty="0"/>
              <a:t>Ă</a:t>
            </a:r>
            <a:r>
              <a:rPr lang="en-US" b="1" dirty="0"/>
              <a:t> MUL</a:t>
            </a:r>
            <a:r>
              <a:rPr lang="ro-RO" b="1" dirty="0"/>
              <a:t>Ț</a:t>
            </a:r>
            <a:r>
              <a:rPr lang="en-US" b="1" dirty="0"/>
              <a:t>UM</a:t>
            </a:r>
            <a:r>
              <a:rPr lang="ro-RO" b="1" dirty="0"/>
              <a:t>E</a:t>
            </a:r>
            <a:r>
              <a:rPr lang="en-US" b="1" dirty="0"/>
              <a:t>SC!</a:t>
            </a:r>
            <a:endParaRPr lang="ro-RO" b="1" dirty="0"/>
          </a:p>
        </p:txBody>
      </p:sp>
      <mc:AlternateContent xmlns:mc="http://schemas.openxmlformats.org/markup-compatibility/2006">
        <mc:Choice xmlns:am3d="http://schemas.microsoft.com/office/drawing/2017/model3d" Requires="am3d">
          <p:graphicFrame>
            <p:nvGraphicFramePr>
              <p:cNvPr id="4" name="3D Model 3" descr="Fireworks 2">
                <a:extLst>
                  <a:ext uri="{FF2B5EF4-FFF2-40B4-BE49-F238E27FC236}">
                    <a16:creationId xmlns:a16="http://schemas.microsoft.com/office/drawing/2014/main" id="{76EB9040-D823-DC0C-41D0-47FFD70DC738}"/>
                  </a:ext>
                </a:extLst>
              </p:cNvPr>
              <p:cNvGraphicFramePr>
                <a:graphicFrameLocks noChangeAspect="1"/>
              </p:cNvGraphicFramePr>
              <p:nvPr>
                <p:extLst>
                  <p:ext uri="{D42A27DB-BD31-4B8C-83A1-F6EECF244321}">
                    <p14:modId xmlns:p14="http://schemas.microsoft.com/office/powerpoint/2010/main" val="3364802362"/>
                  </p:ext>
                </p:extLst>
              </p:nvPr>
            </p:nvGraphicFramePr>
            <p:xfrm>
              <a:off x="6248401" y="2308769"/>
              <a:ext cx="4343400" cy="2240462"/>
            </p:xfrm>
            <a:graphic>
              <a:graphicData uri="http://schemas.microsoft.com/office/drawing/2017/model3d">
                <am3d:model3d r:embed="rId3">
                  <am3d:spPr>
                    <a:xfrm>
                      <a:off x="0" y="0"/>
                      <a:ext cx="4343400" cy="2240462"/>
                    </a:xfrm>
                    <a:prstGeom prst="rect">
                      <a:avLst/>
                    </a:prstGeom>
                  </am3d:spPr>
                  <am3d:camera>
                    <am3d:pos x="0" y="0" z="59726627"/>
                    <am3d:up dx="0" dy="36000000" dz="0"/>
                    <am3d:lookAt x="0" y="0" z="0"/>
                    <am3d:perspective fov="2700000"/>
                  </am3d:camera>
                  <am3d:trans>
                    <am3d:meterPerModelUnit n="11106450" d="1000000"/>
                    <am3d:preTrans dx="1115290" dy="-17981047" dz="0"/>
                    <am3d:scale>
                      <am3d:sx n="1000000" d="1000000"/>
                      <am3d:sy n="1000000" d="1000000"/>
                      <am3d:sz n="1000000" d="1000000"/>
                    </am3d:scale>
                    <am3d:rot/>
                    <am3d:postTrans dx="0" dy="0" dz="0"/>
                  </am3d:trans>
                  <am3d:raster rName="Office3DRenderer" rVer="16.0.8326">
                    <am3d:blip r:embed="rId4"/>
                  </am3d:raster>
                  <am3d:objViewport viewportSz="28223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Fireworks 2">
                <a:extLst>
                  <a:ext uri="{FF2B5EF4-FFF2-40B4-BE49-F238E27FC236}">
                    <a16:creationId xmlns:a16="http://schemas.microsoft.com/office/drawing/2014/main" id="{76EB9040-D823-DC0C-41D0-47FFD70DC738}"/>
                  </a:ext>
                </a:extLst>
              </p:cNvPr>
              <p:cNvPicPr>
                <a:picLocks noGrp="1" noRot="1" noChangeAspect="1" noMove="1" noResize="1" noEditPoints="1" noAdjustHandles="1" noChangeArrowheads="1" noChangeShapeType="1" noCrop="1"/>
              </p:cNvPicPr>
              <p:nvPr/>
            </p:nvPicPr>
            <p:blipFill>
              <a:blip r:embed="rId4"/>
              <a:stretch>
                <a:fillRect/>
              </a:stretch>
            </p:blipFill>
            <p:spPr>
              <a:xfrm>
                <a:off x="6248401" y="2308769"/>
                <a:ext cx="4343400" cy="2240462"/>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 name="3D Model 1" descr="Present Bows">
                <a:extLst>
                  <a:ext uri="{FF2B5EF4-FFF2-40B4-BE49-F238E27FC236}">
                    <a16:creationId xmlns:a16="http://schemas.microsoft.com/office/drawing/2014/main" id="{B9F0CC8A-62AF-1E66-E44C-E0E6A86B3E00}"/>
                  </a:ext>
                </a:extLst>
              </p:cNvPr>
              <p:cNvGraphicFramePr/>
              <p:nvPr>
                <p:extLst>
                  <p:ext uri="{D42A27DB-BD31-4B8C-83A1-F6EECF244321}">
                    <p14:modId xmlns:p14="http://schemas.microsoft.com/office/powerpoint/2010/main" val="1252122241"/>
                  </p:ext>
                </p:extLst>
              </p:nvPr>
            </p:nvGraphicFramePr>
            <p:xfrm>
              <a:off x="9677400" y="4724356"/>
              <a:ext cx="2039097" cy="1249906"/>
            </p:xfrm>
            <a:graphic>
              <a:graphicData uri="http://schemas.microsoft.com/office/drawing/2017/model3d">
                <am3d:model3d r:embed="rId5">
                  <am3d:spPr>
                    <a:xfrm>
                      <a:off x="0" y="0"/>
                      <a:ext cx="2039097" cy="1249906"/>
                    </a:xfrm>
                    <a:prstGeom prst="rect">
                      <a:avLst/>
                    </a:prstGeom>
                  </am3d:spPr>
                  <am3d:camera>
                    <am3d:pos x="0" y="0" z="71398305"/>
                    <am3d:up dx="0" dy="36000000" dz="0"/>
                    <am3d:lookAt x="0" y="0" z="0"/>
                    <am3d:perspective fov="2700000"/>
                  </am3d:camera>
                  <am3d:trans>
                    <am3d:meterPerModelUnit n="56190542" d="1000000"/>
                    <am3d:preTrans dx="0" dy="-10366941" dz="0"/>
                    <am3d:scale>
                      <am3d:sx n="1000000" d="1000000"/>
                      <am3d:sy n="1000000" d="1000000"/>
                      <am3d:sz n="1000000" d="1000000"/>
                    </am3d:scale>
                    <am3d:rot/>
                    <am3d:postTrans dx="0" dy="0" dz="0"/>
                  </am3d:trans>
                  <am3d:raster rName="Office3DRenderer" rVer="16.0.8326">
                    <am3d:blip r:embed="rId6"/>
                  </am3d:raster>
                  <am3d:objViewport viewportSz="283098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descr="Present Bows">
                <a:extLst>
                  <a:ext uri="{FF2B5EF4-FFF2-40B4-BE49-F238E27FC236}">
                    <a16:creationId xmlns:a16="http://schemas.microsoft.com/office/drawing/2014/main" id="{B9F0CC8A-62AF-1E66-E44C-E0E6A86B3E00}"/>
                  </a:ext>
                </a:extLst>
              </p:cNvPr>
              <p:cNvPicPr>
                <a:picLocks noGrp="1" noRot="1" noChangeAspect="1" noMove="1" noResize="1" noEditPoints="1" noAdjustHandles="1" noChangeArrowheads="1" noChangeShapeType="1" noCrop="1"/>
              </p:cNvPicPr>
              <p:nvPr/>
            </p:nvPicPr>
            <p:blipFill>
              <a:blip r:embed="rId6"/>
              <a:stretch>
                <a:fillRect/>
              </a:stretch>
            </p:blipFill>
            <p:spPr>
              <a:xfrm>
                <a:off x="9677400" y="4724356"/>
                <a:ext cx="2039097" cy="1249906"/>
              </a:xfrm>
              <a:prstGeom prst="rect">
                <a:avLst/>
              </a:prstGeom>
            </p:spPr>
          </p:pic>
        </mc:Fallback>
      </mc:AlternateContent>
    </p:spTree>
    <p:extLst>
      <p:ext uri="{BB962C8B-B14F-4D97-AF65-F5344CB8AC3E}">
        <p14:creationId xmlns:p14="http://schemas.microsoft.com/office/powerpoint/2010/main" val="232087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B6F7A-3218-1F70-2690-7AD209169B57}"/>
              </a:ext>
            </a:extLst>
          </p:cNvPr>
          <p:cNvSpPr>
            <a:spLocks noGrp="1"/>
          </p:cNvSpPr>
          <p:nvPr>
            <p:ph type="title"/>
          </p:nvPr>
        </p:nvSpPr>
        <p:spPr>
          <a:xfrm>
            <a:off x="609600" y="5486400"/>
            <a:ext cx="6172200" cy="520700"/>
          </a:xfrm>
        </p:spPr>
        <p:txBody>
          <a:bodyPr>
            <a:noAutofit/>
          </a:bodyPr>
          <a:lstStyle/>
          <a:p>
            <a:r>
              <a:rPr lang="en-US" sz="3200" dirty="0"/>
              <a:t>DEZVOLTARE PROFESIONALA</a:t>
            </a:r>
          </a:p>
        </p:txBody>
      </p:sp>
      <p:sp>
        <p:nvSpPr>
          <p:cNvPr id="4" name="Content Placeholder 3">
            <a:extLst>
              <a:ext uri="{FF2B5EF4-FFF2-40B4-BE49-F238E27FC236}">
                <a16:creationId xmlns:a16="http://schemas.microsoft.com/office/drawing/2014/main" id="{0E343745-1C06-8DE0-BE0B-2011E78CCE4B}"/>
              </a:ext>
            </a:extLst>
          </p:cNvPr>
          <p:cNvSpPr>
            <a:spLocks noGrp="1"/>
          </p:cNvSpPr>
          <p:nvPr>
            <p:ph sz="half" idx="1"/>
          </p:nvPr>
        </p:nvSpPr>
        <p:spPr>
          <a:xfrm>
            <a:off x="3657601" y="1066800"/>
            <a:ext cx="7772399" cy="4343400"/>
          </a:xfrm>
        </p:spPr>
        <p:txBody>
          <a:bodyPr>
            <a:normAutofit/>
          </a:bodyPr>
          <a:lstStyle/>
          <a:p>
            <a:pPr>
              <a:buFont typeface="Wingdings" panose="05000000000000000000" pitchFamily="2" charset="2"/>
              <a:buChar char="Ø"/>
            </a:pPr>
            <a:r>
              <a:rPr lang="en-US" sz="2800" dirty="0"/>
              <a:t>2007 </a:t>
            </a:r>
            <a:r>
              <a:rPr lang="en-US" sz="2800" dirty="0" err="1"/>
              <a:t>confirmare</a:t>
            </a:r>
            <a:r>
              <a:rPr lang="en-US" sz="2800" dirty="0"/>
              <a:t> ca medic specialist </a:t>
            </a:r>
            <a:r>
              <a:rPr lang="en-US" sz="2800" dirty="0" err="1"/>
              <a:t>radiologie</a:t>
            </a:r>
            <a:r>
              <a:rPr lang="en-US" sz="2800" dirty="0"/>
              <a:t>-imagistic</a:t>
            </a:r>
            <a:r>
              <a:rPr lang="ro-RO" sz="2800" dirty="0"/>
              <a:t>ă</a:t>
            </a:r>
            <a:r>
              <a:rPr lang="en-US" sz="2800" dirty="0"/>
              <a:t> medical</a:t>
            </a:r>
            <a:r>
              <a:rPr lang="ro-RO" sz="2800" dirty="0"/>
              <a:t>ă</a:t>
            </a:r>
            <a:r>
              <a:rPr lang="en-US" sz="2800" dirty="0"/>
              <a:t> (</a:t>
            </a:r>
            <a:r>
              <a:rPr lang="en-US" sz="2800" dirty="0" err="1"/>
              <a:t>ordin</a:t>
            </a:r>
            <a:r>
              <a:rPr lang="en-US" sz="2800" dirty="0"/>
              <a:t> nr. 900/15</a:t>
            </a:r>
            <a:r>
              <a:rPr lang="ro-RO" sz="2800" dirty="0"/>
              <a:t> </a:t>
            </a:r>
            <a:r>
              <a:rPr lang="en-US" sz="2800" dirty="0" err="1"/>
              <a:t>octombrie</a:t>
            </a:r>
            <a:r>
              <a:rPr lang="en-US" sz="2800" dirty="0"/>
              <a:t> 2006</a:t>
            </a:r>
          </a:p>
          <a:p>
            <a:pPr>
              <a:buFont typeface="Wingdings" panose="05000000000000000000" pitchFamily="2" charset="2"/>
              <a:buChar char="Ø"/>
            </a:pPr>
            <a:r>
              <a:rPr lang="en-US" sz="2800" dirty="0"/>
              <a:t>2012- medic </a:t>
            </a:r>
            <a:r>
              <a:rPr lang="en-US" sz="2800" dirty="0" err="1"/>
              <a:t>primar</a:t>
            </a:r>
            <a:r>
              <a:rPr lang="en-US" sz="2800" dirty="0"/>
              <a:t> </a:t>
            </a:r>
            <a:r>
              <a:rPr lang="en-US" sz="2800" dirty="0" err="1"/>
              <a:t>radiologie</a:t>
            </a:r>
            <a:r>
              <a:rPr lang="en-US" sz="2800" dirty="0"/>
              <a:t>-imagistic</a:t>
            </a:r>
            <a:r>
              <a:rPr lang="ro-RO" sz="2800" dirty="0"/>
              <a:t>ă</a:t>
            </a:r>
            <a:r>
              <a:rPr lang="en-US" sz="2800" dirty="0"/>
              <a:t> medical</a:t>
            </a:r>
            <a:r>
              <a:rPr lang="ro-RO" sz="2800" dirty="0"/>
              <a:t>ă</a:t>
            </a:r>
            <a:r>
              <a:rPr lang="en-US" sz="2800" dirty="0"/>
              <a:t>  (OMS nr. 19. IX. 2012 )</a:t>
            </a:r>
          </a:p>
          <a:p>
            <a:pPr>
              <a:buFont typeface="Wingdings" panose="05000000000000000000" pitchFamily="2" charset="2"/>
              <a:buChar char="Ø"/>
            </a:pPr>
            <a:r>
              <a:rPr lang="en-US" sz="2800" dirty="0"/>
              <a:t>2007 –pre</a:t>
            </a:r>
            <a:r>
              <a:rPr lang="ro-RO" sz="2800" dirty="0"/>
              <a:t>z</a:t>
            </a:r>
            <a:r>
              <a:rPr lang="en-US" sz="2800" dirty="0" err="1"/>
              <a:t>ent</a:t>
            </a:r>
            <a:r>
              <a:rPr lang="en-US" sz="2800" dirty="0"/>
              <a:t> am </a:t>
            </a:r>
            <a:r>
              <a:rPr lang="en-US" sz="2800" dirty="0" err="1"/>
              <a:t>activat</a:t>
            </a:r>
            <a:r>
              <a:rPr lang="en-US" sz="2800" dirty="0"/>
              <a:t> </a:t>
            </a:r>
            <a:r>
              <a:rPr lang="ro-RO" sz="2800" dirty="0"/>
              <a:t>î</a:t>
            </a:r>
            <a:r>
              <a:rPr lang="en-US" sz="2800" dirty="0"/>
              <a:t>n </a:t>
            </a:r>
            <a:r>
              <a:rPr lang="en-US" sz="2800" dirty="0" err="1"/>
              <a:t>cadrul</a:t>
            </a:r>
            <a:r>
              <a:rPr lang="en-US" sz="2800" dirty="0"/>
              <a:t> </a:t>
            </a:r>
            <a:r>
              <a:rPr lang="en-US" sz="2800" dirty="0" err="1"/>
              <a:t>Laboratorului</a:t>
            </a:r>
            <a:r>
              <a:rPr lang="en-US" sz="2800" dirty="0"/>
              <a:t> Clinic RIM din </a:t>
            </a:r>
            <a:r>
              <a:rPr lang="en-US" sz="2800" dirty="0" err="1"/>
              <a:t>cadrul</a:t>
            </a:r>
            <a:r>
              <a:rPr lang="en-US" sz="2800" dirty="0"/>
              <a:t> SCJU Bra</a:t>
            </a:r>
            <a:r>
              <a:rPr lang="ro-RO" sz="2800" dirty="0"/>
              <a:t>ș</a:t>
            </a:r>
            <a:r>
              <a:rPr lang="en-US" sz="2800" dirty="0" err="1"/>
              <a:t>ov</a:t>
            </a:r>
            <a:endParaRPr lang="en-US" sz="2800" dirty="0"/>
          </a:p>
          <a:p>
            <a:pPr>
              <a:buFont typeface="Wingdings" panose="05000000000000000000" pitchFamily="2" charset="2"/>
              <a:buChar char="Ø"/>
            </a:pPr>
            <a:r>
              <a:rPr lang="en-US" sz="2800" dirty="0"/>
              <a:t>2022- pre</a:t>
            </a:r>
            <a:r>
              <a:rPr lang="ro-RO" sz="2800" dirty="0"/>
              <a:t>z</a:t>
            </a:r>
            <a:r>
              <a:rPr lang="en-US" sz="2800" dirty="0" err="1"/>
              <a:t>ent</a:t>
            </a:r>
            <a:r>
              <a:rPr lang="en-US" sz="2800" dirty="0"/>
              <a:t> medic </a:t>
            </a:r>
            <a:r>
              <a:rPr lang="en-US" sz="2800" dirty="0" err="1"/>
              <a:t>șef</a:t>
            </a:r>
            <a:r>
              <a:rPr lang="en-US" sz="2800" dirty="0"/>
              <a:t> </a:t>
            </a:r>
            <a:r>
              <a:rPr lang="en-US" sz="2800" dirty="0" err="1"/>
              <a:t>Laborator</a:t>
            </a:r>
            <a:r>
              <a:rPr lang="en-US" sz="2800" dirty="0"/>
              <a:t> Clinic RIM, SCJU </a:t>
            </a:r>
            <a:r>
              <a:rPr lang="en-US" sz="2800" dirty="0" err="1"/>
              <a:t>Brașov</a:t>
            </a:r>
            <a:endParaRPr lang="en-US" sz="2800" dirty="0"/>
          </a:p>
          <a:p>
            <a:endParaRPr lang="en-US" dirty="0"/>
          </a:p>
        </p:txBody>
      </p:sp>
      <p:pic>
        <p:nvPicPr>
          <p:cNvPr id="7" name="Picture 6">
            <a:extLst>
              <a:ext uri="{FF2B5EF4-FFF2-40B4-BE49-F238E27FC236}">
                <a16:creationId xmlns:a16="http://schemas.microsoft.com/office/drawing/2014/main" id="{251CD66D-F6B0-FB98-8F56-59587C9897AC}"/>
              </a:ext>
            </a:extLst>
          </p:cNvPr>
          <p:cNvPicPr>
            <a:picLocks noChangeAspect="1"/>
          </p:cNvPicPr>
          <p:nvPr/>
        </p:nvPicPr>
        <p:blipFill rotWithShape="1">
          <a:blip r:embed="rId2">
            <a:extLst>
              <a:ext uri="{28A0092B-C50C-407E-A947-70E740481C1C}">
                <a14:useLocalDpi xmlns:a14="http://schemas.microsoft.com/office/drawing/2010/main" val="0"/>
              </a:ext>
            </a:extLst>
          </a:blip>
          <a:srcRect l="25543" t="51406" r="6522" b="12251"/>
          <a:stretch/>
        </p:blipFill>
        <p:spPr>
          <a:xfrm>
            <a:off x="152400" y="1066800"/>
            <a:ext cx="2962083" cy="1609917"/>
          </a:xfrm>
          <a:prstGeom prst="rect">
            <a:avLst/>
          </a:prstGeom>
        </p:spPr>
      </p:pic>
      <p:pic>
        <p:nvPicPr>
          <p:cNvPr id="2052" name="Picture 4">
            <a:extLst>
              <a:ext uri="{FF2B5EF4-FFF2-40B4-BE49-F238E27FC236}">
                <a16:creationId xmlns:a16="http://schemas.microsoft.com/office/drawing/2014/main" id="{7EDB7108-B9A1-1A14-0FC5-7E45ABA194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676717"/>
            <a:ext cx="2962083" cy="1764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083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50C5-2038-EA5E-E3C6-C023F5696EE4}"/>
              </a:ext>
            </a:extLst>
          </p:cNvPr>
          <p:cNvSpPr>
            <a:spLocks noGrp="1"/>
          </p:cNvSpPr>
          <p:nvPr>
            <p:ph type="title"/>
          </p:nvPr>
        </p:nvSpPr>
        <p:spPr>
          <a:xfrm>
            <a:off x="402336" y="457200"/>
            <a:ext cx="11582400" cy="609601"/>
          </a:xfrm>
        </p:spPr>
        <p:txBody>
          <a:bodyPr>
            <a:normAutofit fontScale="90000"/>
          </a:bodyPr>
          <a:lstStyle/>
          <a:p>
            <a:r>
              <a:rPr lang="en-US" dirty="0" err="1"/>
              <a:t>Specializări</a:t>
            </a:r>
            <a:r>
              <a:rPr lang="en-US" dirty="0"/>
              <a:t> </a:t>
            </a:r>
            <a:r>
              <a:rPr lang="en-US" dirty="0" err="1"/>
              <a:t>şi</a:t>
            </a:r>
            <a:r>
              <a:rPr lang="en-US" dirty="0"/>
              <a:t> </a:t>
            </a:r>
            <a:r>
              <a:rPr lang="en-US" dirty="0" err="1"/>
              <a:t>calificări</a:t>
            </a:r>
            <a:r>
              <a:rPr lang="en-US" dirty="0"/>
              <a:t> / </a:t>
            </a:r>
            <a:r>
              <a:rPr lang="en-US" dirty="0" err="1"/>
              <a:t>competențe</a:t>
            </a:r>
            <a:endParaRPr lang="en-US" dirty="0"/>
          </a:p>
        </p:txBody>
      </p:sp>
      <p:pic>
        <p:nvPicPr>
          <p:cNvPr id="3" name="Picture 2" descr="Imagistică – Centrul Vascular Venus">
            <a:extLst>
              <a:ext uri="{FF2B5EF4-FFF2-40B4-BE49-F238E27FC236}">
                <a16:creationId xmlns:a16="http://schemas.microsoft.com/office/drawing/2014/main" id="{E07DC596-1DA8-F2DF-1401-FC5CEA3DE0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964" t="4444" r="6296" b="6666"/>
          <a:stretch/>
        </p:blipFill>
        <p:spPr bwMode="auto">
          <a:xfrm>
            <a:off x="207265" y="1066801"/>
            <a:ext cx="4598670" cy="5410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458640-63BB-5077-AF54-14179D949E58}"/>
              </a:ext>
            </a:extLst>
          </p:cNvPr>
          <p:cNvSpPr txBox="1"/>
          <p:nvPr/>
        </p:nvSpPr>
        <p:spPr>
          <a:xfrm>
            <a:off x="5257800" y="1371600"/>
            <a:ext cx="6477000" cy="4801314"/>
          </a:xfrm>
          <a:prstGeom prst="rect">
            <a:avLst/>
          </a:prstGeom>
          <a:noFill/>
        </p:spPr>
        <p:txBody>
          <a:bodyPr wrap="square">
            <a:spAutoFit/>
          </a:bodyPr>
          <a:lstStyle/>
          <a:p>
            <a:pPr>
              <a:buFont typeface="Wingdings" panose="05000000000000000000" pitchFamily="2" charset="2"/>
              <a:buChar char="Ø"/>
            </a:pPr>
            <a:r>
              <a:rPr lang="en-US" dirty="0"/>
              <a:t>Medic specialist </a:t>
            </a:r>
            <a:r>
              <a:rPr lang="en-US" dirty="0" err="1"/>
              <a:t>Radiologie</a:t>
            </a:r>
            <a:r>
              <a:rPr lang="en-US" dirty="0"/>
              <a:t>-</a:t>
            </a:r>
            <a:r>
              <a:rPr lang="ro-RO" dirty="0"/>
              <a:t>I</a:t>
            </a:r>
            <a:r>
              <a:rPr lang="en-US" dirty="0" err="1"/>
              <a:t>magistică</a:t>
            </a:r>
            <a:r>
              <a:rPr lang="en-US" dirty="0"/>
              <a:t> </a:t>
            </a:r>
            <a:r>
              <a:rPr lang="en-US" dirty="0" err="1"/>
              <a:t>Medicală</a:t>
            </a:r>
            <a:r>
              <a:rPr lang="ro-RO" dirty="0"/>
              <a:t>, </a:t>
            </a:r>
            <a:r>
              <a:rPr lang="en-US" dirty="0" err="1"/>
              <a:t>octombrie</a:t>
            </a:r>
            <a:r>
              <a:rPr lang="en-US" dirty="0"/>
              <a:t> 2006,</a:t>
            </a:r>
            <a:r>
              <a:rPr lang="ro-RO" dirty="0"/>
              <a:t> </a:t>
            </a:r>
            <a:r>
              <a:rPr lang="en-US" dirty="0"/>
              <a:t>UMF </a:t>
            </a:r>
            <a:r>
              <a:rPr lang="en-US" dirty="0" err="1"/>
              <a:t>Tg</a:t>
            </a:r>
            <a:r>
              <a:rPr lang="en-US" dirty="0"/>
              <a:t>. Mureș, </a:t>
            </a:r>
            <a:r>
              <a:rPr lang="en-US" dirty="0" err="1"/>
              <a:t>confirmat</a:t>
            </a:r>
            <a:r>
              <a:rPr lang="en-US" dirty="0"/>
              <a:t> </a:t>
            </a:r>
            <a:r>
              <a:rPr lang="en-US" dirty="0" err="1"/>
              <a:t>prin</a:t>
            </a:r>
            <a:r>
              <a:rPr lang="en-US" dirty="0"/>
              <a:t> </a:t>
            </a:r>
            <a:r>
              <a:rPr lang="ro-RO" dirty="0"/>
              <a:t>OM </a:t>
            </a:r>
            <a:r>
              <a:rPr lang="en-US" dirty="0"/>
              <a:t>nr. 900/15</a:t>
            </a:r>
            <a:r>
              <a:rPr lang="ro-RO" dirty="0"/>
              <a:t> </a:t>
            </a:r>
            <a:r>
              <a:rPr lang="en-US" dirty="0" err="1"/>
              <a:t>octombrie</a:t>
            </a:r>
            <a:r>
              <a:rPr lang="en-US" dirty="0"/>
              <a:t> 2006</a:t>
            </a:r>
            <a:endParaRPr lang="ro-RO" dirty="0"/>
          </a:p>
          <a:p>
            <a:pPr marL="0" indent="0">
              <a:buNone/>
            </a:pPr>
            <a:endParaRPr lang="en-US" dirty="0"/>
          </a:p>
          <a:p>
            <a:pPr>
              <a:buFont typeface="Wingdings" panose="05000000000000000000" pitchFamily="2" charset="2"/>
              <a:buChar char="Ø"/>
            </a:pPr>
            <a:r>
              <a:rPr lang="en-US" dirty="0" err="1"/>
              <a:t>Competen</a:t>
            </a:r>
            <a:r>
              <a:rPr lang="ro-RO" dirty="0"/>
              <a:t>ț</a:t>
            </a:r>
            <a:r>
              <a:rPr lang="en-US" dirty="0"/>
              <a:t>a CT- la </a:t>
            </a:r>
            <a:r>
              <a:rPr lang="ro-RO" dirty="0"/>
              <a:t>UMF </a:t>
            </a:r>
            <a:r>
              <a:rPr lang="en-US" dirty="0"/>
              <a:t>Craiova 2007</a:t>
            </a:r>
          </a:p>
          <a:p>
            <a:pPr>
              <a:buFont typeface="Wingdings" panose="05000000000000000000" pitchFamily="2" charset="2"/>
              <a:buChar char="Ø"/>
            </a:pPr>
            <a:r>
              <a:rPr lang="en-US" dirty="0" err="1"/>
              <a:t>Competență</a:t>
            </a:r>
            <a:r>
              <a:rPr lang="en-US" dirty="0"/>
              <a:t> IRM </a:t>
            </a:r>
            <a:r>
              <a:rPr lang="ro-RO" dirty="0"/>
              <a:t>–</a:t>
            </a:r>
            <a:r>
              <a:rPr lang="en-US" dirty="0"/>
              <a:t> </a:t>
            </a:r>
            <a:r>
              <a:rPr lang="ro-RO" dirty="0"/>
              <a:t>UMF </a:t>
            </a:r>
            <a:r>
              <a:rPr lang="en-US" dirty="0"/>
              <a:t>Craiova</a:t>
            </a:r>
            <a:r>
              <a:rPr lang="ro-RO" dirty="0"/>
              <a:t> </a:t>
            </a:r>
            <a:r>
              <a:rPr lang="en-US" dirty="0"/>
              <a:t>2008</a:t>
            </a:r>
          </a:p>
          <a:p>
            <a:pPr>
              <a:buFont typeface="Wingdings" panose="05000000000000000000" pitchFamily="2" charset="2"/>
              <a:buChar char="Ø"/>
            </a:pPr>
            <a:r>
              <a:rPr lang="en-US" dirty="0" err="1"/>
              <a:t>Competență</a:t>
            </a:r>
            <a:r>
              <a:rPr lang="en-US" dirty="0"/>
              <a:t> </a:t>
            </a:r>
            <a:r>
              <a:rPr lang="en-US" dirty="0" err="1"/>
              <a:t>în</a:t>
            </a:r>
            <a:r>
              <a:rPr lang="en-US" dirty="0"/>
              <a:t> </a:t>
            </a:r>
            <a:r>
              <a:rPr lang="en-US" dirty="0" err="1"/>
              <a:t>Senologie</a:t>
            </a:r>
            <a:r>
              <a:rPr lang="en-US" dirty="0"/>
              <a:t> </a:t>
            </a:r>
            <a:r>
              <a:rPr lang="en-US" dirty="0" err="1"/>
              <a:t>Imagistică</a:t>
            </a:r>
            <a:r>
              <a:rPr lang="en-US" dirty="0"/>
              <a:t> (</a:t>
            </a:r>
            <a:r>
              <a:rPr lang="en-US" dirty="0" err="1"/>
              <a:t>aprilie</a:t>
            </a:r>
            <a:r>
              <a:rPr lang="en-US" dirty="0"/>
              <a:t> 2009)</a:t>
            </a:r>
            <a:r>
              <a:rPr lang="ro-RO" dirty="0"/>
              <a:t>- Cluj-Napoca</a:t>
            </a:r>
          </a:p>
          <a:p>
            <a:pPr marL="0" indent="0">
              <a:buNone/>
            </a:pPr>
            <a:endParaRPr lang="en-US" dirty="0"/>
          </a:p>
          <a:p>
            <a:pPr>
              <a:buFont typeface="Wingdings" panose="05000000000000000000" pitchFamily="2" charset="2"/>
              <a:buChar char="Ø"/>
            </a:pPr>
            <a:r>
              <a:rPr lang="en-US" dirty="0"/>
              <a:t>Examen </a:t>
            </a:r>
            <a:r>
              <a:rPr lang="en-US" dirty="0" err="1"/>
              <a:t>primariat</a:t>
            </a:r>
            <a:r>
              <a:rPr lang="en-US" dirty="0"/>
              <a:t> - </a:t>
            </a:r>
            <a:r>
              <a:rPr lang="en-US" dirty="0" err="1"/>
              <a:t>confirmat</a:t>
            </a:r>
            <a:r>
              <a:rPr lang="en-US" dirty="0"/>
              <a:t> </a:t>
            </a:r>
            <a:r>
              <a:rPr lang="en-US" dirty="0" err="1"/>
              <a:t>prin</a:t>
            </a:r>
            <a:r>
              <a:rPr lang="en-US" dirty="0"/>
              <a:t> </a:t>
            </a:r>
            <a:r>
              <a:rPr lang="en-US" dirty="0" err="1"/>
              <a:t>ordinul</a:t>
            </a:r>
            <a:r>
              <a:rPr lang="en-US" dirty="0"/>
              <a:t> MS din 19. IX. 2012 medic </a:t>
            </a:r>
            <a:r>
              <a:rPr lang="en-US" dirty="0" err="1"/>
              <a:t>primar</a:t>
            </a:r>
            <a:r>
              <a:rPr lang="ro-RO" dirty="0"/>
              <a:t> </a:t>
            </a:r>
            <a:r>
              <a:rPr lang="en-US" dirty="0" err="1"/>
              <a:t>Radiologie</a:t>
            </a:r>
            <a:r>
              <a:rPr lang="en-US" dirty="0"/>
              <a:t> </a:t>
            </a:r>
            <a:r>
              <a:rPr lang="en-US" dirty="0" err="1"/>
              <a:t>şi</a:t>
            </a:r>
            <a:r>
              <a:rPr lang="en-US" dirty="0"/>
              <a:t> </a:t>
            </a:r>
            <a:r>
              <a:rPr lang="en-US" dirty="0" err="1"/>
              <a:t>Imagistică</a:t>
            </a:r>
            <a:r>
              <a:rPr lang="en-US" dirty="0"/>
              <a:t> </a:t>
            </a:r>
            <a:r>
              <a:rPr lang="en-US" dirty="0" err="1"/>
              <a:t>Medicală</a:t>
            </a:r>
            <a:r>
              <a:rPr lang="en-US" dirty="0"/>
              <a:t>, Craiova</a:t>
            </a:r>
            <a:endParaRPr lang="ro-RO" dirty="0"/>
          </a:p>
          <a:p>
            <a:pPr marL="0" indent="0">
              <a:buNone/>
            </a:pPr>
            <a:endParaRPr lang="en-US" dirty="0"/>
          </a:p>
          <a:p>
            <a:pPr>
              <a:buFont typeface="Wingdings" panose="05000000000000000000" pitchFamily="2" charset="2"/>
              <a:buChar char="Ø"/>
            </a:pPr>
            <a:r>
              <a:rPr lang="en-US" dirty="0" err="1"/>
              <a:t>Școala</a:t>
            </a:r>
            <a:r>
              <a:rPr lang="en-US" dirty="0"/>
              <a:t> </a:t>
            </a:r>
            <a:r>
              <a:rPr lang="en-US" dirty="0" err="1"/>
              <a:t>Doctorală</a:t>
            </a:r>
            <a:r>
              <a:rPr lang="en-US" dirty="0"/>
              <a:t> - </a:t>
            </a:r>
            <a:r>
              <a:rPr lang="en-US" dirty="0" err="1"/>
              <a:t>Titlul</a:t>
            </a:r>
            <a:r>
              <a:rPr lang="en-US" dirty="0"/>
              <a:t> </a:t>
            </a:r>
            <a:r>
              <a:rPr lang="en-US" dirty="0" err="1"/>
              <a:t>ştiințific</a:t>
            </a:r>
            <a:r>
              <a:rPr lang="en-US" dirty="0"/>
              <a:t>: </a:t>
            </a:r>
            <a:r>
              <a:rPr lang="en-US" i="1" u="sng" dirty="0" err="1"/>
              <a:t>Aportul</a:t>
            </a:r>
            <a:r>
              <a:rPr lang="en-US" i="1" u="sng" dirty="0"/>
              <a:t> </a:t>
            </a:r>
            <a:r>
              <a:rPr lang="en-US" i="1" u="sng" dirty="0" err="1"/>
              <a:t>imagisticii</a:t>
            </a:r>
            <a:r>
              <a:rPr lang="en-US" i="1" u="sng" dirty="0"/>
              <a:t> </a:t>
            </a:r>
            <a:r>
              <a:rPr lang="ro-RO" i="1" u="sng" dirty="0"/>
              <a:t>î</a:t>
            </a:r>
            <a:r>
              <a:rPr lang="en-US" i="1" u="sng" dirty="0"/>
              <a:t>n </a:t>
            </a:r>
            <a:r>
              <a:rPr lang="en-US" i="1" u="sng" dirty="0" err="1"/>
              <a:t>leziunile</a:t>
            </a:r>
            <a:r>
              <a:rPr lang="en-US" i="1" u="sng" dirty="0"/>
              <a:t> </a:t>
            </a:r>
            <a:r>
              <a:rPr lang="en-US" i="1" u="sng" dirty="0" err="1"/>
              <a:t>traumatice</a:t>
            </a:r>
            <a:r>
              <a:rPr lang="en-US" i="1" u="sng" dirty="0"/>
              <a:t> ale</a:t>
            </a:r>
            <a:r>
              <a:rPr lang="ro-RO" i="1" u="sng" dirty="0"/>
              <a:t> </a:t>
            </a:r>
            <a:r>
              <a:rPr lang="en-US" i="1" u="sng" dirty="0" err="1"/>
              <a:t>coloanei</a:t>
            </a:r>
            <a:r>
              <a:rPr lang="en-US" i="1" u="sng" dirty="0"/>
              <a:t> </a:t>
            </a:r>
            <a:r>
              <a:rPr lang="en-US" i="1" u="sng" dirty="0" err="1"/>
              <a:t>vertebrale</a:t>
            </a:r>
            <a:r>
              <a:rPr lang="en-US" i="1" u="sng" dirty="0"/>
              <a:t> </a:t>
            </a:r>
            <a:r>
              <a:rPr lang="en-US" dirty="0"/>
              <a:t>am </a:t>
            </a:r>
            <a:r>
              <a:rPr lang="en-US" dirty="0" err="1"/>
              <a:t>sustinut</a:t>
            </a:r>
            <a:r>
              <a:rPr lang="en-US" dirty="0"/>
              <a:t>-o public </a:t>
            </a:r>
            <a:r>
              <a:rPr lang="en-US" dirty="0" err="1"/>
              <a:t>în</a:t>
            </a:r>
            <a:r>
              <a:rPr lang="en-US" dirty="0"/>
              <a:t> data de 04.10.2013 la </a:t>
            </a:r>
            <a:r>
              <a:rPr lang="en-US" dirty="0" err="1"/>
              <a:t>Universitatea</a:t>
            </a:r>
            <a:r>
              <a:rPr lang="en-US" dirty="0"/>
              <a:t> de</a:t>
            </a:r>
            <a:r>
              <a:rPr lang="ro-RO" dirty="0"/>
              <a:t> </a:t>
            </a:r>
            <a:r>
              <a:rPr lang="en-US" dirty="0" err="1"/>
              <a:t>Medicină</a:t>
            </a:r>
            <a:r>
              <a:rPr lang="en-US" dirty="0"/>
              <a:t> </a:t>
            </a:r>
            <a:r>
              <a:rPr lang="en-US" dirty="0" err="1"/>
              <a:t>si</a:t>
            </a:r>
            <a:r>
              <a:rPr lang="en-US" dirty="0"/>
              <a:t> </a:t>
            </a:r>
            <a:r>
              <a:rPr lang="en-US" dirty="0" err="1"/>
              <a:t>Farmacie</a:t>
            </a:r>
            <a:r>
              <a:rPr lang="en-US" dirty="0"/>
              <a:t> din Craiova, </a:t>
            </a:r>
            <a:r>
              <a:rPr lang="en-US" dirty="0" err="1"/>
              <a:t>prin</a:t>
            </a:r>
            <a:r>
              <a:rPr lang="en-US" dirty="0"/>
              <a:t> </a:t>
            </a:r>
            <a:r>
              <a:rPr lang="en-US" dirty="0" err="1"/>
              <a:t>urmare</a:t>
            </a:r>
            <a:r>
              <a:rPr lang="en-US" dirty="0"/>
              <a:t> </a:t>
            </a:r>
            <a:r>
              <a:rPr lang="en-US" dirty="0" err="1"/>
              <a:t>conferindu</a:t>
            </a:r>
            <a:r>
              <a:rPr lang="en-US" dirty="0"/>
              <a:t>-mi-se </a:t>
            </a:r>
            <a:r>
              <a:rPr lang="en-US" dirty="0" err="1"/>
              <a:t>titlul</a:t>
            </a:r>
            <a:r>
              <a:rPr lang="en-US" dirty="0"/>
              <a:t> de Doctor</a:t>
            </a:r>
            <a:r>
              <a:rPr lang="ro-RO" dirty="0"/>
              <a:t> </a:t>
            </a:r>
            <a:r>
              <a:rPr lang="en-US" dirty="0" err="1"/>
              <a:t>în</a:t>
            </a:r>
            <a:r>
              <a:rPr lang="en-US" dirty="0"/>
              <a:t> </a:t>
            </a:r>
            <a:r>
              <a:rPr lang="en-US" dirty="0" err="1"/>
              <a:t>medicină</a:t>
            </a:r>
            <a:r>
              <a:rPr lang="en-US" dirty="0"/>
              <a:t> conform </a:t>
            </a:r>
            <a:r>
              <a:rPr lang="en-US" dirty="0" err="1"/>
              <a:t>Ordinului</a:t>
            </a:r>
            <a:r>
              <a:rPr lang="en-US" dirty="0"/>
              <a:t> </a:t>
            </a:r>
            <a:r>
              <a:rPr lang="en-US" dirty="0" err="1"/>
              <a:t>Ministrului</a:t>
            </a:r>
            <a:r>
              <a:rPr lang="en-US" dirty="0"/>
              <a:t> </a:t>
            </a:r>
            <a:r>
              <a:rPr lang="en-US" dirty="0" err="1"/>
              <a:t>Educatiei</a:t>
            </a:r>
            <a:r>
              <a:rPr lang="en-US" dirty="0"/>
              <a:t> Na</a:t>
            </a:r>
            <a:r>
              <a:rPr lang="ro-RO" dirty="0"/>
              <a:t>ț</a:t>
            </a:r>
            <a:r>
              <a:rPr lang="en-US" dirty="0" err="1"/>
              <a:t>ionale</a:t>
            </a:r>
            <a:r>
              <a:rPr lang="en-US" dirty="0"/>
              <a:t> nr. 5581MD din</a:t>
            </a:r>
            <a:r>
              <a:rPr lang="ro-RO" dirty="0"/>
              <a:t> </a:t>
            </a:r>
            <a:r>
              <a:rPr lang="en-US" dirty="0"/>
              <a:t>03.12.2013.</a:t>
            </a:r>
          </a:p>
        </p:txBody>
      </p:sp>
    </p:spTree>
    <p:extLst>
      <p:ext uri="{BB962C8B-B14F-4D97-AF65-F5344CB8AC3E}">
        <p14:creationId xmlns:p14="http://schemas.microsoft.com/office/powerpoint/2010/main" val="1873101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E7526-A80B-F93D-597B-6ECE06D2500B}"/>
              </a:ext>
            </a:extLst>
          </p:cNvPr>
          <p:cNvSpPr>
            <a:spLocks noGrp="1"/>
          </p:cNvSpPr>
          <p:nvPr>
            <p:ph type="title"/>
          </p:nvPr>
        </p:nvSpPr>
        <p:spPr/>
        <p:txBody>
          <a:bodyPr/>
          <a:lstStyle/>
          <a:p>
            <a:r>
              <a:rPr lang="en-US" dirty="0"/>
              <a:t>CURSURI</a:t>
            </a:r>
          </a:p>
        </p:txBody>
      </p:sp>
      <p:pic>
        <p:nvPicPr>
          <p:cNvPr id="5" name="Picture 4" descr="RomGerMed | Rezonanta Magnetica (RMN)">
            <a:extLst>
              <a:ext uri="{FF2B5EF4-FFF2-40B4-BE49-F238E27FC236}">
                <a16:creationId xmlns:a16="http://schemas.microsoft.com/office/drawing/2014/main" id="{56D3F97C-B821-2250-2B96-A82D6C4D3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6800"/>
            <a:ext cx="4189096" cy="339883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BE975FC-964E-B2F6-1694-3A94D516CDA3}"/>
              </a:ext>
            </a:extLst>
          </p:cNvPr>
          <p:cNvSpPr txBox="1"/>
          <p:nvPr/>
        </p:nvSpPr>
        <p:spPr>
          <a:xfrm>
            <a:off x="3884296" y="1143001"/>
            <a:ext cx="7850504" cy="5632311"/>
          </a:xfrm>
          <a:prstGeom prst="rect">
            <a:avLst/>
          </a:prstGeom>
          <a:noFill/>
        </p:spPr>
        <p:txBody>
          <a:bodyPr wrap="square">
            <a:spAutoFit/>
          </a:bodyPr>
          <a:lstStyle/>
          <a:p>
            <a:pPr>
              <a:buFont typeface="Wingdings" panose="05000000000000000000" pitchFamily="2" charset="2"/>
              <a:buChar char="Ø"/>
            </a:pPr>
            <a:r>
              <a:rPr lang="en-US" dirty="0"/>
              <a:t>ESOR ASKLEPIOS Course - Multimodality Course; UMF </a:t>
            </a:r>
            <a:r>
              <a:rPr lang="en-US" dirty="0" err="1"/>
              <a:t>Bucureşti</a:t>
            </a:r>
            <a:r>
              <a:rPr lang="en-US" dirty="0"/>
              <a:t>; 18-19.05 2012</a:t>
            </a:r>
          </a:p>
          <a:p>
            <a:pPr>
              <a:buFont typeface="Wingdings" panose="05000000000000000000" pitchFamily="2" charset="2"/>
              <a:buChar char="Ø"/>
            </a:pPr>
            <a:r>
              <a:rPr lang="en-US" dirty="0"/>
              <a:t>Workshop-</a:t>
            </a:r>
            <a:r>
              <a:rPr lang="en-US" dirty="0" err="1"/>
              <a:t>ul</a:t>
            </a:r>
            <a:r>
              <a:rPr lang="en-US" dirty="0"/>
              <a:t> </a:t>
            </a:r>
            <a:r>
              <a:rPr lang="en-US" dirty="0" err="1"/>
              <a:t>Ecografie</a:t>
            </a:r>
            <a:r>
              <a:rPr lang="en-US" dirty="0"/>
              <a:t> cu </a:t>
            </a:r>
            <a:r>
              <a:rPr lang="en-US" dirty="0" err="1"/>
              <a:t>agenți</a:t>
            </a:r>
            <a:r>
              <a:rPr lang="en-US" dirty="0"/>
              <a:t> de contrast Seria 280 Nr. 20 din 28.02.2015;</a:t>
            </a:r>
            <a:r>
              <a:rPr lang="ro-RO" dirty="0"/>
              <a:t> </a:t>
            </a:r>
            <a:r>
              <a:rPr lang="en-US" dirty="0"/>
              <a:t>Brasov; 28.02.2015</a:t>
            </a:r>
          </a:p>
          <a:p>
            <a:pPr>
              <a:buFont typeface="Wingdings" panose="05000000000000000000" pitchFamily="2" charset="2"/>
              <a:buChar char="Ø"/>
            </a:pPr>
            <a:r>
              <a:rPr lang="en-US" dirty="0"/>
              <a:t>Curs de </a:t>
            </a:r>
            <a:r>
              <a:rPr lang="en-US" dirty="0" err="1"/>
              <a:t>Rezonanța</a:t>
            </a:r>
            <a:r>
              <a:rPr lang="en-US" dirty="0"/>
              <a:t> </a:t>
            </a:r>
            <a:r>
              <a:rPr lang="en-US" dirty="0" err="1"/>
              <a:t>Magnetică</a:t>
            </a:r>
            <a:r>
              <a:rPr lang="en-US" dirty="0"/>
              <a:t> </a:t>
            </a:r>
            <a:r>
              <a:rPr lang="en-US" dirty="0" err="1"/>
              <a:t>si</a:t>
            </a:r>
            <a:r>
              <a:rPr lang="en-US" dirty="0"/>
              <a:t> </a:t>
            </a:r>
            <a:r>
              <a:rPr lang="en-US" dirty="0" err="1"/>
              <a:t>Ecografie</a:t>
            </a:r>
            <a:r>
              <a:rPr lang="en-US" dirty="0"/>
              <a:t> </a:t>
            </a:r>
            <a:r>
              <a:rPr lang="en-US" dirty="0" err="1"/>
              <a:t>în</a:t>
            </a:r>
            <a:r>
              <a:rPr lang="en-US" dirty="0"/>
              <a:t> </a:t>
            </a:r>
            <a:r>
              <a:rPr lang="en-US" dirty="0" err="1"/>
              <a:t>Patologia</a:t>
            </a:r>
            <a:r>
              <a:rPr lang="en-US" dirty="0"/>
              <a:t> </a:t>
            </a:r>
            <a:r>
              <a:rPr lang="en-US" dirty="0" err="1"/>
              <a:t>Articulatiei</a:t>
            </a:r>
            <a:r>
              <a:rPr lang="en-US" dirty="0"/>
              <a:t> </a:t>
            </a:r>
            <a:r>
              <a:rPr lang="en-US" dirty="0" err="1"/>
              <a:t>Genunchiului</a:t>
            </a:r>
            <a:r>
              <a:rPr lang="en-US" dirty="0"/>
              <a:t> Nr.</a:t>
            </a:r>
            <a:r>
              <a:rPr lang="ro-RO" dirty="0"/>
              <a:t> </a:t>
            </a:r>
            <a:r>
              <a:rPr lang="en-US" dirty="0"/>
              <a:t>41/12.02.2017; </a:t>
            </a:r>
            <a:r>
              <a:rPr lang="en-US" dirty="0" err="1"/>
              <a:t>Bucuresti</a:t>
            </a:r>
            <a:r>
              <a:rPr lang="en-US" dirty="0"/>
              <a:t>; 11-12.02.2017</a:t>
            </a:r>
          </a:p>
          <a:p>
            <a:pPr>
              <a:buFont typeface="Wingdings" panose="05000000000000000000" pitchFamily="2" charset="2"/>
              <a:buChar char="Ø"/>
            </a:pPr>
            <a:r>
              <a:rPr lang="en-US" dirty="0"/>
              <a:t>Curs de </a:t>
            </a:r>
            <a:r>
              <a:rPr lang="en-US" dirty="0" err="1"/>
              <a:t>Rezonanță</a:t>
            </a:r>
            <a:r>
              <a:rPr lang="en-US" dirty="0"/>
              <a:t> </a:t>
            </a:r>
            <a:r>
              <a:rPr lang="en-US" dirty="0" err="1"/>
              <a:t>Magnetică</a:t>
            </a:r>
            <a:r>
              <a:rPr lang="en-US" dirty="0"/>
              <a:t> </a:t>
            </a:r>
            <a:r>
              <a:rPr lang="en-US" dirty="0" err="1"/>
              <a:t>si</a:t>
            </a:r>
            <a:r>
              <a:rPr lang="en-US" dirty="0"/>
              <a:t> </a:t>
            </a:r>
            <a:r>
              <a:rPr lang="en-US" dirty="0" err="1"/>
              <a:t>Ecografie</a:t>
            </a:r>
            <a:r>
              <a:rPr lang="en-US" dirty="0"/>
              <a:t> </a:t>
            </a:r>
            <a:r>
              <a:rPr lang="en-US" dirty="0" err="1"/>
              <a:t>în</a:t>
            </a:r>
            <a:r>
              <a:rPr lang="en-US" dirty="0"/>
              <a:t> </a:t>
            </a:r>
            <a:r>
              <a:rPr lang="en-US" dirty="0" err="1"/>
              <a:t>Patologia</a:t>
            </a:r>
            <a:r>
              <a:rPr lang="en-US" dirty="0"/>
              <a:t> </a:t>
            </a:r>
            <a:r>
              <a:rPr lang="en-US" dirty="0" err="1"/>
              <a:t>articulațiilor</a:t>
            </a:r>
            <a:r>
              <a:rPr lang="en-US" dirty="0"/>
              <a:t> </a:t>
            </a:r>
            <a:r>
              <a:rPr lang="en-US" dirty="0" err="1"/>
              <a:t>mâinii</a:t>
            </a:r>
            <a:r>
              <a:rPr lang="en-US" dirty="0"/>
              <a:t> </a:t>
            </a:r>
            <a:r>
              <a:rPr lang="en-US" dirty="0" err="1"/>
              <a:t>și</a:t>
            </a:r>
            <a:r>
              <a:rPr lang="en-US" dirty="0"/>
              <a:t> a</a:t>
            </a:r>
            <a:r>
              <a:rPr lang="ro-RO" dirty="0"/>
              <a:t> </a:t>
            </a:r>
            <a:r>
              <a:rPr lang="en-US" dirty="0" err="1"/>
              <a:t>șoldului</a:t>
            </a:r>
            <a:r>
              <a:rPr lang="en-US" dirty="0"/>
              <a:t> Nr. 17/26.11.2017; </a:t>
            </a:r>
            <a:r>
              <a:rPr lang="en-US" dirty="0" err="1"/>
              <a:t>Bucuresti</a:t>
            </a:r>
            <a:r>
              <a:rPr lang="en-US" dirty="0"/>
              <a:t>; 25-26.11.2017</a:t>
            </a:r>
            <a:endParaRPr lang="ro-RO" dirty="0"/>
          </a:p>
          <a:p>
            <a:pPr>
              <a:buFont typeface="Wingdings" panose="05000000000000000000" pitchFamily="2" charset="2"/>
              <a:buChar char="Ø"/>
            </a:pPr>
            <a:r>
              <a:rPr lang="en-US" dirty="0"/>
              <a:t>Curs de </a:t>
            </a:r>
            <a:r>
              <a:rPr lang="en-US" dirty="0" err="1"/>
              <a:t>Rezonanță</a:t>
            </a:r>
            <a:r>
              <a:rPr lang="en-US" dirty="0"/>
              <a:t> </a:t>
            </a:r>
            <a:r>
              <a:rPr lang="en-US" dirty="0" err="1"/>
              <a:t>Magnetică</a:t>
            </a:r>
            <a:r>
              <a:rPr lang="en-US" dirty="0"/>
              <a:t> </a:t>
            </a:r>
            <a:r>
              <a:rPr lang="en-US" dirty="0" err="1"/>
              <a:t>si</a:t>
            </a:r>
            <a:r>
              <a:rPr lang="en-US" dirty="0"/>
              <a:t> </a:t>
            </a:r>
            <a:r>
              <a:rPr lang="en-US" dirty="0" err="1"/>
              <a:t>Ecografie</a:t>
            </a:r>
            <a:r>
              <a:rPr lang="en-US" dirty="0"/>
              <a:t> </a:t>
            </a:r>
            <a:r>
              <a:rPr lang="en-US" dirty="0" err="1"/>
              <a:t>în</a:t>
            </a:r>
            <a:r>
              <a:rPr lang="en-US" dirty="0"/>
              <a:t> </a:t>
            </a:r>
            <a:r>
              <a:rPr lang="en-US" dirty="0" err="1"/>
              <a:t>Patologia</a:t>
            </a:r>
            <a:r>
              <a:rPr lang="en-US" dirty="0"/>
              <a:t> </a:t>
            </a:r>
            <a:r>
              <a:rPr lang="en-US" dirty="0" err="1"/>
              <a:t>articulaț</a:t>
            </a:r>
            <a:r>
              <a:rPr lang="ro-RO" dirty="0"/>
              <a:t>ei umărului</a:t>
            </a:r>
            <a:r>
              <a:rPr lang="en-US" dirty="0"/>
              <a:t> </a:t>
            </a:r>
            <a:r>
              <a:rPr lang="en-US" dirty="0" err="1"/>
              <a:t>mâinii</a:t>
            </a:r>
            <a:r>
              <a:rPr lang="en-US" dirty="0"/>
              <a:t> Nr. </a:t>
            </a:r>
            <a:r>
              <a:rPr lang="ro-RO" dirty="0"/>
              <a:t>20</a:t>
            </a:r>
            <a:r>
              <a:rPr lang="en-US" dirty="0"/>
              <a:t>/26.11.201</a:t>
            </a:r>
            <a:r>
              <a:rPr lang="ro-RO" dirty="0"/>
              <a:t>8</a:t>
            </a:r>
            <a:r>
              <a:rPr lang="en-US" dirty="0"/>
              <a:t>7; </a:t>
            </a:r>
            <a:r>
              <a:rPr lang="en-US" dirty="0" err="1"/>
              <a:t>Bucuresti</a:t>
            </a:r>
            <a:r>
              <a:rPr lang="en-US" dirty="0"/>
              <a:t>; 25-26.11.2017</a:t>
            </a:r>
          </a:p>
          <a:p>
            <a:pPr>
              <a:buFont typeface="Wingdings" panose="05000000000000000000" pitchFamily="2" charset="2"/>
              <a:buChar char="Ø"/>
            </a:pPr>
            <a:r>
              <a:rPr lang="en-US" dirty="0"/>
              <a:t>Curs de </a:t>
            </a:r>
            <a:r>
              <a:rPr lang="en-US" dirty="0" err="1"/>
              <a:t>Rezonanță</a:t>
            </a:r>
            <a:r>
              <a:rPr lang="en-US" dirty="0"/>
              <a:t> </a:t>
            </a:r>
            <a:r>
              <a:rPr lang="en-US" dirty="0" err="1"/>
              <a:t>Magnetică</a:t>
            </a:r>
            <a:r>
              <a:rPr lang="en-US" dirty="0"/>
              <a:t> </a:t>
            </a:r>
            <a:r>
              <a:rPr lang="en-US" dirty="0" err="1"/>
              <a:t>si</a:t>
            </a:r>
            <a:r>
              <a:rPr lang="en-US" dirty="0"/>
              <a:t> </a:t>
            </a:r>
            <a:r>
              <a:rPr lang="en-US" dirty="0" err="1"/>
              <a:t>Ecografie</a:t>
            </a:r>
            <a:r>
              <a:rPr lang="en-US" dirty="0"/>
              <a:t> </a:t>
            </a:r>
            <a:r>
              <a:rPr lang="en-US" dirty="0" err="1"/>
              <a:t>în</a:t>
            </a:r>
            <a:r>
              <a:rPr lang="en-US" dirty="0"/>
              <a:t> </a:t>
            </a:r>
            <a:r>
              <a:rPr lang="en-US" dirty="0" err="1"/>
              <a:t>Patologia</a:t>
            </a:r>
            <a:r>
              <a:rPr lang="en-US" dirty="0"/>
              <a:t> </a:t>
            </a:r>
            <a:r>
              <a:rPr lang="en-US" dirty="0" err="1"/>
              <a:t>articulați</a:t>
            </a:r>
            <a:r>
              <a:rPr lang="ro-RO" dirty="0"/>
              <a:t>ei gleznei</a:t>
            </a:r>
            <a:r>
              <a:rPr lang="en-US" dirty="0"/>
              <a:t> Nr. </a:t>
            </a:r>
            <a:r>
              <a:rPr lang="ro-RO" dirty="0"/>
              <a:t>11</a:t>
            </a:r>
            <a:r>
              <a:rPr lang="en-US" dirty="0"/>
              <a:t>/26.11.201</a:t>
            </a:r>
            <a:r>
              <a:rPr lang="ro-RO" dirty="0"/>
              <a:t>6</a:t>
            </a:r>
            <a:r>
              <a:rPr lang="en-US" dirty="0"/>
              <a:t>; </a:t>
            </a:r>
            <a:r>
              <a:rPr lang="en-US" dirty="0" err="1"/>
              <a:t>Bucuresti</a:t>
            </a:r>
            <a:r>
              <a:rPr lang="en-US" dirty="0"/>
              <a:t>; 25-26.11.2017</a:t>
            </a:r>
          </a:p>
          <a:p>
            <a:pPr>
              <a:buFont typeface="Wingdings" panose="05000000000000000000" pitchFamily="2" charset="2"/>
              <a:buChar char="Ø"/>
            </a:pPr>
            <a:r>
              <a:rPr lang="en-US" dirty="0"/>
              <a:t>Cardiac CT Workshop Level II, Plymouth, Marea Britanie, 2017</a:t>
            </a:r>
          </a:p>
          <a:p>
            <a:pPr>
              <a:buFont typeface="Wingdings" panose="05000000000000000000" pitchFamily="2" charset="2"/>
              <a:buChar char="Ø"/>
            </a:pPr>
            <a:r>
              <a:rPr lang="en-US" dirty="0"/>
              <a:t>Curs DIU- </a:t>
            </a:r>
            <a:r>
              <a:rPr lang="en-US" dirty="0" err="1"/>
              <a:t>Imagistica</a:t>
            </a:r>
            <a:r>
              <a:rPr lang="en-US" dirty="0"/>
              <a:t> cardio-vascular</a:t>
            </a:r>
            <a:r>
              <a:rPr lang="ro-RO" dirty="0"/>
              <a:t>ă</a:t>
            </a:r>
            <a:r>
              <a:rPr lang="en-US" dirty="0"/>
              <a:t>,Paris, Franta, </a:t>
            </a:r>
            <a:r>
              <a:rPr lang="en-US" dirty="0" err="1"/>
              <a:t>Universitatea</a:t>
            </a:r>
            <a:r>
              <a:rPr lang="en-US" dirty="0"/>
              <a:t> Descartes, 2019-2021</a:t>
            </a:r>
            <a:endParaRPr lang="ro-RO" dirty="0"/>
          </a:p>
          <a:p>
            <a:pPr>
              <a:buFont typeface="Wingdings" panose="05000000000000000000" pitchFamily="2" charset="2"/>
              <a:buChar char="Ø"/>
            </a:pPr>
            <a:r>
              <a:rPr lang="en-US" dirty="0"/>
              <a:t>OIC 2022 – Oncology Imaging Course; Dubrovnik Croatia; 29.06-02.07 2022</a:t>
            </a:r>
          </a:p>
          <a:p>
            <a:pPr>
              <a:buFont typeface="Wingdings" panose="05000000000000000000" pitchFamily="2" charset="2"/>
              <a:buChar char="Ø"/>
            </a:pPr>
            <a:r>
              <a:rPr lang="en-US" dirty="0"/>
              <a:t>Curs IRM cardiac- </a:t>
            </a:r>
            <a:r>
              <a:rPr lang="en-US" dirty="0" err="1"/>
              <a:t>Bucuresti</a:t>
            </a:r>
            <a:r>
              <a:rPr lang="en-US" dirty="0"/>
              <a:t>, 24-25 Nov 2022</a:t>
            </a:r>
          </a:p>
          <a:p>
            <a:pPr>
              <a:buFont typeface="Wingdings" panose="05000000000000000000" pitchFamily="2" charset="2"/>
              <a:buChar char="Ø"/>
            </a:pPr>
            <a:r>
              <a:rPr lang="en-US" dirty="0" err="1"/>
              <a:t>Cursuri</a:t>
            </a:r>
            <a:r>
              <a:rPr lang="en-US" dirty="0"/>
              <a:t> de</a:t>
            </a:r>
            <a:r>
              <a:rPr lang="ro-RO" dirty="0"/>
              <a:t> </a:t>
            </a:r>
            <a:r>
              <a:rPr lang="en-US" dirty="0" err="1"/>
              <a:t>Protecția</a:t>
            </a:r>
            <a:r>
              <a:rPr lang="en-US" dirty="0"/>
              <a:t> </a:t>
            </a:r>
            <a:r>
              <a:rPr lang="en-US" dirty="0" err="1"/>
              <a:t>Radiologică</a:t>
            </a:r>
            <a:r>
              <a:rPr lang="en-US" dirty="0"/>
              <a:t> </a:t>
            </a:r>
            <a:r>
              <a:rPr lang="en-US" dirty="0" err="1"/>
              <a:t>în</a:t>
            </a:r>
            <a:r>
              <a:rPr lang="en-US" dirty="0"/>
              <a:t> </a:t>
            </a:r>
            <a:r>
              <a:rPr lang="en-US" dirty="0" err="1"/>
              <a:t>Radiologia</a:t>
            </a:r>
            <a:r>
              <a:rPr lang="en-US" dirty="0"/>
              <a:t> </a:t>
            </a:r>
            <a:r>
              <a:rPr lang="en-US" dirty="0" err="1"/>
              <a:t>diagnostică</a:t>
            </a:r>
            <a:r>
              <a:rPr lang="en-US" dirty="0"/>
              <a:t> </a:t>
            </a:r>
            <a:r>
              <a:rPr lang="en-US" dirty="0" err="1"/>
              <a:t>şi</a:t>
            </a:r>
            <a:r>
              <a:rPr lang="en-US" dirty="0"/>
              <a:t> </a:t>
            </a:r>
            <a:r>
              <a:rPr lang="en-US" dirty="0" err="1"/>
              <a:t>intervențională</a:t>
            </a:r>
            <a:r>
              <a:rPr lang="en-US" dirty="0"/>
              <a:t> – din 5</a:t>
            </a:r>
            <a:r>
              <a:rPr lang="ro-RO" dirty="0"/>
              <a:t>  </a:t>
            </a:r>
            <a:r>
              <a:rPr lang="en-US" dirty="0"/>
              <a:t>in 5 ani</a:t>
            </a:r>
          </a:p>
          <a:p>
            <a:pPr>
              <a:buFont typeface="Wingdings" panose="05000000000000000000" pitchFamily="2" charset="2"/>
              <a:buChar char="Ø"/>
            </a:pPr>
            <a:r>
              <a:rPr lang="en-US" dirty="0"/>
              <a:t>2025 - Master in Imaging Oncologic- Univ Pisa</a:t>
            </a:r>
            <a:r>
              <a:rPr lang="ro-RO" dirty="0"/>
              <a:t>, Italia</a:t>
            </a:r>
            <a:endParaRPr lang="en-US" dirty="0"/>
          </a:p>
        </p:txBody>
      </p:sp>
    </p:spTree>
    <p:extLst>
      <p:ext uri="{BB962C8B-B14F-4D97-AF65-F5344CB8AC3E}">
        <p14:creationId xmlns:p14="http://schemas.microsoft.com/office/powerpoint/2010/main" val="2238462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CA6D9-43F8-A8D4-8683-FF40A9EED3CF}"/>
              </a:ext>
            </a:extLst>
          </p:cNvPr>
          <p:cNvSpPr>
            <a:spLocks noGrp="1"/>
          </p:cNvSpPr>
          <p:nvPr>
            <p:ph type="title"/>
          </p:nvPr>
        </p:nvSpPr>
        <p:spPr/>
        <p:txBody>
          <a:bodyPr/>
          <a:lstStyle/>
          <a:p>
            <a:r>
              <a:rPr lang="en-US" dirty="0" err="1"/>
              <a:t>Dezvoltare</a:t>
            </a:r>
            <a:r>
              <a:rPr lang="en-US" dirty="0"/>
              <a:t> academic</a:t>
            </a:r>
            <a:r>
              <a:rPr lang="ro-RO" dirty="0"/>
              <a:t>Ă</a:t>
            </a:r>
            <a:endParaRPr lang="en-US" dirty="0"/>
          </a:p>
        </p:txBody>
      </p:sp>
      <p:sp>
        <p:nvSpPr>
          <p:cNvPr id="3" name="Content Placeholder 2">
            <a:extLst>
              <a:ext uri="{FF2B5EF4-FFF2-40B4-BE49-F238E27FC236}">
                <a16:creationId xmlns:a16="http://schemas.microsoft.com/office/drawing/2014/main" id="{F6E2B146-430E-A068-1F6A-562F180A517F}"/>
              </a:ext>
            </a:extLst>
          </p:cNvPr>
          <p:cNvSpPr>
            <a:spLocks noGrp="1"/>
          </p:cNvSpPr>
          <p:nvPr>
            <p:ph idx="1"/>
          </p:nvPr>
        </p:nvSpPr>
        <p:spPr>
          <a:xfrm>
            <a:off x="3581400" y="1554167"/>
            <a:ext cx="8407400" cy="4525963"/>
          </a:xfrm>
        </p:spPr>
        <p:txBody>
          <a:bodyPr>
            <a:normAutofit/>
          </a:bodyPr>
          <a:lstStyle/>
          <a:p>
            <a:r>
              <a:rPr lang="en-US" sz="2400" dirty="0" err="1"/>
              <a:t>Cariera</a:t>
            </a:r>
            <a:r>
              <a:rPr lang="en-US" sz="2400" dirty="0"/>
              <a:t> </a:t>
            </a:r>
            <a:r>
              <a:rPr lang="en-US" sz="2400" dirty="0" err="1"/>
              <a:t>mea</a:t>
            </a:r>
            <a:r>
              <a:rPr lang="en-US" sz="2400" dirty="0"/>
              <a:t> academic</a:t>
            </a:r>
            <a:r>
              <a:rPr lang="ro-RO" sz="2400" dirty="0"/>
              <a:t>ă</a:t>
            </a:r>
            <a:r>
              <a:rPr lang="en-US" sz="2400" dirty="0"/>
              <a:t> a </a:t>
            </a:r>
            <a:r>
              <a:rPr lang="ro-RO" sz="2400" dirty="0"/>
              <a:t>î</a:t>
            </a:r>
            <a:r>
              <a:rPr lang="en-US" sz="2400" dirty="0" err="1"/>
              <a:t>nceput</a:t>
            </a:r>
            <a:r>
              <a:rPr lang="en-US" sz="2400" dirty="0"/>
              <a:t> </a:t>
            </a:r>
            <a:r>
              <a:rPr lang="ro-RO" sz="2400" dirty="0"/>
              <a:t>î</a:t>
            </a:r>
            <a:r>
              <a:rPr lang="en-US" sz="2400" dirty="0"/>
              <a:t>n 2004- ca </a:t>
            </a:r>
            <a:r>
              <a:rPr lang="en-US" sz="2400" dirty="0" err="1"/>
              <a:t>asistent</a:t>
            </a:r>
            <a:r>
              <a:rPr lang="en-US" sz="2400" dirty="0"/>
              <a:t> univ</a:t>
            </a:r>
            <a:r>
              <a:rPr lang="ro-RO" sz="2400" dirty="0"/>
              <a:t>. î</a:t>
            </a:r>
            <a:r>
              <a:rPr lang="en-US" sz="2400" dirty="0"/>
              <a:t>n </a:t>
            </a:r>
            <a:r>
              <a:rPr lang="en-US" sz="2400" dirty="0" err="1"/>
              <a:t>cadrul</a:t>
            </a:r>
            <a:r>
              <a:rPr lang="en-US" sz="2400" dirty="0"/>
              <a:t> </a:t>
            </a:r>
            <a:r>
              <a:rPr lang="en-US" sz="2400" dirty="0" err="1"/>
              <a:t>Departamentului</a:t>
            </a:r>
            <a:r>
              <a:rPr lang="en-US" sz="2400" dirty="0"/>
              <a:t> de </a:t>
            </a:r>
            <a:r>
              <a:rPr lang="en-US" sz="2400" dirty="0" err="1"/>
              <a:t>Specialită</a:t>
            </a:r>
            <a:r>
              <a:rPr lang="ro-RO" sz="2400" dirty="0"/>
              <a:t>ț</a:t>
            </a:r>
            <a:r>
              <a:rPr lang="en-US" sz="2400" dirty="0" err="1"/>
              <a:t>i</a:t>
            </a:r>
            <a:r>
              <a:rPr lang="ro-RO" sz="2400" dirty="0"/>
              <a:t> </a:t>
            </a:r>
            <a:r>
              <a:rPr lang="en-US" sz="2400" dirty="0" err="1"/>
              <a:t>Medicale</a:t>
            </a:r>
            <a:r>
              <a:rPr lang="en-US" sz="2400" dirty="0"/>
              <a:t> </a:t>
            </a:r>
            <a:r>
              <a:rPr lang="ro-RO" sz="2400" dirty="0"/>
              <a:t>ș</a:t>
            </a:r>
            <a:r>
              <a:rPr lang="en-US" sz="2400" dirty="0" err="1"/>
              <a:t>i</a:t>
            </a:r>
            <a:r>
              <a:rPr lang="en-US" sz="2400" dirty="0"/>
              <a:t> </a:t>
            </a:r>
            <a:r>
              <a:rPr lang="en-US" sz="2400" dirty="0" err="1"/>
              <a:t>Chirurgicale</a:t>
            </a:r>
            <a:r>
              <a:rPr lang="en-US" sz="2400" dirty="0"/>
              <a:t> a</a:t>
            </a:r>
            <a:r>
              <a:rPr lang="ro-RO" sz="2400" dirty="0"/>
              <a:t>l</a:t>
            </a:r>
            <a:r>
              <a:rPr lang="en-US" sz="2400" dirty="0"/>
              <a:t> </a:t>
            </a:r>
            <a:r>
              <a:rPr lang="en-US" sz="2400" dirty="0" err="1"/>
              <a:t>Facultă</a:t>
            </a:r>
            <a:r>
              <a:rPr lang="ro-RO" sz="2400" dirty="0"/>
              <a:t>ți</a:t>
            </a:r>
            <a:r>
              <a:rPr lang="en-US" sz="2400" dirty="0" err="1"/>
              <a:t>i</a:t>
            </a:r>
            <a:r>
              <a:rPr lang="en-US" sz="2400" dirty="0"/>
              <a:t> de </a:t>
            </a:r>
            <a:r>
              <a:rPr lang="en-US" sz="2400" dirty="0" err="1"/>
              <a:t>Medicină</a:t>
            </a:r>
            <a:r>
              <a:rPr lang="ro-RO" sz="2400" dirty="0"/>
              <a:t>,</a:t>
            </a:r>
            <a:r>
              <a:rPr lang="en-US" sz="2400" dirty="0"/>
              <a:t> </a:t>
            </a:r>
            <a:r>
              <a:rPr lang="en-US" sz="2400" dirty="0" err="1"/>
              <a:t>Universit</a:t>
            </a:r>
            <a:r>
              <a:rPr lang="ro-RO" sz="2400" dirty="0"/>
              <a:t>atea </a:t>
            </a:r>
            <a:r>
              <a:rPr lang="en-US" sz="2400" dirty="0" err="1"/>
              <a:t>Transilvania</a:t>
            </a:r>
            <a:r>
              <a:rPr lang="en-US" sz="2400" dirty="0"/>
              <a:t> Brasov. </a:t>
            </a:r>
          </a:p>
          <a:p>
            <a:r>
              <a:rPr lang="en-US" sz="2400" dirty="0"/>
              <a:t>2012-2016- am </a:t>
            </a:r>
            <a:r>
              <a:rPr lang="ro-RO" sz="2400" dirty="0"/>
              <a:t>parăsit</a:t>
            </a:r>
            <a:r>
              <a:rPr lang="en-US" sz="2400" dirty="0"/>
              <a:t> </a:t>
            </a:r>
            <a:r>
              <a:rPr lang="en-US" sz="2400" dirty="0" err="1"/>
              <a:t>sitemul</a:t>
            </a:r>
            <a:r>
              <a:rPr lang="en-US" sz="2400" dirty="0"/>
              <a:t> </a:t>
            </a:r>
            <a:r>
              <a:rPr lang="en-US" sz="2400" dirty="0" err="1"/>
              <a:t>universitar</a:t>
            </a:r>
            <a:r>
              <a:rPr lang="en-US" sz="2400" dirty="0"/>
              <a:t> </a:t>
            </a:r>
          </a:p>
          <a:p>
            <a:r>
              <a:rPr lang="en-US" sz="2400" dirty="0"/>
              <a:t>2018 am </a:t>
            </a:r>
            <a:r>
              <a:rPr lang="en-US" sz="2400" dirty="0" err="1"/>
              <a:t>promovat</a:t>
            </a:r>
            <a:r>
              <a:rPr lang="en-US" sz="2400" dirty="0"/>
              <a:t> </a:t>
            </a:r>
            <a:r>
              <a:rPr lang="en-US" sz="2400" dirty="0" err="1"/>
              <a:t>prin</a:t>
            </a:r>
            <a:r>
              <a:rPr lang="en-US" sz="2400" dirty="0"/>
              <a:t> concurs la </a:t>
            </a:r>
            <a:r>
              <a:rPr lang="ro-RO" sz="2400" dirty="0"/>
              <a:t>ș</a:t>
            </a:r>
            <a:r>
              <a:rPr lang="en-US" sz="2400" dirty="0" err="1"/>
              <a:t>ef</a:t>
            </a:r>
            <a:r>
              <a:rPr lang="en-US" sz="2400" dirty="0"/>
              <a:t> de </a:t>
            </a:r>
            <a:r>
              <a:rPr lang="en-US" sz="2400" dirty="0" err="1"/>
              <a:t>lucr</a:t>
            </a:r>
            <a:r>
              <a:rPr lang="ro-RO" sz="2400" dirty="0"/>
              <a:t>ă</a:t>
            </a:r>
            <a:r>
              <a:rPr lang="en-US" sz="2400" dirty="0" err="1"/>
              <a:t>ri</a:t>
            </a:r>
            <a:endParaRPr lang="ro-RO" sz="2400" dirty="0"/>
          </a:p>
          <a:p>
            <a:r>
              <a:rPr lang="en-US" sz="2400" dirty="0"/>
              <a:t>Din 2022 ca </a:t>
            </a:r>
            <a:r>
              <a:rPr lang="en-US" sz="2400" dirty="0" err="1"/>
              <a:t>recunoa</a:t>
            </a:r>
            <a:r>
              <a:rPr lang="ro-RO" sz="2400" dirty="0"/>
              <a:t>ș</a:t>
            </a:r>
            <a:r>
              <a:rPr lang="en-US" sz="2400" dirty="0" err="1"/>
              <a:t>tere</a:t>
            </a:r>
            <a:r>
              <a:rPr lang="en-US" sz="2400" dirty="0"/>
              <a:t> a </a:t>
            </a:r>
            <a:r>
              <a:rPr lang="en-US" sz="2400" dirty="0" err="1"/>
              <a:t>calit</a:t>
            </a:r>
            <a:r>
              <a:rPr lang="ro-RO" sz="2400" dirty="0"/>
              <a:t>ăț</a:t>
            </a:r>
            <a:r>
              <a:rPr lang="en-US" sz="2400" dirty="0"/>
              <a:t>ii </a:t>
            </a:r>
            <a:r>
              <a:rPr lang="en-US" sz="2400" dirty="0" err="1"/>
              <a:t>activit</a:t>
            </a:r>
            <a:r>
              <a:rPr lang="ro-RO" sz="2400" dirty="0"/>
              <a:t>ăț</a:t>
            </a:r>
            <a:r>
              <a:rPr lang="en-US" sz="2400" dirty="0"/>
              <a:t>ii mele am </a:t>
            </a:r>
            <a:r>
              <a:rPr lang="en-US" sz="2400" dirty="0" err="1"/>
              <a:t>devenit</a:t>
            </a:r>
            <a:r>
              <a:rPr lang="en-US" sz="2400" dirty="0"/>
              <a:t> </a:t>
            </a:r>
            <a:r>
              <a:rPr lang="en-US" sz="2400" dirty="0" err="1"/>
              <a:t>conferen</a:t>
            </a:r>
            <a:r>
              <a:rPr lang="ro-RO" sz="2400" dirty="0"/>
              <a:t>ț</a:t>
            </a:r>
            <a:r>
              <a:rPr lang="en-US" sz="2400" dirty="0" err="1"/>
              <a:t>iar</a:t>
            </a:r>
            <a:r>
              <a:rPr lang="en-US" sz="2400" dirty="0"/>
              <a:t> </a:t>
            </a:r>
            <a:r>
              <a:rPr lang="en-US" sz="2400" dirty="0" err="1"/>
              <a:t>universtitar</a:t>
            </a:r>
            <a:endParaRPr lang="en-US" sz="2400" dirty="0"/>
          </a:p>
          <a:p>
            <a:r>
              <a:rPr lang="en-US" sz="2400" dirty="0"/>
              <a:t>am </a:t>
            </a:r>
            <a:r>
              <a:rPr lang="en-US" sz="2400" dirty="0" err="1"/>
              <a:t>efectuat</a:t>
            </a:r>
            <a:r>
              <a:rPr lang="en-US" sz="2400" dirty="0"/>
              <a:t> </a:t>
            </a:r>
            <a:r>
              <a:rPr lang="en-US" sz="2400" dirty="0" err="1"/>
              <a:t>cursuri</a:t>
            </a:r>
            <a:r>
              <a:rPr lang="en-US" sz="2400" dirty="0"/>
              <a:t> </a:t>
            </a:r>
            <a:r>
              <a:rPr lang="ro-RO" sz="2400" dirty="0"/>
              <a:t>ș</a:t>
            </a:r>
            <a:r>
              <a:rPr lang="en-US" sz="2400" dirty="0" err="1"/>
              <a:t>i</a:t>
            </a:r>
            <a:r>
              <a:rPr lang="en-US" sz="2400" dirty="0"/>
              <a:t> </a:t>
            </a:r>
            <a:r>
              <a:rPr lang="en-US" sz="2400" dirty="0" err="1"/>
              <a:t>lucr</a:t>
            </a:r>
            <a:r>
              <a:rPr lang="ro-RO" sz="2400" dirty="0"/>
              <a:t>ă</a:t>
            </a:r>
            <a:r>
              <a:rPr lang="en-US" sz="2400" dirty="0" err="1"/>
              <a:t>ri</a:t>
            </a:r>
            <a:r>
              <a:rPr lang="en-US" sz="2400" dirty="0"/>
              <a:t> practice </a:t>
            </a:r>
            <a:r>
              <a:rPr lang="en-US" sz="2400" dirty="0" err="1"/>
              <a:t>Radiologie</a:t>
            </a:r>
            <a:r>
              <a:rPr lang="en-US" sz="2400" dirty="0"/>
              <a:t>-</a:t>
            </a:r>
            <a:r>
              <a:rPr lang="ro-RO" sz="2400" dirty="0"/>
              <a:t> </a:t>
            </a:r>
            <a:r>
              <a:rPr lang="en-US" sz="2400" dirty="0" err="1"/>
              <a:t>Imagistică</a:t>
            </a:r>
            <a:r>
              <a:rPr lang="en-US" sz="2400" dirty="0"/>
              <a:t> Medical</a:t>
            </a:r>
            <a:r>
              <a:rPr lang="ro-RO" sz="2400" dirty="0"/>
              <a:t>ă</a:t>
            </a:r>
            <a:r>
              <a:rPr lang="en-US" sz="2400" dirty="0"/>
              <a:t> </a:t>
            </a:r>
            <a:r>
              <a:rPr lang="ro-RO" sz="2400" dirty="0"/>
              <a:t>î</a:t>
            </a:r>
            <a:r>
              <a:rPr lang="en-US" sz="2400" dirty="0"/>
              <a:t>n </a:t>
            </a:r>
            <a:r>
              <a:rPr lang="en-US" sz="2400" dirty="0" err="1"/>
              <a:t>cadrul</a:t>
            </a:r>
            <a:r>
              <a:rPr lang="en-US" sz="2400" dirty="0"/>
              <a:t> </a:t>
            </a:r>
            <a:r>
              <a:rPr lang="en-US" sz="2400" dirty="0" err="1"/>
              <a:t>programului</a:t>
            </a:r>
            <a:r>
              <a:rPr lang="en-US" sz="2400" dirty="0"/>
              <a:t> de </a:t>
            </a:r>
            <a:r>
              <a:rPr lang="en-US" sz="2400" dirty="0" err="1"/>
              <a:t>studii</a:t>
            </a:r>
            <a:r>
              <a:rPr lang="en-US" sz="2400" dirty="0"/>
              <a:t> </a:t>
            </a:r>
            <a:r>
              <a:rPr lang="en-US" sz="2400" dirty="0" err="1"/>
              <a:t>Medicin</a:t>
            </a:r>
            <a:r>
              <a:rPr lang="ro-RO" sz="2400" dirty="0"/>
              <a:t>ă</a:t>
            </a:r>
            <a:r>
              <a:rPr lang="en-US" sz="2400" dirty="0"/>
              <a:t> </a:t>
            </a:r>
            <a:r>
              <a:rPr lang="ro-RO" sz="2400" dirty="0"/>
              <a:t>ș</a:t>
            </a:r>
            <a:r>
              <a:rPr lang="en-US" sz="2400" dirty="0" err="1"/>
              <a:t>i</a:t>
            </a:r>
            <a:r>
              <a:rPr lang="en-US" sz="2400" dirty="0"/>
              <a:t> </a:t>
            </a:r>
            <a:r>
              <a:rPr lang="en-US" sz="2400" dirty="0" err="1"/>
              <a:t>Balneofiziokinetoterapie</a:t>
            </a:r>
            <a:endParaRPr lang="en-US" sz="2400" dirty="0"/>
          </a:p>
          <a:p>
            <a:endParaRPr lang="en-US" dirty="0"/>
          </a:p>
        </p:txBody>
      </p:sp>
      <p:pic>
        <p:nvPicPr>
          <p:cNvPr id="5" name="Picture 4">
            <a:extLst>
              <a:ext uri="{FF2B5EF4-FFF2-40B4-BE49-F238E27FC236}">
                <a16:creationId xmlns:a16="http://schemas.microsoft.com/office/drawing/2014/main" id="{13828F13-3CCE-186C-73E4-27737FAE6E1F}"/>
              </a:ext>
            </a:extLst>
          </p:cNvPr>
          <p:cNvPicPr>
            <a:picLocks noChangeAspect="1"/>
          </p:cNvPicPr>
          <p:nvPr/>
        </p:nvPicPr>
        <p:blipFill rotWithShape="1">
          <a:blip r:embed="rId2">
            <a:extLst>
              <a:ext uri="{28A0092B-C50C-407E-A947-70E740481C1C}">
                <a14:useLocalDpi xmlns:a14="http://schemas.microsoft.com/office/drawing/2010/main" val="0"/>
              </a:ext>
            </a:extLst>
          </a:blip>
          <a:srcRect l="25543" t="51406" r="6522" b="12251"/>
          <a:stretch/>
        </p:blipFill>
        <p:spPr>
          <a:xfrm>
            <a:off x="24860" y="3018587"/>
            <a:ext cx="3432894" cy="2057400"/>
          </a:xfrm>
          <a:prstGeom prst="rect">
            <a:avLst/>
          </a:prstGeom>
        </p:spPr>
      </p:pic>
      <p:pic>
        <p:nvPicPr>
          <p:cNvPr id="4" name="Picture 3">
            <a:extLst>
              <a:ext uri="{FF2B5EF4-FFF2-40B4-BE49-F238E27FC236}">
                <a16:creationId xmlns:a16="http://schemas.microsoft.com/office/drawing/2014/main" id="{9D14E4B2-E7B5-2AAA-4354-7B5AEC86FA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0" y="292100"/>
            <a:ext cx="1901749" cy="673100"/>
          </a:xfrm>
          <a:prstGeom prst="rect">
            <a:avLst/>
          </a:prstGeom>
        </p:spPr>
      </p:pic>
    </p:spTree>
    <p:extLst>
      <p:ext uri="{BB962C8B-B14F-4D97-AF65-F5344CB8AC3E}">
        <p14:creationId xmlns:p14="http://schemas.microsoft.com/office/powerpoint/2010/main" val="149680624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TM04033921[[fn=Damask]]</Template>
  <TotalTime>1653</TotalTime>
  <Words>7858</Words>
  <Application>Microsoft Office PowerPoint</Application>
  <PresentationFormat>Widescreen</PresentationFormat>
  <Paragraphs>383</Paragraphs>
  <Slides>54</Slides>
  <Notes>19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54</vt:i4>
      </vt:variant>
    </vt:vector>
  </HeadingPairs>
  <TitlesOfParts>
    <vt:vector size="70" baseType="lpstr">
      <vt:lpstr>Arial</vt:lpstr>
      <vt:lpstr>Calibri</vt:lpstr>
      <vt:lpstr>Calibri Light</vt:lpstr>
      <vt:lpstr>Franklin Gothic Book</vt:lpstr>
      <vt:lpstr>Franklin Gothic Medium</vt:lpstr>
      <vt:lpstr>Liberation Serif</vt:lpstr>
      <vt:lpstr>Open Sans</vt:lpstr>
      <vt:lpstr>Quicksand</vt:lpstr>
      <vt:lpstr>Roboto</vt:lpstr>
      <vt:lpstr>Source Sans Pro</vt:lpstr>
      <vt:lpstr>Symbol</vt:lpstr>
      <vt:lpstr>Times New Roman</vt:lpstr>
      <vt:lpstr>UT Sans</vt:lpstr>
      <vt:lpstr>Wingdings</vt:lpstr>
      <vt:lpstr>Wingdings 2</vt:lpstr>
      <vt:lpstr>Trek</vt:lpstr>
      <vt:lpstr>Universitatea Transilvania Braşov    Facultatea DE Medicină   DiscIPLINA Radiologie Și ImagisticĂ  MedicalĂ   Departamentul SpecialităȚi Medicale Și Chirurgicale </vt:lpstr>
      <vt:lpstr> TEZĂ DE ABILITARE  ÎNTRE DIAGNOSTIC ȘI TRATAMENT INTERDISCIPLINAR ȘI DE MEDICINĂ INTEGRATIVĂ ÎN RADIOIMAGISTICA MEDICALĂ                                                                           Domeniul: MEDICINĂ BRAȘOV 2025                                                                                                                                 AUTOR: Conf. dr. Manea Rosana-Mihaela </vt:lpstr>
      <vt:lpstr>PowerPoint Presentation</vt:lpstr>
      <vt:lpstr> II. PLANURI DE EVOLUȚIE ȘI DEZVOLTARE A CARIEREI   A. Plan de dezvoltare a carierei profesionale    B. Plan de dezvoltare a activității didactice   C. Plan de dezvoltare pentru activitatea de cercetare        </vt:lpstr>
      <vt:lpstr>PowerPoint Presentation</vt:lpstr>
      <vt:lpstr>DEZVOLTARE PROFESIONALA</vt:lpstr>
      <vt:lpstr>Specializări şi calificări / competențe</vt:lpstr>
      <vt:lpstr>CURSURI</vt:lpstr>
      <vt:lpstr>Dezvoltare academicĂ</vt:lpstr>
      <vt:lpstr>ExperienȚa ȘI ACTIVITATEA didacticĂ</vt:lpstr>
      <vt:lpstr>COORDONARE ACADEMICĂ ȘI IMPLICARE ÎN FORMAREA STUDENȚILOR STUDENȚILOR </vt:lpstr>
      <vt:lpstr>B: TEZA DE DOCTORAT</vt:lpstr>
      <vt:lpstr>TEZA DE DOCTORAT</vt:lpstr>
      <vt:lpstr>C. RECUNOAȘTERE NATIONALĂ ȘI INTERNATIONALĂ</vt:lpstr>
      <vt:lpstr>RECUNOAȘTERE NATIONALĂ ȘI INTERNATIONALĂ </vt:lpstr>
      <vt:lpstr>RECUNOAȘTERE NAȚIONALĂ ȘI INTERNAȚIOANALĂ</vt:lpstr>
      <vt:lpstr>D. EXPERIENȚA DE MANAGEMENT ȘI CONDUCERE</vt:lpstr>
      <vt:lpstr>2. REALIZĂRI ȘTIINȚIFICE</vt:lpstr>
      <vt:lpstr>2. REALIZĂRI ȘTIINȚIFICE</vt:lpstr>
      <vt:lpstr> Clear Cell Renal Cell Carcinoma: Local Recurrence and Bilateral Adrenal Metastases  </vt:lpstr>
      <vt:lpstr> THE IMAGING EVALUATION OF TYPICAL AND ATYPICAL CALCIFICATIONS IN DIFFERENT ANATOMICAL REGIONS STUDY IN BRASOV, ROMANIA </vt:lpstr>
      <vt:lpstr>The Many Hidden Faces of Gallbladder Carcinoma on CT and MRI Imaging—From A to Z </vt:lpstr>
      <vt:lpstr> Analysis of breast cancer subtypes and their correlations with receptors and ultrasound </vt:lpstr>
      <vt:lpstr> UNTREATED SINUSITIS – THE HIDDEN ENEMY OF THE BRAIN </vt:lpstr>
      <vt:lpstr> Aggressive form of Pancreatitis Worsened by Tuberculous Pleuritis </vt:lpstr>
      <vt:lpstr>Mini review of the Conus Medullaris </vt:lpstr>
      <vt:lpstr>Multiple Pregnancy – a Maternal and Perinatal Challenge </vt:lpstr>
      <vt:lpstr>RETROSPECTIVE STUDY REGARDING OUR EXPERIENCE IN SYMPTOMATIC PLACENTA PRAEVIA</vt:lpstr>
      <vt:lpstr>2. REALIZĂRI ȘTIINȚIFICE</vt:lpstr>
      <vt:lpstr>Application of the Measurement of Carotid Intima-Media Thickness for Prediction of the Essential Hypertension in Children</vt:lpstr>
      <vt:lpstr> A Rare Case of Left Anterior Descending Coronary Artery to Pulmonary Trunk Fistula Associated with Takotsubo Cardiomyopathy. </vt:lpstr>
      <vt:lpstr>Giant Thoracic Aortic Aneurysm Rupture in a Patient with Extensive Atherosclerotic Disease. </vt:lpstr>
      <vt:lpstr>A Rare Case of Single Coronary Artery: Getting to the Heart of the Matter.</vt:lpstr>
      <vt:lpstr>Rupture of A Large Splenic Artery Aneurysm </vt:lpstr>
      <vt:lpstr>Gender differences for His bundle pacing long-term performance in the elderly population</vt:lpstr>
      <vt:lpstr>Blunt Renal Trauma: A 6-Year Retrospective Review in a Single Institution Hogea Anda Catinca, Scarneciu Ioan, Moga Marius Alexandru, Grigorescu Simona, Bisoc Alina, Hogea Mircea Daniel, Manea Rosana Mihaela https://doi.org/10.3390/medicina61040621, MEDICINA, MDPI   articol, 2025, Volume 61, Issue 4 </vt:lpstr>
      <vt:lpstr>2. REALIZĂRI ȘTIINȚIFICE</vt:lpstr>
      <vt:lpstr>MEDICINA INTEGRATIVA</vt:lpstr>
      <vt:lpstr> Podophyllotoxin: History, Recent Advances and Future Prospects </vt:lpstr>
      <vt:lpstr>A Comprehensive Review on Chemical and Pharmacological Potential of Viola betonicifolia: A Plant with Multiple Benefits </vt:lpstr>
      <vt:lpstr>Pharmacological Basis for Antispasmodic, Bronchodilator, and Antidiarrheal Potential of Dryopteris ramosa (Hope) C. via In Vitro, In Vivo, and In Silico Studies </vt:lpstr>
      <vt:lpstr>Ginseng: A dietary supplement as immune-modulator in various diseases  </vt:lpstr>
      <vt:lpstr>PowerPoint Presentation</vt:lpstr>
      <vt:lpstr>II. Planuri de evoluție și dezvoltare a carierei</vt:lpstr>
      <vt:lpstr>PLANURI DE EVOLUȚIE ȘI DE DEZVOLTARE PROFESIONALĂ ȘI ACADEMICĂ </vt:lpstr>
      <vt:lpstr>A. DEZVOLTAREA CARIEREI PROFESIONALE </vt:lpstr>
      <vt:lpstr>B. DEZVOLTAREA ACTIVITĂȚII DIDACTICE </vt:lpstr>
      <vt:lpstr>C. DEZVOLTAREA ACTIVITĂȚII DE CERCETARE </vt:lpstr>
      <vt:lpstr>1. DEZVOLTAREA ACTIVITĂȚII DE CERCETARE în domeniul imagistic de tip IRM cardiac</vt:lpstr>
      <vt:lpstr>2. dezvoltare știintifică în domeniul imagistic al formatiunilor tumorale</vt:lpstr>
      <vt:lpstr>3. dezvoltare știintifică în domeniul aspectelor practice de diagnostic și tratament a bolii renale cronice</vt:lpstr>
      <vt:lpstr>VALORIFICAREA ACTIVITĂȚII DE CERCETARE </vt:lpstr>
      <vt:lpstr>STRATEGII PENTRU REALIZAREA OBIECTIVELOR: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Universitatea Transilvania Braşov    Facultatea Medicină   Disc. Radiologie si Imagistica Medicala   Departamentul Specialităti Medicale si Chirurgicale</dc:title>
  <dc:creator>user</dc:creator>
  <cp:lastModifiedBy>Rosana Manea</cp:lastModifiedBy>
  <cp:revision>44</cp:revision>
  <dcterms:created xsi:type="dcterms:W3CDTF">2018-09-04T15:50:37Z</dcterms:created>
  <dcterms:modified xsi:type="dcterms:W3CDTF">2025-05-27T18:12:26Z</dcterms:modified>
</cp:coreProperties>
</file>