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34" r:id="rId1"/>
    <p:sldMasterId id="2147483846" r:id="rId2"/>
    <p:sldMasterId id="2147483852" r:id="rId3"/>
  </p:sldMasterIdLst>
  <p:notesMasterIdLst>
    <p:notesMasterId r:id="rId68"/>
  </p:notesMasterIdLst>
  <p:sldIdLst>
    <p:sldId id="256" r:id="rId4"/>
    <p:sldId id="261" r:id="rId5"/>
    <p:sldId id="271" r:id="rId6"/>
    <p:sldId id="262" r:id="rId7"/>
    <p:sldId id="263" r:id="rId8"/>
    <p:sldId id="257" r:id="rId9"/>
    <p:sldId id="264" r:id="rId10"/>
    <p:sldId id="258" r:id="rId11"/>
    <p:sldId id="267" r:id="rId12"/>
    <p:sldId id="280" r:id="rId13"/>
    <p:sldId id="324" r:id="rId14"/>
    <p:sldId id="367" r:id="rId15"/>
    <p:sldId id="368" r:id="rId16"/>
    <p:sldId id="369" r:id="rId17"/>
    <p:sldId id="370" r:id="rId18"/>
    <p:sldId id="371" r:id="rId19"/>
    <p:sldId id="372" r:id="rId20"/>
    <p:sldId id="373" r:id="rId21"/>
    <p:sldId id="374" r:id="rId22"/>
    <p:sldId id="377" r:id="rId23"/>
    <p:sldId id="375" r:id="rId24"/>
    <p:sldId id="378" r:id="rId25"/>
    <p:sldId id="376" r:id="rId26"/>
    <p:sldId id="379" r:id="rId27"/>
    <p:sldId id="380" r:id="rId28"/>
    <p:sldId id="381" r:id="rId29"/>
    <p:sldId id="325" r:id="rId30"/>
    <p:sldId id="397" r:id="rId31"/>
    <p:sldId id="382" r:id="rId32"/>
    <p:sldId id="384" r:id="rId33"/>
    <p:sldId id="385" r:id="rId34"/>
    <p:sldId id="386" r:id="rId35"/>
    <p:sldId id="400" r:id="rId36"/>
    <p:sldId id="351" r:id="rId37"/>
    <p:sldId id="392" r:id="rId38"/>
    <p:sldId id="399" r:id="rId39"/>
    <p:sldId id="398" r:id="rId40"/>
    <p:sldId id="393" r:id="rId41"/>
    <p:sldId id="354" r:id="rId42"/>
    <p:sldId id="394" r:id="rId43"/>
    <p:sldId id="395" r:id="rId44"/>
    <p:sldId id="383" r:id="rId45"/>
    <p:sldId id="388" r:id="rId46"/>
    <p:sldId id="390" r:id="rId47"/>
    <p:sldId id="387" r:id="rId48"/>
    <p:sldId id="352" r:id="rId49"/>
    <p:sldId id="355" r:id="rId50"/>
    <p:sldId id="356" r:id="rId51"/>
    <p:sldId id="357" r:id="rId52"/>
    <p:sldId id="358" r:id="rId53"/>
    <p:sldId id="359" r:id="rId54"/>
    <p:sldId id="360" r:id="rId55"/>
    <p:sldId id="363" r:id="rId56"/>
    <p:sldId id="365" r:id="rId57"/>
    <p:sldId id="364" r:id="rId58"/>
    <p:sldId id="284" r:id="rId59"/>
    <p:sldId id="260" r:id="rId60"/>
    <p:sldId id="317" r:id="rId61"/>
    <p:sldId id="318" r:id="rId62"/>
    <p:sldId id="319" r:id="rId63"/>
    <p:sldId id="320" r:id="rId64"/>
    <p:sldId id="321" r:id="rId65"/>
    <p:sldId id="322" r:id="rId66"/>
    <p:sldId id="362"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1E26"/>
    <a:srgbClr val="AA0533"/>
    <a:srgbClr val="4C23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72" autoAdjust="0"/>
    <p:restoredTop sz="86449" autoAdjust="0"/>
  </p:normalViewPr>
  <p:slideViewPr>
    <p:cSldViewPr>
      <p:cViewPr>
        <p:scale>
          <a:sx n="72" d="100"/>
          <a:sy n="72" d="100"/>
        </p:scale>
        <p:origin x="1296" y="-660"/>
      </p:cViewPr>
      <p:guideLst>
        <p:guide orient="horz" pos="2160"/>
        <p:guide pos="2880"/>
      </p:guideLst>
    </p:cSldViewPr>
  </p:slideViewPr>
  <p:outlineViewPr>
    <p:cViewPr>
      <p:scale>
        <a:sx n="33" d="100"/>
        <a:sy n="33" d="100"/>
      </p:scale>
      <p:origin x="0" y="-1782"/>
    </p:cViewPr>
  </p:outlineViewPr>
  <p:notesTextViewPr>
    <p:cViewPr>
      <p:scale>
        <a:sx n="1" d="1"/>
        <a:sy n="1" d="1"/>
      </p:scale>
      <p:origin x="0" y="0"/>
    </p:cViewPr>
  </p:notesTextViewPr>
  <p:sorterViewPr>
    <p:cViewPr>
      <p:scale>
        <a:sx n="100" d="100"/>
        <a:sy n="100" d="100"/>
      </p:scale>
      <p:origin x="0" y="-8220"/>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5" Type="http://schemas.openxmlformats.org/officeDocument/2006/relationships/slide" Target="slides/slide2.xml"/><Relationship Id="rId61" Type="http://schemas.openxmlformats.org/officeDocument/2006/relationships/slide" Target="slides/slide58.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69D5C0-5E66-4E51-903B-A43DDD193B51}" type="datetimeFigureOut">
              <a:rPr lang="ro-RO" smtClean="0"/>
              <a:t>04.09.2024</a:t>
            </a:fld>
            <a:endParaRPr lang="ro-RO"/>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E3A655-552E-4361-858A-5862DC6161FD}" type="slidenum">
              <a:rPr lang="ro-RO" smtClean="0"/>
              <a:t>‹#›</a:t>
            </a:fld>
            <a:endParaRPr lang="ro-RO"/>
          </a:p>
        </p:txBody>
      </p:sp>
    </p:spTree>
    <p:extLst>
      <p:ext uri="{BB962C8B-B14F-4D97-AF65-F5344CB8AC3E}">
        <p14:creationId xmlns:p14="http://schemas.microsoft.com/office/powerpoint/2010/main" val="35745085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5"/>
          </p:nvPr>
        </p:nvSpPr>
        <p:spPr/>
        <p:txBody>
          <a:bodyPr/>
          <a:lstStyle/>
          <a:p>
            <a:fld id="{B8E3A655-552E-4361-858A-5862DC6161FD}" type="slidenum">
              <a:rPr lang="ro-RO" smtClean="0"/>
              <a:t>4</a:t>
            </a:fld>
            <a:endParaRPr lang="ro-RO"/>
          </a:p>
        </p:txBody>
      </p:sp>
    </p:spTree>
    <p:extLst>
      <p:ext uri="{BB962C8B-B14F-4D97-AF65-F5344CB8AC3E}">
        <p14:creationId xmlns:p14="http://schemas.microsoft.com/office/powerpoint/2010/main" val="2820142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5"/>
          </p:nvPr>
        </p:nvSpPr>
        <p:spPr/>
        <p:txBody>
          <a:bodyPr/>
          <a:lstStyle/>
          <a:p>
            <a:fld id="{B8E3A655-552E-4361-858A-5862DC6161FD}" type="slidenum">
              <a:rPr lang="ro-RO" smtClean="0"/>
              <a:t>45</a:t>
            </a:fld>
            <a:endParaRPr lang="ro-RO"/>
          </a:p>
        </p:txBody>
      </p:sp>
    </p:spTree>
    <p:extLst>
      <p:ext uri="{BB962C8B-B14F-4D97-AF65-F5344CB8AC3E}">
        <p14:creationId xmlns:p14="http://schemas.microsoft.com/office/powerpoint/2010/main" val="15032524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5"/>
          </p:nvPr>
        </p:nvSpPr>
        <p:spPr/>
        <p:txBody>
          <a:bodyPr/>
          <a:lstStyle/>
          <a:p>
            <a:fld id="{B8E3A655-552E-4361-858A-5862DC6161FD}" type="slidenum">
              <a:rPr lang="ro-RO" smtClean="0"/>
              <a:t>53</a:t>
            </a:fld>
            <a:endParaRPr lang="ro-RO"/>
          </a:p>
        </p:txBody>
      </p:sp>
    </p:spTree>
    <p:extLst>
      <p:ext uri="{BB962C8B-B14F-4D97-AF65-F5344CB8AC3E}">
        <p14:creationId xmlns:p14="http://schemas.microsoft.com/office/powerpoint/2010/main" val="22514650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5"/>
          </p:nvPr>
        </p:nvSpPr>
        <p:spPr/>
        <p:txBody>
          <a:bodyPr/>
          <a:lstStyle/>
          <a:p>
            <a:fld id="{B8E3A655-552E-4361-858A-5862DC6161FD}" type="slidenum">
              <a:rPr lang="ro-RO" smtClean="0"/>
              <a:t>56</a:t>
            </a:fld>
            <a:endParaRPr lang="ro-RO"/>
          </a:p>
        </p:txBody>
      </p:sp>
    </p:spTree>
    <p:extLst>
      <p:ext uri="{BB962C8B-B14F-4D97-AF65-F5344CB8AC3E}">
        <p14:creationId xmlns:p14="http://schemas.microsoft.com/office/powerpoint/2010/main" val="1882069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5"/>
          </p:nvPr>
        </p:nvSpPr>
        <p:spPr/>
        <p:txBody>
          <a:bodyPr/>
          <a:lstStyle/>
          <a:p>
            <a:fld id="{B8E3A655-552E-4361-858A-5862DC6161FD}" type="slidenum">
              <a:rPr lang="ro-RO" smtClean="0"/>
              <a:t>7</a:t>
            </a:fld>
            <a:endParaRPr lang="ro-RO"/>
          </a:p>
        </p:txBody>
      </p:sp>
    </p:spTree>
    <p:extLst>
      <p:ext uri="{BB962C8B-B14F-4D97-AF65-F5344CB8AC3E}">
        <p14:creationId xmlns:p14="http://schemas.microsoft.com/office/powerpoint/2010/main" val="50491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5"/>
          </p:nvPr>
        </p:nvSpPr>
        <p:spPr/>
        <p:txBody>
          <a:bodyPr/>
          <a:lstStyle/>
          <a:p>
            <a:fld id="{B8E3A655-552E-4361-858A-5862DC6161FD}" type="slidenum">
              <a:rPr lang="ro-RO" smtClean="0"/>
              <a:t>8</a:t>
            </a:fld>
            <a:endParaRPr lang="ro-RO"/>
          </a:p>
        </p:txBody>
      </p:sp>
    </p:spTree>
    <p:extLst>
      <p:ext uri="{BB962C8B-B14F-4D97-AF65-F5344CB8AC3E}">
        <p14:creationId xmlns:p14="http://schemas.microsoft.com/office/powerpoint/2010/main" val="327826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5"/>
          </p:nvPr>
        </p:nvSpPr>
        <p:spPr/>
        <p:txBody>
          <a:bodyPr/>
          <a:lstStyle/>
          <a:p>
            <a:fld id="{B8E3A655-552E-4361-858A-5862DC6161FD}" type="slidenum">
              <a:rPr lang="ro-RO" smtClean="0"/>
              <a:t>11</a:t>
            </a:fld>
            <a:endParaRPr lang="ro-RO"/>
          </a:p>
        </p:txBody>
      </p:sp>
    </p:spTree>
    <p:extLst>
      <p:ext uri="{BB962C8B-B14F-4D97-AF65-F5344CB8AC3E}">
        <p14:creationId xmlns:p14="http://schemas.microsoft.com/office/powerpoint/2010/main" val="1615349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5"/>
          </p:nvPr>
        </p:nvSpPr>
        <p:spPr/>
        <p:txBody>
          <a:bodyPr/>
          <a:lstStyle/>
          <a:p>
            <a:fld id="{B8E3A655-552E-4361-858A-5862DC6161FD}" type="slidenum">
              <a:rPr lang="ro-RO" smtClean="0"/>
              <a:t>16</a:t>
            </a:fld>
            <a:endParaRPr lang="ro-RO"/>
          </a:p>
        </p:txBody>
      </p:sp>
    </p:spTree>
    <p:extLst>
      <p:ext uri="{BB962C8B-B14F-4D97-AF65-F5344CB8AC3E}">
        <p14:creationId xmlns:p14="http://schemas.microsoft.com/office/powerpoint/2010/main" val="29424761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5"/>
          </p:nvPr>
        </p:nvSpPr>
        <p:spPr/>
        <p:txBody>
          <a:bodyPr/>
          <a:lstStyle/>
          <a:p>
            <a:fld id="{B8E3A655-552E-4361-858A-5862DC6161FD}" type="slidenum">
              <a:rPr lang="ro-RO" smtClean="0"/>
              <a:t>21</a:t>
            </a:fld>
            <a:endParaRPr lang="ro-RO"/>
          </a:p>
        </p:txBody>
      </p:sp>
    </p:spTree>
    <p:extLst>
      <p:ext uri="{BB962C8B-B14F-4D97-AF65-F5344CB8AC3E}">
        <p14:creationId xmlns:p14="http://schemas.microsoft.com/office/powerpoint/2010/main" val="24942175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5"/>
          </p:nvPr>
        </p:nvSpPr>
        <p:spPr/>
        <p:txBody>
          <a:bodyPr/>
          <a:lstStyle/>
          <a:p>
            <a:fld id="{B8E3A655-552E-4361-858A-5862DC6161FD}" type="slidenum">
              <a:rPr lang="ro-RO" smtClean="0"/>
              <a:t>26</a:t>
            </a:fld>
            <a:endParaRPr lang="ro-RO"/>
          </a:p>
        </p:txBody>
      </p:sp>
    </p:spTree>
    <p:extLst>
      <p:ext uri="{BB962C8B-B14F-4D97-AF65-F5344CB8AC3E}">
        <p14:creationId xmlns:p14="http://schemas.microsoft.com/office/powerpoint/2010/main" val="21957202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5"/>
          </p:nvPr>
        </p:nvSpPr>
        <p:spPr/>
        <p:txBody>
          <a:bodyPr/>
          <a:lstStyle/>
          <a:p>
            <a:fld id="{B8E3A655-552E-4361-858A-5862DC6161FD}" type="slidenum">
              <a:rPr lang="ro-RO" smtClean="0"/>
              <a:t>37</a:t>
            </a:fld>
            <a:endParaRPr lang="ro-RO"/>
          </a:p>
        </p:txBody>
      </p:sp>
    </p:spTree>
    <p:extLst>
      <p:ext uri="{BB962C8B-B14F-4D97-AF65-F5344CB8AC3E}">
        <p14:creationId xmlns:p14="http://schemas.microsoft.com/office/powerpoint/2010/main" val="3057916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ro-RO" dirty="0"/>
          </a:p>
        </p:txBody>
      </p:sp>
      <p:sp>
        <p:nvSpPr>
          <p:cNvPr id="4" name="Slide Number Placeholder 3"/>
          <p:cNvSpPr>
            <a:spLocks noGrp="1"/>
          </p:cNvSpPr>
          <p:nvPr>
            <p:ph type="sldNum" sz="quarter" idx="5"/>
          </p:nvPr>
        </p:nvSpPr>
        <p:spPr/>
        <p:txBody>
          <a:bodyPr/>
          <a:lstStyle/>
          <a:p>
            <a:fld id="{B8E3A655-552E-4361-858A-5862DC6161FD}" type="slidenum">
              <a:rPr lang="ro-RO" smtClean="0"/>
              <a:t>41</a:t>
            </a:fld>
            <a:endParaRPr lang="ro-RO"/>
          </a:p>
        </p:txBody>
      </p:sp>
    </p:spTree>
    <p:extLst>
      <p:ext uri="{BB962C8B-B14F-4D97-AF65-F5344CB8AC3E}">
        <p14:creationId xmlns:p14="http://schemas.microsoft.com/office/powerpoint/2010/main" val="25722383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842CD987-D5F0-423A-B571-656612AAA3E1}" type="datetimeFigureOut">
              <a:rPr lang="en-US" smtClean="0"/>
              <a:t>9/4/2024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2CD987-D5F0-423A-B571-656612AAA3E1}" type="datetimeFigureOut">
              <a:rPr lang="en-US" smtClean="0"/>
              <a:t>9/4/2024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2CD987-D5F0-423A-B571-656612AAA3E1}" type="datetimeFigureOut">
              <a:rPr lang="en-US" smtClean="0"/>
              <a:t>9/4/2024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9/4/2024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094563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chemeClr val="bg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4800" b="1" i="0">
                <a:solidFill>
                  <a:srgbClr val="000099"/>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9/4/2024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3412473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16" name="bk object 16"/>
          <p:cNvSpPr/>
          <p:nvPr/>
        </p:nvSpPr>
        <p:spPr>
          <a:xfrm>
            <a:off x="918972" y="2513075"/>
            <a:ext cx="3520439" cy="2319527"/>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17" name="bk object 17"/>
          <p:cNvSpPr/>
          <p:nvPr/>
        </p:nvSpPr>
        <p:spPr>
          <a:xfrm>
            <a:off x="969263" y="2596892"/>
            <a:ext cx="2346959" cy="690371"/>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18" name="bk object 18"/>
          <p:cNvSpPr/>
          <p:nvPr/>
        </p:nvSpPr>
        <p:spPr>
          <a:xfrm>
            <a:off x="969263" y="3061712"/>
            <a:ext cx="563879" cy="690371"/>
          </a:xfrm>
          <a:prstGeom prst="rect">
            <a:avLst/>
          </a:prstGeom>
          <a:blipFill>
            <a:blip r:embed="rId4" cstate="print"/>
            <a:stretch>
              <a:fillRect/>
            </a:stretch>
          </a:blipFill>
        </p:spPr>
        <p:txBody>
          <a:bodyPr wrap="square" lIns="0" tIns="0" rIns="0" bIns="0" rtlCol="0"/>
          <a:lstStyle/>
          <a:p>
            <a:endParaRPr>
              <a:solidFill>
                <a:prstClr val="black"/>
              </a:solidFill>
            </a:endParaRPr>
          </a:p>
        </p:txBody>
      </p:sp>
      <p:sp>
        <p:nvSpPr>
          <p:cNvPr id="19" name="bk object 19"/>
          <p:cNvSpPr/>
          <p:nvPr/>
        </p:nvSpPr>
        <p:spPr>
          <a:xfrm>
            <a:off x="1197863" y="3061712"/>
            <a:ext cx="3031235" cy="690371"/>
          </a:xfrm>
          <a:prstGeom prst="rect">
            <a:avLst/>
          </a:prstGeom>
          <a:blipFill>
            <a:blip r:embed="rId5" cstate="print"/>
            <a:stretch>
              <a:fillRect/>
            </a:stretch>
          </a:blipFill>
        </p:spPr>
        <p:txBody>
          <a:bodyPr wrap="square" lIns="0" tIns="0" rIns="0" bIns="0" rtlCol="0"/>
          <a:lstStyle/>
          <a:p>
            <a:endParaRPr>
              <a:solidFill>
                <a:prstClr val="black"/>
              </a:solidFill>
            </a:endParaRPr>
          </a:p>
        </p:txBody>
      </p:sp>
      <p:sp>
        <p:nvSpPr>
          <p:cNvPr id="20" name="bk object 20"/>
          <p:cNvSpPr/>
          <p:nvPr/>
        </p:nvSpPr>
        <p:spPr>
          <a:xfrm>
            <a:off x="969263" y="3453380"/>
            <a:ext cx="563879" cy="690371"/>
          </a:xfrm>
          <a:prstGeom prst="rect">
            <a:avLst/>
          </a:prstGeom>
          <a:blipFill>
            <a:blip r:embed="rId4" cstate="print"/>
            <a:stretch>
              <a:fillRect/>
            </a:stretch>
          </a:blipFill>
        </p:spPr>
        <p:txBody>
          <a:bodyPr wrap="square" lIns="0" tIns="0" rIns="0" bIns="0" rtlCol="0"/>
          <a:lstStyle/>
          <a:p>
            <a:endParaRPr>
              <a:solidFill>
                <a:prstClr val="black"/>
              </a:solidFill>
            </a:endParaRPr>
          </a:p>
        </p:txBody>
      </p:sp>
      <p:sp>
        <p:nvSpPr>
          <p:cNvPr id="21" name="bk object 21"/>
          <p:cNvSpPr/>
          <p:nvPr/>
        </p:nvSpPr>
        <p:spPr>
          <a:xfrm>
            <a:off x="1197863" y="3453380"/>
            <a:ext cx="3098291" cy="690371"/>
          </a:xfrm>
          <a:prstGeom prst="rect">
            <a:avLst/>
          </a:prstGeom>
          <a:blipFill>
            <a:blip r:embed="rId6" cstate="print"/>
            <a:stretch>
              <a:fillRect/>
            </a:stretch>
          </a:blipFill>
        </p:spPr>
        <p:txBody>
          <a:bodyPr wrap="square" lIns="0" tIns="0" rIns="0" bIns="0" rtlCol="0"/>
          <a:lstStyle/>
          <a:p>
            <a:endParaRPr>
              <a:solidFill>
                <a:prstClr val="black"/>
              </a:solidFill>
            </a:endParaRPr>
          </a:p>
        </p:txBody>
      </p:sp>
      <p:sp>
        <p:nvSpPr>
          <p:cNvPr id="2" name="Holder 2"/>
          <p:cNvSpPr>
            <a:spLocks noGrp="1"/>
          </p:cNvSpPr>
          <p:nvPr>
            <p:ph type="title"/>
          </p:nvPr>
        </p:nvSpPr>
        <p:spPr/>
        <p:txBody>
          <a:bodyPr lIns="0" tIns="0" rIns="0" bIns="0"/>
          <a:lstStyle>
            <a:lvl1pPr>
              <a:defRPr sz="2800" b="1" i="0">
                <a:solidFill>
                  <a:schemeClr val="bg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9/4/2024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2962379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chemeClr val="bg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9/4/2024</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6007906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16" name="bk object 16"/>
          <p:cNvSpPr/>
          <p:nvPr/>
        </p:nvSpPr>
        <p:spPr>
          <a:xfrm>
            <a:off x="419500" y="28439"/>
            <a:ext cx="8349000" cy="1188000"/>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17" name="bk object 17"/>
          <p:cNvSpPr/>
          <p:nvPr/>
        </p:nvSpPr>
        <p:spPr>
          <a:xfrm>
            <a:off x="1375387" y="1513401"/>
            <a:ext cx="6476253" cy="1601268"/>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9/4/2024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4011542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9/4/2024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41901667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chemeClr val="bg1"/>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4800" b="1" i="0">
                <a:solidFill>
                  <a:srgbClr val="000099"/>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9/4/2024</a:t>
            </a:fld>
            <a:endParaRPr lang="en-US">
              <a:solidFill>
                <a:prstClr val="black">
                  <a:tint val="75000"/>
                </a:prstClr>
              </a:solidFill>
            </a:endParaRPr>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520506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16" name="bk object 16"/>
          <p:cNvSpPr/>
          <p:nvPr/>
        </p:nvSpPr>
        <p:spPr>
          <a:xfrm>
            <a:off x="918972" y="2513075"/>
            <a:ext cx="3520439" cy="2319527"/>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17" name="bk object 17"/>
          <p:cNvSpPr/>
          <p:nvPr/>
        </p:nvSpPr>
        <p:spPr>
          <a:xfrm>
            <a:off x="969263" y="2596892"/>
            <a:ext cx="2346959" cy="690371"/>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18" name="bk object 18"/>
          <p:cNvSpPr/>
          <p:nvPr/>
        </p:nvSpPr>
        <p:spPr>
          <a:xfrm>
            <a:off x="969263" y="3061712"/>
            <a:ext cx="563879" cy="690371"/>
          </a:xfrm>
          <a:prstGeom prst="rect">
            <a:avLst/>
          </a:prstGeom>
          <a:blipFill>
            <a:blip r:embed="rId4" cstate="print"/>
            <a:stretch>
              <a:fillRect/>
            </a:stretch>
          </a:blipFill>
        </p:spPr>
        <p:txBody>
          <a:bodyPr wrap="square" lIns="0" tIns="0" rIns="0" bIns="0" rtlCol="0"/>
          <a:lstStyle/>
          <a:p>
            <a:endParaRPr>
              <a:solidFill>
                <a:prstClr val="black"/>
              </a:solidFill>
            </a:endParaRPr>
          </a:p>
        </p:txBody>
      </p:sp>
      <p:sp>
        <p:nvSpPr>
          <p:cNvPr id="19" name="bk object 19"/>
          <p:cNvSpPr/>
          <p:nvPr/>
        </p:nvSpPr>
        <p:spPr>
          <a:xfrm>
            <a:off x="1197863" y="3061712"/>
            <a:ext cx="3031235" cy="690371"/>
          </a:xfrm>
          <a:prstGeom prst="rect">
            <a:avLst/>
          </a:prstGeom>
          <a:blipFill>
            <a:blip r:embed="rId5" cstate="print"/>
            <a:stretch>
              <a:fillRect/>
            </a:stretch>
          </a:blipFill>
        </p:spPr>
        <p:txBody>
          <a:bodyPr wrap="square" lIns="0" tIns="0" rIns="0" bIns="0" rtlCol="0"/>
          <a:lstStyle/>
          <a:p>
            <a:endParaRPr>
              <a:solidFill>
                <a:prstClr val="black"/>
              </a:solidFill>
            </a:endParaRPr>
          </a:p>
        </p:txBody>
      </p:sp>
      <p:sp>
        <p:nvSpPr>
          <p:cNvPr id="20" name="bk object 20"/>
          <p:cNvSpPr/>
          <p:nvPr/>
        </p:nvSpPr>
        <p:spPr>
          <a:xfrm>
            <a:off x="969263" y="3453380"/>
            <a:ext cx="563879" cy="690371"/>
          </a:xfrm>
          <a:prstGeom prst="rect">
            <a:avLst/>
          </a:prstGeom>
          <a:blipFill>
            <a:blip r:embed="rId4" cstate="print"/>
            <a:stretch>
              <a:fillRect/>
            </a:stretch>
          </a:blipFill>
        </p:spPr>
        <p:txBody>
          <a:bodyPr wrap="square" lIns="0" tIns="0" rIns="0" bIns="0" rtlCol="0"/>
          <a:lstStyle/>
          <a:p>
            <a:endParaRPr>
              <a:solidFill>
                <a:prstClr val="black"/>
              </a:solidFill>
            </a:endParaRPr>
          </a:p>
        </p:txBody>
      </p:sp>
      <p:sp>
        <p:nvSpPr>
          <p:cNvPr id="21" name="bk object 21"/>
          <p:cNvSpPr/>
          <p:nvPr/>
        </p:nvSpPr>
        <p:spPr>
          <a:xfrm>
            <a:off x="1197863" y="3453380"/>
            <a:ext cx="3098291" cy="690371"/>
          </a:xfrm>
          <a:prstGeom prst="rect">
            <a:avLst/>
          </a:prstGeom>
          <a:blipFill>
            <a:blip r:embed="rId6" cstate="print"/>
            <a:stretch>
              <a:fillRect/>
            </a:stretch>
          </a:blipFill>
        </p:spPr>
        <p:txBody>
          <a:bodyPr wrap="square" lIns="0" tIns="0" rIns="0" bIns="0" rtlCol="0"/>
          <a:lstStyle/>
          <a:p>
            <a:endParaRPr>
              <a:solidFill>
                <a:prstClr val="black"/>
              </a:solidFill>
            </a:endParaRPr>
          </a:p>
        </p:txBody>
      </p:sp>
      <p:sp>
        <p:nvSpPr>
          <p:cNvPr id="2" name="Holder 2"/>
          <p:cNvSpPr>
            <a:spLocks noGrp="1"/>
          </p:cNvSpPr>
          <p:nvPr>
            <p:ph type="title"/>
          </p:nvPr>
        </p:nvSpPr>
        <p:spPr/>
        <p:txBody>
          <a:bodyPr lIns="0" tIns="0" rIns="0" bIns="0"/>
          <a:lstStyle>
            <a:lvl1pPr>
              <a:defRPr sz="2800" b="1" i="0">
                <a:solidFill>
                  <a:schemeClr val="bg1"/>
                </a:solidFill>
                <a:latin typeface="Calibri"/>
                <a:cs typeface="Calibr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9/4/2024</a:t>
            </a:fld>
            <a:endParaRPr lang="en-US">
              <a:solidFill>
                <a:prstClr val="black">
                  <a:tint val="75000"/>
                </a:prstClr>
              </a:solidFill>
            </a:endParaRPr>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3920170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2CD987-D5F0-423A-B571-656612AAA3E1}" type="datetimeFigureOut">
              <a:rPr lang="en-US" smtClean="0"/>
              <a:t>9/4/2024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1" i="0">
                <a:solidFill>
                  <a:schemeClr val="bg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9/4/2024</a:t>
            </a:fld>
            <a:endParaRPr lang="en-US">
              <a:solidFill>
                <a:prstClr val="black">
                  <a:tint val="75000"/>
                </a:prstClr>
              </a:solidFill>
            </a:endParaRPr>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2292608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16" name="bk object 16"/>
          <p:cNvSpPr/>
          <p:nvPr/>
        </p:nvSpPr>
        <p:spPr>
          <a:xfrm>
            <a:off x="419500" y="28439"/>
            <a:ext cx="8349000" cy="1188000"/>
          </a:xfrm>
          <a:prstGeom prst="rect">
            <a:avLst/>
          </a:prstGeom>
          <a:blipFill>
            <a:blip r:embed="rId2" cstate="print"/>
            <a:stretch>
              <a:fillRect/>
            </a:stretch>
          </a:blipFill>
        </p:spPr>
        <p:txBody>
          <a:bodyPr wrap="square" lIns="0" tIns="0" rIns="0" bIns="0" rtlCol="0"/>
          <a:lstStyle/>
          <a:p>
            <a:endParaRPr>
              <a:solidFill>
                <a:prstClr val="black"/>
              </a:solidFill>
            </a:endParaRPr>
          </a:p>
        </p:txBody>
      </p:sp>
      <p:sp>
        <p:nvSpPr>
          <p:cNvPr id="17" name="bk object 17"/>
          <p:cNvSpPr/>
          <p:nvPr/>
        </p:nvSpPr>
        <p:spPr>
          <a:xfrm>
            <a:off x="1375387" y="1513401"/>
            <a:ext cx="6476253" cy="1601268"/>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solidFill>
                <a:prstClr val="black">
                  <a:tint val="75000"/>
                </a:prstClr>
              </a:solidFill>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9/4/2024</a:t>
            </a:fld>
            <a:endParaRPr lang="en-US">
              <a:solidFill>
                <a:prstClr val="black">
                  <a:tint val="75000"/>
                </a:prstClr>
              </a:solidFill>
            </a:endParaRPr>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35937246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2CD987-D5F0-423A-B571-656612AAA3E1}" type="datetimeFigureOut">
              <a:rPr lang="en-US" smtClean="0"/>
              <a:t>9/4/2024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2CD987-D5F0-423A-B571-656612AAA3E1}" type="datetimeFigureOut">
              <a:rPr lang="en-US" smtClean="0"/>
              <a:t>9/4/2024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2CD987-D5F0-423A-B571-656612AAA3E1}" type="datetimeFigureOut">
              <a:rPr lang="en-US" smtClean="0"/>
              <a:t>9/4/2024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2CD987-D5F0-423A-B571-656612AAA3E1}" type="datetimeFigureOut">
              <a:rPr lang="en-US" smtClean="0"/>
              <a:t>9/4/2024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2CD987-D5F0-423A-B571-656612AAA3E1}" type="datetimeFigureOut">
              <a:rPr lang="en-US" smtClean="0"/>
              <a:t>9/4/2024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42CD987-D5F0-423A-B571-656612AAA3E1}" type="datetimeFigureOut">
              <a:rPr lang="en-US" smtClean="0"/>
              <a:t>9/4/2024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42CD987-D5F0-423A-B571-656612AAA3E1}" type="datetimeFigureOut">
              <a:rPr lang="en-US" smtClean="0"/>
              <a:t>9/4/2024</a:t>
            </a:fld>
            <a:endParaRPr lang="en-US"/>
          </a:p>
        </p:txBody>
      </p:sp>
      <p:sp>
        <p:nvSpPr>
          <p:cNvPr id="6" name="Footer Placeholder 5"/>
          <p:cNvSpPr>
            <a:spLocks noGrp="1"/>
          </p:cNvSpPr>
          <p:nvPr>
            <p:ph type="ftr" sz="quarter" idx="11"/>
          </p:nvPr>
        </p:nvSpPr>
        <p:spPr/>
        <p:txBody>
          <a:bodyPr/>
          <a:lstStyle/>
          <a:p>
            <a:r>
              <a:rPr lang="en-US"/>
              <a:t>
              </a:t>
            </a:r>
            <a:endParaRPr lang="en-US" dirty="0"/>
          </a:p>
        </p:txBody>
      </p:sp>
      <p:sp>
        <p:nvSpPr>
          <p:cNvPr id="7" name="Slide Number Placeholder 6"/>
          <p:cNvSpPr>
            <a:spLocks noGrp="1"/>
          </p:cNvSpPr>
          <p:nvPr>
            <p:ph type="sldNum" sz="quarter" idx="12"/>
          </p:nvPr>
        </p:nvSpPr>
        <p:spPr/>
        <p:txBody>
          <a:bodyPr/>
          <a:lstStyle/>
          <a:p>
            <a:fld id="{735A3DBB-FBA3-4A4C-B7D7-E60F12564F18}"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5" Type="http://schemas.openxmlformats.org/officeDocument/2006/relationships/slideLayout" Target="../slideLayouts/slideLayout21.xml"/><Relationship Id="rId4"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42CD987-D5F0-423A-B571-656612AAA3E1}" type="datetimeFigureOut">
              <a:rPr lang="en-US" smtClean="0"/>
              <a:t>9/4/2024</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35A3DBB-FBA3-4A4C-B7D7-E60F12564F18}" type="slidenum">
              <a:rPr lang="en-US" smtClean="0"/>
              <a:t>‹#›</a:t>
            </a:fld>
            <a:endParaRPr lang="en-US"/>
          </a:p>
        </p:txBody>
      </p:sp>
    </p:spTree>
    <p:extLst>
      <p:ext uri="{BB962C8B-B14F-4D97-AF65-F5344CB8AC3E}">
        <p14:creationId xmlns:p14="http://schemas.microsoft.com/office/powerpoint/2010/main" val="312734756"/>
      </p:ext>
    </p:extLst>
  </p:cSld>
  <p:clrMap bg1="lt1" tx1="dk1" bg2="lt2" tx2="dk2" accent1="accent1" accent2="accent2" accent3="accent3" accent4="accent4" accent5="accent5" accent6="accent6" hlink="hlink" folHlink="folHlink"/>
  <p:sldLayoutIdLst>
    <p:sldLayoutId id="2147483835" r:id="rId1"/>
    <p:sldLayoutId id="2147483836" r:id="rId2"/>
    <p:sldLayoutId id="2147483837" r:id="rId3"/>
    <p:sldLayoutId id="2147483838" r:id="rId4"/>
    <p:sldLayoutId id="2147483839" r:id="rId5"/>
    <p:sldLayoutId id="2147483840" r:id="rId6"/>
    <p:sldLayoutId id="2147483841" r:id="rId7"/>
    <p:sldLayoutId id="2147483842" r:id="rId8"/>
    <p:sldLayoutId id="2147483843" r:id="rId9"/>
    <p:sldLayoutId id="2147483844" r:id="rId10"/>
    <p:sldLayoutId id="214748384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05282" y="45212"/>
            <a:ext cx="8933434" cy="1001394"/>
          </a:xfrm>
          <a:prstGeom prst="rect">
            <a:avLst/>
          </a:prstGeom>
        </p:spPr>
        <p:txBody>
          <a:bodyPr wrap="square" lIns="0" tIns="0" rIns="0" bIns="0">
            <a:spAutoFit/>
          </a:bodyPr>
          <a:lstStyle>
            <a:lvl1pPr>
              <a:defRPr sz="2800" b="1" i="0">
                <a:solidFill>
                  <a:schemeClr val="bg1"/>
                </a:solidFill>
                <a:latin typeface="Calibri"/>
                <a:cs typeface="Calibri"/>
              </a:defRPr>
            </a:lvl1pPr>
          </a:lstStyle>
          <a:p>
            <a:endParaRPr/>
          </a:p>
        </p:txBody>
      </p:sp>
      <p:sp>
        <p:nvSpPr>
          <p:cNvPr id="3" name="Holder 3"/>
          <p:cNvSpPr>
            <a:spLocks noGrp="1"/>
          </p:cNvSpPr>
          <p:nvPr>
            <p:ph type="body" idx="1"/>
          </p:nvPr>
        </p:nvSpPr>
        <p:spPr>
          <a:xfrm>
            <a:off x="434498" y="2270268"/>
            <a:ext cx="8275002" cy="2219960"/>
          </a:xfrm>
          <a:prstGeom prst="rect">
            <a:avLst/>
          </a:prstGeom>
        </p:spPr>
        <p:txBody>
          <a:bodyPr wrap="square" lIns="0" tIns="0" rIns="0" bIns="0">
            <a:spAutoFit/>
          </a:bodyPr>
          <a:lstStyle>
            <a:lvl1pPr>
              <a:defRPr sz="4800" b="1" i="0">
                <a:solidFill>
                  <a:srgbClr val="000099"/>
                </a:solidFill>
                <a:latin typeface="Calibri"/>
                <a:cs typeface="Calibri"/>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9/4/2024</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1779570576"/>
      </p:ext>
    </p:extLst>
  </p:cSld>
  <p:clrMap bg1="lt1" tx1="dk1" bg2="lt2" tx2="dk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05282" y="45212"/>
            <a:ext cx="8933434" cy="1001394"/>
          </a:xfrm>
          <a:prstGeom prst="rect">
            <a:avLst/>
          </a:prstGeom>
        </p:spPr>
        <p:txBody>
          <a:bodyPr wrap="square" lIns="0" tIns="0" rIns="0" bIns="0">
            <a:spAutoFit/>
          </a:bodyPr>
          <a:lstStyle>
            <a:lvl1pPr>
              <a:defRPr sz="2800" b="1" i="0">
                <a:solidFill>
                  <a:schemeClr val="bg1"/>
                </a:solidFill>
                <a:latin typeface="Calibri"/>
                <a:cs typeface="Calibri"/>
              </a:defRPr>
            </a:lvl1pPr>
          </a:lstStyle>
          <a:p>
            <a:endParaRPr/>
          </a:p>
        </p:txBody>
      </p:sp>
      <p:sp>
        <p:nvSpPr>
          <p:cNvPr id="3" name="Holder 3"/>
          <p:cNvSpPr>
            <a:spLocks noGrp="1"/>
          </p:cNvSpPr>
          <p:nvPr>
            <p:ph type="body" idx="1"/>
          </p:nvPr>
        </p:nvSpPr>
        <p:spPr>
          <a:xfrm>
            <a:off x="434498" y="2270268"/>
            <a:ext cx="8275002" cy="2219960"/>
          </a:xfrm>
          <a:prstGeom prst="rect">
            <a:avLst/>
          </a:prstGeom>
        </p:spPr>
        <p:txBody>
          <a:bodyPr wrap="square" lIns="0" tIns="0" rIns="0" bIns="0">
            <a:spAutoFit/>
          </a:bodyPr>
          <a:lstStyle>
            <a:lvl1pPr>
              <a:defRPr sz="4800" b="1" i="0">
                <a:solidFill>
                  <a:srgbClr val="000099"/>
                </a:solidFill>
                <a:latin typeface="Calibri"/>
                <a:cs typeface="Calibri"/>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solidFill>
                <a:prstClr val="black">
                  <a:tint val="75000"/>
                </a:prstClr>
              </a:solidFill>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solidFill>
                  <a:prstClr val="black">
                    <a:tint val="75000"/>
                  </a:prstClr>
                </a:solidFill>
              </a:rPr>
              <a:pPr/>
              <a:t>9/4/2024</a:t>
            </a:fld>
            <a:endParaRPr lang="en-US">
              <a:solidFill>
                <a:prstClr val="black">
                  <a:tint val="75000"/>
                </a:prstClr>
              </a:solidFill>
            </a:endParaRPr>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solidFill>
                  <a:prstClr val="black">
                    <a:tint val="75000"/>
                  </a:prstClr>
                </a:solidFill>
              </a:rPr>
              <a:pPr/>
              <a:t>‹#›</a:t>
            </a:fld>
            <a:endParaRPr>
              <a:solidFill>
                <a:prstClr val="black">
                  <a:tint val="75000"/>
                </a:prstClr>
              </a:solidFill>
            </a:endParaRPr>
          </a:p>
        </p:txBody>
      </p:sp>
    </p:spTree>
    <p:extLst>
      <p:ext uri="{BB962C8B-B14F-4D97-AF65-F5344CB8AC3E}">
        <p14:creationId xmlns:p14="http://schemas.microsoft.com/office/powerpoint/2010/main" val="2030392853"/>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1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30.emf"/></Relationships>
</file>

<file path=ppt/slides/_rels/slide1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33.emf"/><Relationship Id="rId4" Type="http://schemas.openxmlformats.org/officeDocument/2006/relationships/image" Target="../media/image32.emf"/></Relationships>
</file>

<file path=ppt/slides/_rels/slide15.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35.emf"/></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7.emf"/><Relationship Id="rId4" Type="http://schemas.openxmlformats.org/officeDocument/2006/relationships/image" Target="../media/image36.emf"/></Relationships>
</file>

<file path=ppt/slides/_rels/slide1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39.emf"/></Relationships>
</file>

<file path=ppt/slides/_rels/slide18.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emf"/><Relationship Id="rId4" Type="http://schemas.openxmlformats.org/officeDocument/2006/relationships/image" Target="../media/image46.emf"/></Relationships>
</file>

<file path=ppt/slides/_rels/slide22.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52.emf"/></Relationships>
</file>

<file path=ppt/slides/_rels/slide24.xml.rels><?xml version="1.0" encoding="UTF-8" standalone="yes"?>
<Relationships xmlns="http://schemas.openxmlformats.org/package/2006/relationships"><Relationship Id="rId3" Type="http://schemas.openxmlformats.org/officeDocument/2006/relationships/image" Target="../media/image53.emf"/><Relationship Id="rId7" Type="http://schemas.openxmlformats.org/officeDocument/2006/relationships/image" Target="../media/image57.emf"/><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56.emf"/><Relationship Id="rId5" Type="http://schemas.openxmlformats.org/officeDocument/2006/relationships/image" Target="../media/image55.png"/><Relationship Id="rId4" Type="http://schemas.openxmlformats.org/officeDocument/2006/relationships/image" Target="../media/image54.emf"/></Relationships>
</file>

<file path=ppt/slides/_rels/slide25.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59.emf"/></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1.emf"/><Relationship Id="rId4" Type="http://schemas.openxmlformats.org/officeDocument/2006/relationships/image" Target="../media/image60.emf"/></Relationships>
</file>

<file path=ppt/slides/_rels/slide2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5.emf"/><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69.emf"/><Relationship Id="rId4" Type="http://schemas.openxmlformats.org/officeDocument/2006/relationships/image" Target="../media/image68.png"/></Relationships>
</file>

<file path=ppt/slides/_rels/slide3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73.emf"/><Relationship Id="rId5" Type="http://schemas.openxmlformats.org/officeDocument/2006/relationships/image" Target="../media/image72.emf"/><Relationship Id="rId4" Type="http://schemas.openxmlformats.org/officeDocument/2006/relationships/image" Target="../media/image71.emf"/></Relationships>
</file>

<file path=ppt/slides/_rels/slide33.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75.png"/></Relationships>
</file>

<file path=ppt/slides/_rels/slide3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9.emf"/><Relationship Id="rId4" Type="http://schemas.openxmlformats.org/officeDocument/2006/relationships/image" Target="../media/image78.emf"/></Relationships>
</file>

<file path=ppt/slides/_rels/slide38.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81.emf"/></Relationships>
</file>

<file path=ppt/slides/_rels/slide3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3" Type="http://schemas.openxmlformats.org/officeDocument/2006/relationships/image" Target="../media/image83.emf"/><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88.emf"/><Relationship Id="rId3" Type="http://schemas.openxmlformats.org/officeDocument/2006/relationships/image" Target="../media/image10.png"/><Relationship Id="rId7" Type="http://schemas.openxmlformats.org/officeDocument/2006/relationships/image" Target="../media/image87.em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6.emf"/><Relationship Id="rId5" Type="http://schemas.openxmlformats.org/officeDocument/2006/relationships/image" Target="../media/image85.emf"/><Relationship Id="rId4" Type="http://schemas.openxmlformats.org/officeDocument/2006/relationships/image" Target="../media/image84.png"/><Relationship Id="rId9" Type="http://schemas.openxmlformats.org/officeDocument/2006/relationships/image" Target="../media/image89.emf"/></Relationships>
</file>

<file path=ppt/slides/_rels/slide42.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93.png"/><Relationship Id="rId5" Type="http://schemas.openxmlformats.org/officeDocument/2006/relationships/image" Target="../media/image92.emf"/><Relationship Id="rId4" Type="http://schemas.openxmlformats.org/officeDocument/2006/relationships/image" Target="../media/image91.png"/></Relationships>
</file>

<file path=ppt/slides/_rels/slide43.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4.emf"/><Relationship Id="rId7" Type="http://schemas.openxmlformats.org/officeDocument/2006/relationships/image" Target="../media/image98.emf"/><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97.emf"/><Relationship Id="rId5" Type="http://schemas.openxmlformats.org/officeDocument/2006/relationships/image" Target="../media/image96.png"/><Relationship Id="rId4" Type="http://schemas.openxmlformats.org/officeDocument/2006/relationships/image" Target="../media/image95.emf"/></Relationships>
</file>

<file path=ppt/slides/_rels/slide44.xml.rels><?xml version="1.0" encoding="UTF-8" standalone="yes"?>
<Relationships xmlns="http://schemas.openxmlformats.org/package/2006/relationships"><Relationship Id="rId3" Type="http://schemas.openxmlformats.org/officeDocument/2006/relationships/image" Target="../media/image100.emf"/><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02.png"/><Relationship Id="rId4" Type="http://schemas.openxmlformats.org/officeDocument/2006/relationships/image" Target="../media/image101.emf"/></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04.emf"/><Relationship Id="rId4" Type="http://schemas.openxmlformats.org/officeDocument/2006/relationships/image" Target="../media/image103.emf"/></Relationships>
</file>

<file path=ppt/slides/_rels/slide4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50.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12.png"/></Relationships>
</file>

<file path=ppt/slides/_rels/slide54.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15.png"/></Relationships>
</file>

<file path=ppt/slides/_rels/slide5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58.xml.rels><?xml version="1.0" encoding="UTF-8" standalone="yes"?>
<Relationships xmlns="http://schemas.openxmlformats.org/package/2006/relationships"><Relationship Id="rId3" Type="http://schemas.openxmlformats.org/officeDocument/2006/relationships/image" Target="../media/image119.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0.emf"/></Relationships>
</file>

<file path=ppt/slides/_rels/slide59.xml.rels><?xml version="1.0" encoding="UTF-8" standalone="yes"?>
<Relationships xmlns="http://schemas.openxmlformats.org/package/2006/relationships"><Relationship Id="rId3" Type="http://schemas.openxmlformats.org/officeDocument/2006/relationships/image" Target="../media/image121.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2.emf"/></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60.xml.rels><?xml version="1.0" encoding="UTF-8" standalone="yes"?>
<Relationships xmlns="http://schemas.openxmlformats.org/package/2006/relationships"><Relationship Id="rId3" Type="http://schemas.openxmlformats.org/officeDocument/2006/relationships/image" Target="../media/image123.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4.emf"/></Relationships>
</file>

<file path=ppt/slides/_rels/slide61.xml.rels><?xml version="1.0" encoding="UTF-8" standalone="yes"?>
<Relationships xmlns="http://schemas.openxmlformats.org/package/2006/relationships"><Relationship Id="rId3" Type="http://schemas.openxmlformats.org/officeDocument/2006/relationships/image" Target="../media/image125.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6.emf"/></Relationships>
</file>

<file path=ppt/slides/_rels/slide62.xml.rels><?xml version="1.0" encoding="UTF-8" standalone="yes"?>
<Relationships xmlns="http://schemas.openxmlformats.org/package/2006/relationships"><Relationship Id="rId3" Type="http://schemas.openxmlformats.org/officeDocument/2006/relationships/image" Target="../media/image127.emf"/><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28.emf"/></Relationships>
</file>

<file path=ppt/slides/_rels/slide63.xml.rels><?xml version="1.0" encoding="UTF-8" standalone="yes"?>
<Relationships xmlns="http://schemas.openxmlformats.org/package/2006/relationships"><Relationship Id="rId3" Type="http://schemas.openxmlformats.org/officeDocument/2006/relationships/image" Target="../media/image129.emf"/><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7016" y="4977172"/>
            <a:ext cx="3086892" cy="1354651"/>
          </a:xfrm>
          <a:prstGeom prst="rect">
            <a:avLst/>
          </a:prstGeom>
        </p:spPr>
      </p:pic>
      <p:grpSp>
        <p:nvGrpSpPr>
          <p:cNvPr id="8" name="Group 7"/>
          <p:cNvGrpSpPr/>
          <p:nvPr/>
        </p:nvGrpSpPr>
        <p:grpSpPr>
          <a:xfrm>
            <a:off x="8064388" y="5857924"/>
            <a:ext cx="216000" cy="216000"/>
            <a:chOff x="2772000" y="1932221"/>
            <a:chExt cx="2340000" cy="2340000"/>
          </a:xfrm>
        </p:grpSpPr>
        <p:sp>
          <p:nvSpPr>
            <p:cNvPr id="9" name="Rectangle 8"/>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10" name="Rectangle 9"/>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grpSp>
        <p:nvGrpSpPr>
          <p:cNvPr id="14" name="Group 13"/>
          <p:cNvGrpSpPr/>
          <p:nvPr/>
        </p:nvGrpSpPr>
        <p:grpSpPr>
          <a:xfrm>
            <a:off x="6624228" y="5857924"/>
            <a:ext cx="216000" cy="216000"/>
            <a:chOff x="2772000" y="1932221"/>
            <a:chExt cx="2340000" cy="2340000"/>
          </a:xfrm>
        </p:grpSpPr>
        <p:sp>
          <p:nvSpPr>
            <p:cNvPr id="15" name="Rectangle 1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16" name="Rectangle 1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sp>
        <p:nvSpPr>
          <p:cNvPr id="21" name="Rectangle 20"/>
          <p:cNvSpPr/>
          <p:nvPr/>
        </p:nvSpPr>
        <p:spPr>
          <a:xfrm>
            <a:off x="8064388" y="4417764"/>
            <a:ext cx="216000" cy="216000"/>
          </a:xfrm>
          <a:prstGeom prst="rect">
            <a:avLst/>
          </a:prstGeom>
          <a:solidFill>
            <a:srgbClr val="E71E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22" name="Rectangle 21"/>
          <p:cNvSpPr/>
          <p:nvPr/>
        </p:nvSpPr>
        <p:spPr>
          <a:xfrm>
            <a:off x="8135834" y="4489210"/>
            <a:ext cx="73108" cy="731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nvGrpSpPr>
          <p:cNvPr id="17" name="Group 16"/>
          <p:cNvGrpSpPr/>
          <p:nvPr/>
        </p:nvGrpSpPr>
        <p:grpSpPr>
          <a:xfrm>
            <a:off x="5184068" y="5857924"/>
            <a:ext cx="216000" cy="216000"/>
            <a:chOff x="2772000" y="1932221"/>
            <a:chExt cx="2340000" cy="2340000"/>
          </a:xfrm>
        </p:grpSpPr>
        <p:sp>
          <p:nvSpPr>
            <p:cNvPr id="18" name="Rectangle 17"/>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19" name="Rectangle 18"/>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grpSp>
        <p:nvGrpSpPr>
          <p:cNvPr id="23" name="Group 22"/>
          <p:cNvGrpSpPr/>
          <p:nvPr/>
        </p:nvGrpSpPr>
        <p:grpSpPr>
          <a:xfrm>
            <a:off x="6624228" y="4417764"/>
            <a:ext cx="216000" cy="216000"/>
            <a:chOff x="2772000" y="1932221"/>
            <a:chExt cx="2340000" cy="2340000"/>
          </a:xfrm>
        </p:grpSpPr>
        <p:sp>
          <p:nvSpPr>
            <p:cNvPr id="24" name="Rectangle 23"/>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25" name="Rectangle 24"/>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grpSp>
        <p:nvGrpSpPr>
          <p:cNvPr id="26" name="Group 25"/>
          <p:cNvGrpSpPr/>
          <p:nvPr/>
        </p:nvGrpSpPr>
        <p:grpSpPr>
          <a:xfrm>
            <a:off x="8064388" y="2977604"/>
            <a:ext cx="216000" cy="216000"/>
            <a:chOff x="2772000" y="1932221"/>
            <a:chExt cx="2340000" cy="2340000"/>
          </a:xfrm>
        </p:grpSpPr>
        <p:sp>
          <p:nvSpPr>
            <p:cNvPr id="27" name="Rectangle 26"/>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28" name="Rectangle 27"/>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sp>
        <p:nvSpPr>
          <p:cNvPr id="30" name="TextBox 29"/>
          <p:cNvSpPr txBox="1"/>
          <p:nvPr/>
        </p:nvSpPr>
        <p:spPr>
          <a:xfrm>
            <a:off x="539841" y="1494351"/>
            <a:ext cx="7807386" cy="3447098"/>
          </a:xfrm>
          <a:prstGeom prst="rect">
            <a:avLst/>
          </a:prstGeom>
          <a:noFill/>
        </p:spPr>
        <p:txBody>
          <a:bodyPr wrap="square" rtlCol="0">
            <a:spAutoFit/>
          </a:bodyPr>
          <a:lstStyle/>
          <a:p>
            <a:pPr algn="ctr"/>
            <a:endParaRPr lang="pt-PT" b="1" dirty="0"/>
          </a:p>
          <a:p>
            <a:pPr algn="ctr"/>
            <a:r>
              <a:rPr lang="pt-PT" b="1" dirty="0"/>
              <a:t>TEZA DE ABILITARE</a:t>
            </a:r>
          </a:p>
          <a:p>
            <a:pPr algn="ctr"/>
            <a:endParaRPr lang="pt-PT" b="1" dirty="0"/>
          </a:p>
          <a:p>
            <a:pPr algn="ctr"/>
            <a:r>
              <a:rPr lang="pt-PT" sz="3200" b="1" dirty="0"/>
              <a:t>ASPECTE INTERDISCIPLINARE SI DE MEDICINA INTEGRATIVA IN PRACTICA TULBURARILOR DE ECHILIBRU</a:t>
            </a:r>
          </a:p>
          <a:p>
            <a:endParaRPr lang="pt-PT" sz="3200" b="1" dirty="0"/>
          </a:p>
          <a:p>
            <a:endParaRPr lang="pt-PT" b="1" dirty="0"/>
          </a:p>
          <a:p>
            <a:endParaRPr lang="pt-PT" b="1" dirty="0"/>
          </a:p>
        </p:txBody>
      </p:sp>
      <p:pic>
        <p:nvPicPr>
          <p:cNvPr id="3" name="Picture 2">
            <a:extLst>
              <a:ext uri="{FF2B5EF4-FFF2-40B4-BE49-F238E27FC236}">
                <a16:creationId xmlns:a16="http://schemas.microsoft.com/office/drawing/2014/main" id="{3AF94C59-77FD-4F9F-88E9-5CE67B56A8E9}"/>
              </a:ext>
            </a:extLst>
          </p:cNvPr>
          <p:cNvPicPr>
            <a:picLocks noChangeAspect="1"/>
          </p:cNvPicPr>
          <p:nvPr/>
        </p:nvPicPr>
        <p:blipFill>
          <a:blip r:embed="rId3"/>
          <a:stretch>
            <a:fillRect/>
          </a:stretch>
        </p:blipFill>
        <p:spPr>
          <a:xfrm>
            <a:off x="7364101" y="341511"/>
            <a:ext cx="400110" cy="400110"/>
          </a:xfrm>
          <a:prstGeom prst="rect">
            <a:avLst/>
          </a:prstGeom>
        </p:spPr>
      </p:pic>
      <p:sp>
        <p:nvSpPr>
          <p:cNvPr id="4" name="Rectangle 3">
            <a:extLst>
              <a:ext uri="{FF2B5EF4-FFF2-40B4-BE49-F238E27FC236}">
                <a16:creationId xmlns:a16="http://schemas.microsoft.com/office/drawing/2014/main" id="{44DC054E-F981-4A92-B6F9-51DE05C9BDB6}"/>
              </a:ext>
            </a:extLst>
          </p:cNvPr>
          <p:cNvSpPr/>
          <p:nvPr/>
        </p:nvSpPr>
        <p:spPr>
          <a:xfrm>
            <a:off x="2450215" y="341511"/>
            <a:ext cx="4922566" cy="400110"/>
          </a:xfrm>
          <a:prstGeom prst="rect">
            <a:avLst/>
          </a:prstGeom>
        </p:spPr>
        <p:txBody>
          <a:bodyPr wrap="none">
            <a:spAutoFit/>
          </a:bodyPr>
          <a:lstStyle/>
          <a:p>
            <a:r>
              <a:rPr lang="ro-RO" sz="2000" b="1" dirty="0"/>
              <a:t>UNIVERSITATEA TRANSILVANIA DIN BRASOV </a:t>
            </a:r>
          </a:p>
        </p:txBody>
      </p:sp>
      <p:sp>
        <p:nvSpPr>
          <p:cNvPr id="5" name="Rectangle 4">
            <a:extLst>
              <a:ext uri="{FF2B5EF4-FFF2-40B4-BE49-F238E27FC236}">
                <a16:creationId xmlns:a16="http://schemas.microsoft.com/office/drawing/2014/main" id="{D28DED91-2530-42B3-941D-C435C0C5C78A}"/>
              </a:ext>
            </a:extLst>
          </p:cNvPr>
          <p:cNvSpPr/>
          <p:nvPr/>
        </p:nvSpPr>
        <p:spPr>
          <a:xfrm>
            <a:off x="3758330" y="5211593"/>
            <a:ext cx="4572000" cy="646331"/>
          </a:xfrm>
          <a:prstGeom prst="rect">
            <a:avLst/>
          </a:prstGeom>
        </p:spPr>
        <p:txBody>
          <a:bodyPr>
            <a:spAutoFit/>
          </a:bodyPr>
          <a:lstStyle/>
          <a:p>
            <a:pPr lvl="0"/>
            <a:r>
              <a:rPr lang="pt-PT" b="1" dirty="0">
                <a:solidFill>
                  <a:prstClr val="black"/>
                </a:solidFill>
              </a:rPr>
              <a:t>Domeniu: MEDICINA</a:t>
            </a:r>
          </a:p>
          <a:p>
            <a:pPr lvl="0"/>
            <a:r>
              <a:rPr lang="pt-PT" b="1" dirty="0">
                <a:solidFill>
                  <a:prstClr val="black"/>
                </a:solidFill>
              </a:rPr>
              <a:t>Autor: Conf.univ.dr. LUIGI GEO MARCEANU</a:t>
            </a:r>
          </a:p>
        </p:txBody>
      </p:sp>
    </p:spTree>
    <p:extLst>
      <p:ext uri="{BB962C8B-B14F-4D97-AF65-F5344CB8AC3E}">
        <p14:creationId xmlns:p14="http://schemas.microsoft.com/office/powerpoint/2010/main" val="4950117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Rectangle 7"/>
          <p:cNvSpPr/>
          <p:nvPr/>
        </p:nvSpPr>
        <p:spPr>
          <a:xfrm>
            <a:off x="539552" y="898713"/>
            <a:ext cx="8483950" cy="5173852"/>
          </a:xfrm>
          <a:prstGeom prst="rect">
            <a:avLst/>
          </a:prstGeom>
        </p:spPr>
        <p:txBody>
          <a:bodyPr wrap="square">
            <a:spAutoFit/>
          </a:bodyPr>
          <a:lstStyle/>
          <a:p>
            <a:pPr algn="ctr">
              <a:lnSpc>
                <a:spcPct val="150000"/>
              </a:lnSpc>
              <a:spcAft>
                <a:spcPts val="0"/>
              </a:spcAft>
            </a:pPr>
            <a:r>
              <a:rPr lang="en-US" sz="2400" b="1" u="sng"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2. REALIZARI STIINTIFICE :</a:t>
            </a:r>
            <a:r>
              <a:rPr lang="ro-RO" sz="2400" b="1"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	</a:t>
            </a:r>
            <a:endParaRPr lang="en-US" sz="2400" b="1"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a:lnSpc>
                <a:spcPct val="150000"/>
              </a:lnSpc>
              <a:spcAft>
                <a:spcPts val="0"/>
              </a:spcAft>
            </a:pPr>
            <a:endParaRPr lang="en-US" b="1"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marL="228600" indent="-228600">
              <a:lnSpc>
                <a:spcPct val="150000"/>
              </a:lnSpc>
              <a:spcAft>
                <a:spcPts val="0"/>
              </a:spcAft>
              <a:buAutoNum type="alphaUcPeriod"/>
            </a:pPr>
            <a:r>
              <a:rPr lang="en-US" b="1" dirty="0">
                <a:latin typeface="Times New Roman" panose="02020603050405020304" pitchFamily="18" charset="0"/>
                <a:ea typeface="Times New Roman" panose="02020603050405020304" pitchFamily="18" charset="0"/>
              </a:rPr>
              <a:t> Realizări </a:t>
            </a:r>
            <a:r>
              <a:rPr lang="en-US" b="1" dirty="0" err="1">
                <a:latin typeface="Times New Roman" panose="02020603050405020304" pitchFamily="18" charset="0"/>
                <a:ea typeface="Times New Roman" panose="02020603050405020304" pitchFamily="18" charset="0"/>
              </a:rPr>
              <a:t>științifice</a:t>
            </a:r>
            <a:r>
              <a:rPr lang="en-US" b="1" dirty="0">
                <a:latin typeface="Times New Roman" panose="02020603050405020304" pitchFamily="18" charset="0"/>
                <a:ea typeface="Times New Roman" panose="02020603050405020304" pitchFamily="18" charset="0"/>
              </a:rPr>
              <a:t> </a:t>
            </a:r>
            <a:r>
              <a:rPr lang="en-US" b="1" dirty="0" err="1">
                <a:latin typeface="Times New Roman" panose="02020603050405020304" pitchFamily="18" charset="0"/>
                <a:ea typeface="Times New Roman" panose="02020603050405020304" pitchFamily="18" charset="0"/>
              </a:rPr>
              <a:t>în</a:t>
            </a:r>
            <a:r>
              <a:rPr lang="en-US" b="1" dirty="0">
                <a:latin typeface="Times New Roman" panose="02020603050405020304" pitchFamily="18" charset="0"/>
                <a:ea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rPr>
              <a:t>domeniul</a:t>
            </a:r>
            <a:r>
              <a:rPr lang="en-US" b="1" dirty="0">
                <a:solidFill>
                  <a:srgbClr val="FF0000"/>
                </a:solidFill>
                <a:latin typeface="Times New Roman" panose="02020603050405020304" pitchFamily="18" charset="0"/>
                <a:ea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rPr>
              <a:t>aspectelor</a:t>
            </a:r>
            <a:r>
              <a:rPr lang="en-US" b="1" dirty="0">
                <a:solidFill>
                  <a:srgbClr val="FF0000"/>
                </a:solidFill>
                <a:latin typeface="Times New Roman" panose="02020603050405020304" pitchFamily="18" charset="0"/>
                <a:ea typeface="Times New Roman" panose="02020603050405020304" pitchFamily="18" charset="0"/>
              </a:rPr>
              <a:t> practice </a:t>
            </a:r>
            <a:r>
              <a:rPr lang="en-US" b="1" dirty="0">
                <a:latin typeface="Times New Roman" panose="02020603050405020304" pitchFamily="18" charset="0"/>
                <a:ea typeface="Times New Roman" panose="02020603050405020304" pitchFamily="18" charset="0"/>
              </a:rPr>
              <a:t>de diagnostic </a:t>
            </a:r>
            <a:r>
              <a:rPr lang="en-US" b="1" dirty="0" err="1">
                <a:latin typeface="Times New Roman" panose="02020603050405020304" pitchFamily="18" charset="0"/>
                <a:ea typeface="Times New Roman" panose="02020603050405020304" pitchFamily="18" charset="0"/>
              </a:rPr>
              <a:t>si</a:t>
            </a:r>
            <a:r>
              <a:rPr lang="en-US" b="1" dirty="0">
                <a:latin typeface="Times New Roman" panose="02020603050405020304" pitchFamily="18" charset="0"/>
                <a:ea typeface="Times New Roman" panose="02020603050405020304" pitchFamily="18" charset="0"/>
              </a:rPr>
              <a:t> </a:t>
            </a:r>
            <a:r>
              <a:rPr lang="en-US" b="1" dirty="0" err="1">
                <a:latin typeface="Times New Roman" panose="02020603050405020304" pitchFamily="18" charset="0"/>
                <a:ea typeface="Times New Roman" panose="02020603050405020304" pitchFamily="18" charset="0"/>
              </a:rPr>
              <a:t>tratament</a:t>
            </a:r>
            <a:r>
              <a:rPr lang="en-US" b="1" dirty="0">
                <a:latin typeface="Times New Roman" panose="02020603050405020304" pitchFamily="18" charset="0"/>
                <a:ea typeface="Times New Roman" panose="02020603050405020304" pitchFamily="18" charset="0"/>
              </a:rPr>
              <a:t> a  </a:t>
            </a:r>
            <a:r>
              <a:rPr lang="en-US" b="1" dirty="0" err="1">
                <a:latin typeface="Times New Roman" panose="02020603050405020304" pitchFamily="18" charset="0"/>
                <a:ea typeface="Times New Roman" panose="02020603050405020304" pitchFamily="18" charset="0"/>
              </a:rPr>
              <a:t>tulburărilor</a:t>
            </a:r>
            <a:r>
              <a:rPr lang="en-US" b="1" dirty="0">
                <a:latin typeface="Times New Roman" panose="02020603050405020304" pitchFamily="18" charset="0"/>
                <a:ea typeface="Times New Roman" panose="02020603050405020304" pitchFamily="18" charset="0"/>
              </a:rPr>
              <a:t> de </a:t>
            </a:r>
            <a:r>
              <a:rPr lang="en-US" b="1" dirty="0" err="1">
                <a:latin typeface="Times New Roman" panose="02020603050405020304" pitchFamily="18" charset="0"/>
                <a:ea typeface="Times New Roman" panose="02020603050405020304" pitchFamily="18" charset="0"/>
              </a:rPr>
              <a:t>echilibru</a:t>
            </a:r>
            <a:endParaRPr lang="en-US" b="1" dirty="0">
              <a:latin typeface="Times New Roman" panose="02020603050405020304" pitchFamily="18" charset="0"/>
              <a:ea typeface="Times New Roman" panose="02020603050405020304" pitchFamily="18" charset="0"/>
            </a:endParaRPr>
          </a:p>
          <a:p>
            <a:pPr>
              <a:lnSpc>
                <a:spcPct val="150000"/>
              </a:lnSpc>
              <a:spcAft>
                <a:spcPts val="0"/>
              </a:spcAft>
            </a:pPr>
            <a:endParaRPr lang="en-US" b="1" dirty="0">
              <a:latin typeface="Times New Roman" panose="02020603050405020304" pitchFamily="18" charset="0"/>
              <a:ea typeface="Times New Roman" panose="02020603050405020304" pitchFamily="18" charset="0"/>
            </a:endParaRPr>
          </a:p>
          <a:p>
            <a:pPr>
              <a:lnSpc>
                <a:spcPct val="150000"/>
              </a:lnSpc>
              <a:spcAft>
                <a:spcPts val="0"/>
              </a:spcAft>
            </a:pPr>
            <a:r>
              <a:rPr lang="en-US" b="1" dirty="0">
                <a:latin typeface="Times New Roman" panose="02020603050405020304" pitchFamily="18" charset="0"/>
                <a:ea typeface="Times New Roman" panose="02020603050405020304" pitchFamily="18" charset="0"/>
              </a:rPr>
              <a:t>B. Realizări </a:t>
            </a:r>
            <a:r>
              <a:rPr lang="en-US" b="1" dirty="0" err="1">
                <a:latin typeface="Times New Roman" panose="02020603050405020304" pitchFamily="18" charset="0"/>
                <a:ea typeface="Times New Roman" panose="02020603050405020304" pitchFamily="18" charset="0"/>
              </a:rPr>
              <a:t>științifice</a:t>
            </a:r>
            <a:r>
              <a:rPr lang="en-US" b="1" dirty="0">
                <a:latin typeface="Times New Roman" panose="02020603050405020304" pitchFamily="18" charset="0"/>
                <a:ea typeface="Times New Roman" panose="02020603050405020304" pitchFamily="18" charset="0"/>
              </a:rPr>
              <a:t> </a:t>
            </a:r>
            <a:r>
              <a:rPr lang="en-US" b="1" dirty="0" err="1">
                <a:latin typeface="Times New Roman" panose="02020603050405020304" pitchFamily="18" charset="0"/>
                <a:ea typeface="Times New Roman" panose="02020603050405020304" pitchFamily="18" charset="0"/>
              </a:rPr>
              <a:t>în</a:t>
            </a:r>
            <a:r>
              <a:rPr lang="en-US" b="1" dirty="0">
                <a:latin typeface="Times New Roman" panose="02020603050405020304" pitchFamily="18" charset="0"/>
                <a:ea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rPr>
              <a:t>domenii</a:t>
            </a:r>
            <a:r>
              <a:rPr lang="en-US" b="1" dirty="0">
                <a:solidFill>
                  <a:srgbClr val="FF0000"/>
                </a:solidFill>
                <a:latin typeface="Times New Roman" panose="02020603050405020304" pitchFamily="18" charset="0"/>
                <a:ea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rPr>
              <a:t>interdisciplinare</a:t>
            </a:r>
            <a:r>
              <a:rPr lang="en-US" b="1" dirty="0">
                <a:latin typeface="Times New Roman" panose="02020603050405020304" pitchFamily="18" charset="0"/>
                <a:ea typeface="Times New Roman" panose="02020603050405020304" pitchFamily="18" charset="0"/>
              </a:rPr>
              <a:t>, in </a:t>
            </a:r>
            <a:r>
              <a:rPr lang="en-US" b="1" dirty="0" err="1">
                <a:latin typeface="Times New Roman" panose="02020603050405020304" pitchFamily="18" charset="0"/>
                <a:ea typeface="Times New Roman" panose="02020603050405020304" pitchFamily="18" charset="0"/>
              </a:rPr>
              <a:t>relatie</a:t>
            </a:r>
            <a:r>
              <a:rPr lang="en-US" b="1" dirty="0">
                <a:latin typeface="Times New Roman" panose="02020603050405020304" pitchFamily="18" charset="0"/>
                <a:ea typeface="Times New Roman" panose="02020603050405020304" pitchFamily="18" charset="0"/>
              </a:rPr>
              <a:t> cu </a:t>
            </a:r>
            <a:r>
              <a:rPr lang="en-US" b="1" dirty="0" err="1">
                <a:latin typeface="Times New Roman" panose="02020603050405020304" pitchFamily="18" charset="0"/>
                <a:ea typeface="Times New Roman" panose="02020603050405020304" pitchFamily="18" charset="0"/>
              </a:rPr>
              <a:t>practica</a:t>
            </a:r>
            <a:r>
              <a:rPr lang="en-US" b="1" dirty="0">
                <a:latin typeface="Times New Roman" panose="02020603050405020304" pitchFamily="18" charset="0"/>
                <a:ea typeface="Times New Roman" panose="02020603050405020304" pitchFamily="18" charset="0"/>
              </a:rPr>
              <a:t>  </a:t>
            </a:r>
            <a:r>
              <a:rPr lang="en-US" b="1" dirty="0" err="1">
                <a:latin typeface="Times New Roman" panose="02020603050405020304" pitchFamily="18" charset="0"/>
                <a:ea typeface="Times New Roman" panose="02020603050405020304" pitchFamily="18" charset="0"/>
              </a:rPr>
              <a:t>tulburărilor</a:t>
            </a:r>
            <a:r>
              <a:rPr lang="en-US" b="1" dirty="0">
                <a:latin typeface="Times New Roman" panose="02020603050405020304" pitchFamily="18" charset="0"/>
                <a:ea typeface="Times New Roman" panose="02020603050405020304" pitchFamily="18" charset="0"/>
              </a:rPr>
              <a:t> de </a:t>
            </a:r>
            <a:r>
              <a:rPr lang="en-US" b="1" dirty="0" err="1">
                <a:latin typeface="Times New Roman" panose="02020603050405020304" pitchFamily="18" charset="0"/>
                <a:ea typeface="Times New Roman" panose="02020603050405020304" pitchFamily="18" charset="0"/>
              </a:rPr>
              <a:t>echilibru</a:t>
            </a:r>
            <a:endParaRPr lang="en-US" b="1" dirty="0">
              <a:latin typeface="Times New Roman" panose="02020603050405020304" pitchFamily="18" charset="0"/>
              <a:ea typeface="Times New Roman" panose="02020603050405020304" pitchFamily="18" charset="0"/>
            </a:endParaRPr>
          </a:p>
          <a:p>
            <a:pPr>
              <a:lnSpc>
                <a:spcPct val="150000"/>
              </a:lnSpc>
              <a:spcAft>
                <a:spcPts val="0"/>
              </a:spcAft>
            </a:pPr>
            <a:endParaRPr lang="en-US" b="1" dirty="0">
              <a:latin typeface="Times New Roman" panose="02020603050405020304" pitchFamily="18" charset="0"/>
              <a:ea typeface="Times New Roman" panose="02020603050405020304" pitchFamily="18" charset="0"/>
            </a:endParaRPr>
          </a:p>
          <a:p>
            <a:pPr>
              <a:lnSpc>
                <a:spcPct val="150000"/>
              </a:lnSpc>
              <a:spcAft>
                <a:spcPts val="0"/>
              </a:spcAft>
            </a:pPr>
            <a:r>
              <a:rPr lang="en-US" b="1" dirty="0">
                <a:latin typeface="Times New Roman" panose="02020603050405020304" pitchFamily="18" charset="0"/>
                <a:ea typeface="Times New Roman" panose="02020603050405020304" pitchFamily="18" charset="0"/>
              </a:rPr>
              <a:t>C. Realizări </a:t>
            </a:r>
            <a:r>
              <a:rPr lang="en-US" b="1" dirty="0" err="1">
                <a:latin typeface="Times New Roman" panose="02020603050405020304" pitchFamily="18" charset="0"/>
                <a:ea typeface="Times New Roman" panose="02020603050405020304" pitchFamily="18" charset="0"/>
              </a:rPr>
              <a:t>științifice</a:t>
            </a:r>
            <a:r>
              <a:rPr lang="en-US" b="1" dirty="0">
                <a:latin typeface="Times New Roman" panose="02020603050405020304" pitchFamily="18" charset="0"/>
                <a:ea typeface="Times New Roman" panose="02020603050405020304" pitchFamily="18" charset="0"/>
              </a:rPr>
              <a:t> </a:t>
            </a:r>
            <a:r>
              <a:rPr lang="en-US" b="1" dirty="0" err="1">
                <a:latin typeface="Times New Roman" panose="02020603050405020304" pitchFamily="18" charset="0"/>
                <a:ea typeface="Times New Roman" panose="02020603050405020304" pitchFamily="18" charset="0"/>
              </a:rPr>
              <a:t>în</a:t>
            </a:r>
            <a:r>
              <a:rPr lang="en-US" b="1" dirty="0">
                <a:latin typeface="Times New Roman" panose="02020603050405020304" pitchFamily="18" charset="0"/>
                <a:ea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rPr>
              <a:t>domeniul</a:t>
            </a:r>
            <a:r>
              <a:rPr lang="en-US" b="1" dirty="0">
                <a:solidFill>
                  <a:srgbClr val="FF0000"/>
                </a:solidFill>
                <a:latin typeface="Times New Roman" panose="02020603050405020304" pitchFamily="18" charset="0"/>
                <a:ea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rPr>
              <a:t>medicinei</a:t>
            </a:r>
            <a:r>
              <a:rPr lang="en-US" b="1" dirty="0">
                <a:solidFill>
                  <a:srgbClr val="FF0000"/>
                </a:solidFill>
                <a:latin typeface="Times New Roman" panose="02020603050405020304" pitchFamily="18" charset="0"/>
                <a:ea typeface="Times New Roman" panose="02020603050405020304" pitchFamily="18" charset="0"/>
              </a:rPr>
              <a:t> integrative </a:t>
            </a:r>
          </a:p>
          <a:p>
            <a:pPr>
              <a:lnSpc>
                <a:spcPct val="150000"/>
              </a:lnSpc>
              <a:spcAft>
                <a:spcPts val="0"/>
              </a:spcAft>
            </a:pPr>
            <a:endParaRPr lang="en-US" b="1" dirty="0">
              <a:latin typeface="Times New Roman" panose="02020603050405020304" pitchFamily="18" charset="0"/>
              <a:ea typeface="Times New Roman" panose="02020603050405020304" pitchFamily="18" charset="0"/>
            </a:endParaRPr>
          </a:p>
          <a:p>
            <a:pPr>
              <a:lnSpc>
                <a:spcPct val="150000"/>
              </a:lnSpc>
              <a:spcAft>
                <a:spcPts val="0"/>
              </a:spcAft>
            </a:pPr>
            <a:r>
              <a:rPr lang="en-US" b="1" dirty="0">
                <a:latin typeface="Times New Roman" panose="02020603050405020304" pitchFamily="18" charset="0"/>
                <a:ea typeface="Times New Roman" panose="02020603050405020304" pitchFamily="18" charset="0"/>
              </a:rPr>
              <a:t>D. Realizări </a:t>
            </a:r>
            <a:r>
              <a:rPr lang="en-US" b="1" dirty="0" err="1">
                <a:latin typeface="Times New Roman" panose="02020603050405020304" pitchFamily="18" charset="0"/>
                <a:ea typeface="Times New Roman" panose="02020603050405020304" pitchFamily="18" charset="0"/>
              </a:rPr>
              <a:t>științifice</a:t>
            </a:r>
            <a:r>
              <a:rPr lang="en-US" b="1" dirty="0">
                <a:latin typeface="Times New Roman" panose="02020603050405020304" pitchFamily="18" charset="0"/>
                <a:ea typeface="Times New Roman" panose="02020603050405020304" pitchFamily="18" charset="0"/>
              </a:rPr>
              <a:t> </a:t>
            </a:r>
            <a:r>
              <a:rPr lang="en-US" b="1" dirty="0" err="1">
                <a:latin typeface="Times New Roman" panose="02020603050405020304" pitchFamily="18" charset="0"/>
                <a:ea typeface="Times New Roman" panose="02020603050405020304" pitchFamily="18" charset="0"/>
              </a:rPr>
              <a:t>în</a:t>
            </a:r>
            <a:r>
              <a:rPr lang="en-US" b="1" dirty="0">
                <a:latin typeface="Times New Roman" panose="02020603050405020304" pitchFamily="18" charset="0"/>
                <a:ea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rPr>
              <a:t>alte</a:t>
            </a:r>
            <a:r>
              <a:rPr lang="en-US" b="1" dirty="0">
                <a:solidFill>
                  <a:srgbClr val="FF0000"/>
                </a:solidFill>
                <a:latin typeface="Times New Roman" panose="02020603050405020304" pitchFamily="18" charset="0"/>
                <a:ea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rPr>
              <a:t>domenii</a:t>
            </a:r>
            <a:r>
              <a:rPr lang="en-US" b="1" dirty="0">
                <a:solidFill>
                  <a:srgbClr val="FF0000"/>
                </a:solidFill>
                <a:latin typeface="Times New Roman" panose="02020603050405020304" pitchFamily="18" charset="0"/>
                <a:ea typeface="Times New Roman" panose="02020603050405020304" pitchFamily="18" charset="0"/>
              </a:rPr>
              <a:t> de </a:t>
            </a:r>
            <a:r>
              <a:rPr lang="en-US" b="1" dirty="0" err="1">
                <a:solidFill>
                  <a:srgbClr val="FF0000"/>
                </a:solidFill>
                <a:latin typeface="Times New Roman" panose="02020603050405020304" pitchFamily="18" charset="0"/>
                <a:ea typeface="Times New Roman" panose="02020603050405020304" pitchFamily="18" charset="0"/>
              </a:rPr>
              <a:t>cercetare</a:t>
            </a:r>
            <a:r>
              <a:rPr lang="en-US" b="1" dirty="0">
                <a:solidFill>
                  <a:srgbClr val="FF0000"/>
                </a:solidFill>
                <a:latin typeface="Times New Roman" panose="02020603050405020304" pitchFamily="18" charset="0"/>
                <a:ea typeface="Times New Roman" panose="02020603050405020304" pitchFamily="18" charset="0"/>
              </a:rPr>
              <a:t> </a:t>
            </a:r>
            <a:r>
              <a:rPr lang="en-US" b="1" dirty="0" err="1">
                <a:solidFill>
                  <a:srgbClr val="FF0000"/>
                </a:solidFill>
                <a:latin typeface="Times New Roman" panose="02020603050405020304" pitchFamily="18" charset="0"/>
                <a:ea typeface="Times New Roman" panose="02020603050405020304" pitchFamily="18" charset="0"/>
              </a:rPr>
              <a:t>medicala</a:t>
            </a:r>
            <a:endParaRPr lang="en-US" b="1" dirty="0">
              <a:solidFill>
                <a:srgbClr val="FF0000"/>
              </a:solidFill>
              <a:latin typeface="Times New Roman" panose="02020603050405020304" pitchFamily="18" charset="0"/>
              <a:ea typeface="Times New Roman" panose="02020603050405020304" pitchFamily="18" charset="0"/>
            </a:endParaRPr>
          </a:p>
          <a:p>
            <a:pPr marL="228600" indent="-228600">
              <a:lnSpc>
                <a:spcPct val="150000"/>
              </a:lnSpc>
              <a:spcAft>
                <a:spcPts val="0"/>
              </a:spcAft>
              <a:buAutoNum type="alphaUcPeriod"/>
            </a:pPr>
            <a:endParaRPr lang="en-US" b="1" dirty="0"/>
          </a:p>
        </p:txBody>
      </p:sp>
      <p:sp>
        <p:nvSpPr>
          <p:cNvPr id="2" name="TextBox 1">
            <a:extLst>
              <a:ext uri="{FF2B5EF4-FFF2-40B4-BE49-F238E27FC236}">
                <a16:creationId xmlns:a16="http://schemas.microsoft.com/office/drawing/2014/main" id="{A4231ADA-54B3-4D04-B8A8-5F6A06CD5BD9}"/>
              </a:ext>
            </a:extLst>
          </p:cNvPr>
          <p:cNvSpPr txBox="1"/>
          <p:nvPr/>
        </p:nvSpPr>
        <p:spPr>
          <a:xfrm>
            <a:off x="2987824" y="303938"/>
            <a:ext cx="4752528" cy="781049"/>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23227810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Rectangle 7"/>
          <p:cNvSpPr/>
          <p:nvPr/>
        </p:nvSpPr>
        <p:spPr>
          <a:xfrm>
            <a:off x="107504" y="2100286"/>
            <a:ext cx="4464496" cy="2241960"/>
          </a:xfrm>
          <a:prstGeom prst="rect">
            <a:avLst/>
          </a:prstGeom>
        </p:spPr>
        <p:txBody>
          <a:bodyPr wrap="square">
            <a:spAutoFit/>
          </a:bodyPr>
          <a:lstStyle/>
          <a:p>
            <a:pPr marL="228600" indent="-228600" algn="r">
              <a:lnSpc>
                <a:spcPct val="150000"/>
              </a:lnSpc>
              <a:spcAft>
                <a:spcPts val="0"/>
              </a:spcAft>
              <a:buAutoNum type="alphaUcPeriod"/>
            </a:pPr>
            <a:r>
              <a:rPr lang="en-US" sz="2400" b="1" dirty="0">
                <a:latin typeface="Times New Roman" panose="02020603050405020304" pitchFamily="18" charset="0"/>
                <a:ea typeface="Times New Roman" panose="02020603050405020304" pitchFamily="18" charset="0"/>
              </a:rPr>
              <a:t> Realizări </a:t>
            </a:r>
            <a:r>
              <a:rPr lang="en-US" sz="2400" b="1" dirty="0" err="1">
                <a:latin typeface="Times New Roman" panose="02020603050405020304" pitchFamily="18" charset="0"/>
                <a:ea typeface="Times New Roman" panose="02020603050405020304" pitchFamily="18" charset="0"/>
              </a:rPr>
              <a:t>științifice</a:t>
            </a: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în</a:t>
            </a: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domeniul</a:t>
            </a:r>
            <a:r>
              <a:rPr lang="en-US" sz="2400" b="1" dirty="0">
                <a:latin typeface="Times New Roman" panose="02020603050405020304" pitchFamily="18" charset="0"/>
                <a:ea typeface="Times New Roman" panose="02020603050405020304" pitchFamily="18" charset="0"/>
              </a:rPr>
              <a:t> </a:t>
            </a:r>
            <a:r>
              <a:rPr lang="en-US" sz="2400" b="1" dirty="0" err="1">
                <a:solidFill>
                  <a:srgbClr val="FF0000"/>
                </a:solidFill>
                <a:latin typeface="Times New Roman" panose="02020603050405020304" pitchFamily="18" charset="0"/>
                <a:ea typeface="Times New Roman" panose="02020603050405020304" pitchFamily="18" charset="0"/>
              </a:rPr>
              <a:t>aspectelor</a:t>
            </a:r>
            <a:r>
              <a:rPr lang="en-US" sz="2400" b="1" dirty="0">
                <a:solidFill>
                  <a:srgbClr val="FF0000"/>
                </a:solidFill>
                <a:latin typeface="Times New Roman" panose="02020603050405020304" pitchFamily="18" charset="0"/>
                <a:ea typeface="Times New Roman" panose="02020603050405020304" pitchFamily="18" charset="0"/>
              </a:rPr>
              <a:t> practice </a:t>
            </a:r>
            <a:r>
              <a:rPr lang="en-US" sz="2400" b="1" dirty="0">
                <a:latin typeface="Times New Roman" panose="02020603050405020304" pitchFamily="18" charset="0"/>
                <a:ea typeface="Times New Roman" panose="02020603050405020304" pitchFamily="18" charset="0"/>
              </a:rPr>
              <a:t>de diagnostic </a:t>
            </a:r>
            <a:r>
              <a:rPr lang="en-US" sz="2400" b="1" dirty="0" err="1">
                <a:latin typeface="Times New Roman" panose="02020603050405020304" pitchFamily="18" charset="0"/>
                <a:ea typeface="Times New Roman" panose="02020603050405020304" pitchFamily="18" charset="0"/>
              </a:rPr>
              <a:t>si</a:t>
            </a: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tratament</a:t>
            </a:r>
            <a:endParaRPr lang="en-US" sz="2400" b="1" dirty="0">
              <a:latin typeface="Times New Roman" panose="02020603050405020304" pitchFamily="18" charset="0"/>
              <a:ea typeface="Times New Roman" panose="02020603050405020304" pitchFamily="18" charset="0"/>
            </a:endParaRPr>
          </a:p>
          <a:p>
            <a:pPr algn="r">
              <a:lnSpc>
                <a:spcPct val="150000"/>
              </a:lnSpc>
              <a:spcAft>
                <a:spcPts val="0"/>
              </a:spcAft>
            </a:pPr>
            <a:r>
              <a:rPr lang="en-US" sz="2400" b="1" dirty="0">
                <a:latin typeface="Times New Roman" panose="02020603050405020304" pitchFamily="18" charset="0"/>
                <a:ea typeface="Times New Roman" panose="02020603050405020304" pitchFamily="18" charset="0"/>
              </a:rPr>
              <a:t> ale  </a:t>
            </a:r>
            <a:r>
              <a:rPr lang="en-US" sz="2400" b="1" dirty="0" err="1">
                <a:latin typeface="Times New Roman" panose="02020603050405020304" pitchFamily="18" charset="0"/>
                <a:ea typeface="Times New Roman" panose="02020603050405020304" pitchFamily="18" charset="0"/>
              </a:rPr>
              <a:t>tulburărilor</a:t>
            </a:r>
            <a:r>
              <a:rPr lang="en-US" sz="2400" b="1" dirty="0">
                <a:latin typeface="Times New Roman" panose="02020603050405020304" pitchFamily="18" charset="0"/>
                <a:ea typeface="Times New Roman" panose="02020603050405020304" pitchFamily="18" charset="0"/>
              </a:rPr>
              <a:t> de </a:t>
            </a:r>
            <a:r>
              <a:rPr lang="en-US" sz="2400" b="1" dirty="0" err="1">
                <a:latin typeface="Times New Roman" panose="02020603050405020304" pitchFamily="18" charset="0"/>
                <a:ea typeface="Times New Roman" panose="02020603050405020304" pitchFamily="18" charset="0"/>
              </a:rPr>
              <a:t>echilibru</a:t>
            </a:r>
            <a:r>
              <a:rPr lang="en-US" sz="2400" b="1" dirty="0">
                <a:latin typeface="Times New Roman" panose="02020603050405020304" pitchFamily="18" charset="0"/>
                <a:ea typeface="Times New Roman" panose="02020603050405020304" pitchFamily="18" charset="0"/>
              </a:rPr>
              <a:t> </a:t>
            </a:r>
          </a:p>
        </p:txBody>
      </p:sp>
      <p:pic>
        <p:nvPicPr>
          <p:cNvPr id="11" name="Picture 10">
            <a:extLst>
              <a:ext uri="{FF2B5EF4-FFF2-40B4-BE49-F238E27FC236}">
                <a16:creationId xmlns:a16="http://schemas.microsoft.com/office/drawing/2014/main" id="{11C063AC-7079-472E-907A-81058FDFF5A7}"/>
              </a:ext>
            </a:extLst>
          </p:cNvPr>
          <p:cNvPicPr>
            <a:picLocks noChangeAspect="1"/>
          </p:cNvPicPr>
          <p:nvPr/>
        </p:nvPicPr>
        <p:blipFill rotWithShape="1">
          <a:blip r:embed="rId4"/>
          <a:srcRect t="3162"/>
          <a:stretch/>
        </p:blipFill>
        <p:spPr>
          <a:xfrm>
            <a:off x="4572000" y="2204863"/>
            <a:ext cx="3348372" cy="2052229"/>
          </a:xfrm>
          <a:prstGeom prst="rect">
            <a:avLst/>
          </a:prstGeom>
        </p:spPr>
      </p:pic>
    </p:spTree>
    <p:extLst>
      <p:ext uri="{BB962C8B-B14F-4D97-AF65-F5344CB8AC3E}">
        <p14:creationId xmlns:p14="http://schemas.microsoft.com/office/powerpoint/2010/main" val="2341582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A9AF4C19-62D1-41C9-9718-146D3E8B52B2}"/>
              </a:ext>
            </a:extLst>
          </p:cNvPr>
          <p:cNvPicPr>
            <a:picLocks noChangeAspect="1"/>
          </p:cNvPicPr>
          <p:nvPr/>
        </p:nvPicPr>
        <p:blipFill>
          <a:blip r:embed="rId3"/>
          <a:stretch>
            <a:fillRect/>
          </a:stretch>
        </p:blipFill>
        <p:spPr>
          <a:xfrm>
            <a:off x="2000176" y="800708"/>
            <a:ext cx="5292080" cy="2309671"/>
          </a:xfrm>
          <a:prstGeom prst="rect">
            <a:avLst/>
          </a:prstGeom>
        </p:spPr>
      </p:pic>
      <p:sp>
        <p:nvSpPr>
          <p:cNvPr id="3" name="Rectangle 2">
            <a:extLst>
              <a:ext uri="{FF2B5EF4-FFF2-40B4-BE49-F238E27FC236}">
                <a16:creationId xmlns:a16="http://schemas.microsoft.com/office/drawing/2014/main" id="{466C11D8-2760-4F23-89C2-1872329662A8}"/>
              </a:ext>
            </a:extLst>
          </p:cNvPr>
          <p:cNvSpPr/>
          <p:nvPr/>
        </p:nvSpPr>
        <p:spPr>
          <a:xfrm>
            <a:off x="395890" y="3365742"/>
            <a:ext cx="4464677" cy="2462213"/>
          </a:xfrm>
          <a:prstGeom prst="rect">
            <a:avLst/>
          </a:prstGeom>
        </p:spPr>
        <p:txBody>
          <a:bodyPr wrap="square">
            <a:spAutoFit/>
          </a:bodyPr>
          <a:lstStyle/>
          <a:p>
            <a:r>
              <a:rPr lang="ro-RO" sz="1100" b="1" dirty="0">
                <a:solidFill>
                  <a:srgbClr val="000000"/>
                </a:solidFill>
                <a:latin typeface="Times New Roman" panose="02020603050405020304" pitchFamily="18" charset="0"/>
              </a:rPr>
              <a:t>Scopul studiului </a:t>
            </a:r>
            <a:r>
              <a:rPr lang="ro-RO" sz="1100" dirty="0">
                <a:solidFill>
                  <a:srgbClr val="000000"/>
                </a:solidFill>
                <a:latin typeface="Times New Roman" panose="02020603050405020304" pitchFamily="18" charset="0"/>
              </a:rPr>
              <a:t>a fost de a evalua dacă terapia combinată a intratimpanic </a:t>
            </a:r>
          </a:p>
          <a:p>
            <a:r>
              <a:rPr lang="ro-RO" sz="1100" dirty="0">
                <a:solidFill>
                  <a:srgbClr val="000000"/>
                </a:solidFill>
                <a:latin typeface="Times New Roman" panose="02020603050405020304" pitchFamily="18" charset="0"/>
              </a:rPr>
              <a:t>dexametazona (ITD) și dozele mari de betahistină (HDBH) sunt capabile să ofere un control sporit al vertijului în comparație cu ITD numai la pacienții care suferă de boala Meniere (MD) unilaterală. Materiale și metode: Pacienții MD consecutivi au fost înrolați și împărțiți aleatoriu în două grupuri, fiecare cuprinzând 33 de cazuri. Grupul A a primit o combinație de ITD și pastile placebo identice, în timp ce Grupul B a primit o combinație de ITD și HDBH. Protocolul ITD a constat în trei injecții zilnice consecutive. HDBH a cuprins 144 mg/zi (48 mg tid). Principalele măsurători de rezultat au fost: 1) clasa de vertij, media tonului pur (PTA), scorul de discriminare a vorbirii (SDS) și scorul de nivel funcțional (FLS) conform criteriilor Academiei Americane de Otolaringologie-Chirurgie cap și gât; 2) control complet și substanțial al vertijului conform metodei de supraviețuire Kaplan-Meier. </a:t>
            </a:r>
            <a:endParaRPr lang="ro-RO" dirty="0"/>
          </a:p>
        </p:txBody>
      </p:sp>
      <p:sp>
        <p:nvSpPr>
          <p:cNvPr id="8" name="Rectangle 7">
            <a:extLst>
              <a:ext uri="{FF2B5EF4-FFF2-40B4-BE49-F238E27FC236}">
                <a16:creationId xmlns:a16="http://schemas.microsoft.com/office/drawing/2014/main" id="{041C59DF-D848-4AEB-9208-DC1780932B46}"/>
              </a:ext>
            </a:extLst>
          </p:cNvPr>
          <p:cNvSpPr/>
          <p:nvPr/>
        </p:nvSpPr>
        <p:spPr>
          <a:xfrm>
            <a:off x="4772504" y="5093320"/>
            <a:ext cx="3852609" cy="1785104"/>
          </a:xfrm>
          <a:prstGeom prst="rect">
            <a:avLst/>
          </a:prstGeom>
        </p:spPr>
        <p:txBody>
          <a:bodyPr wrap="square">
            <a:spAutoFit/>
          </a:bodyPr>
          <a:lstStyle/>
          <a:p>
            <a:r>
              <a:rPr lang="ro-RO" sz="1100" b="1" dirty="0">
                <a:solidFill>
                  <a:srgbClr val="000000"/>
                </a:solidFill>
                <a:latin typeface="Times New Roman" panose="02020603050405020304" pitchFamily="18" charset="0"/>
              </a:rPr>
              <a:t>Rezultate</a:t>
            </a:r>
            <a:r>
              <a:rPr lang="ro-RO" sz="1100" dirty="0">
                <a:solidFill>
                  <a:srgbClr val="000000"/>
                </a:solidFill>
                <a:latin typeface="Times New Roman" panose="02020603050405020304" pitchFamily="18" charset="0"/>
              </a:rPr>
              <a:t>: Șaizeci și doi de pacienți au finalizat urmărirea de 24 de luni. Un control complet al vertijului a fost realizat la 14 pacienți (44%) din grupul A și la 22 de pacienți (73,3%) din grupul B, semnificativ statistic (p = 0,01). Ameliorarea completă a vertijului este, de asemenea, semnificativă conform metodei Kaplan-Meier: p = 0,027, test de rang log. Un control substanțial al vertijului a fost obținut la 21 de pacienți (65,6%) din grupul A și 27 de pacienți (90%) din grupul B. Diferența este semnificativă statistic, p = 0,02. Diferența este semnificativă conform metodei Kaplan–Meier: p = 0,035, test de rang log. </a:t>
            </a:r>
            <a:endParaRPr lang="ro-RO" dirty="0"/>
          </a:p>
        </p:txBody>
      </p:sp>
      <p:pic>
        <p:nvPicPr>
          <p:cNvPr id="9" name="Picture 8">
            <a:extLst>
              <a:ext uri="{FF2B5EF4-FFF2-40B4-BE49-F238E27FC236}">
                <a16:creationId xmlns:a16="http://schemas.microsoft.com/office/drawing/2014/main" id="{09872D79-7FC6-48BC-A749-05605A20FF95}"/>
              </a:ext>
            </a:extLst>
          </p:cNvPr>
          <p:cNvPicPr>
            <a:picLocks noChangeAspect="1"/>
          </p:cNvPicPr>
          <p:nvPr/>
        </p:nvPicPr>
        <p:blipFill>
          <a:blip r:embed="rId4"/>
          <a:stretch>
            <a:fillRect/>
          </a:stretch>
        </p:blipFill>
        <p:spPr>
          <a:xfrm>
            <a:off x="5004048" y="3196694"/>
            <a:ext cx="2288208" cy="1883083"/>
          </a:xfrm>
          <a:prstGeom prst="rect">
            <a:avLst/>
          </a:prstGeom>
        </p:spPr>
      </p:pic>
      <p:sp>
        <p:nvSpPr>
          <p:cNvPr id="10" name="Rectangle 9">
            <a:extLst>
              <a:ext uri="{FF2B5EF4-FFF2-40B4-BE49-F238E27FC236}">
                <a16:creationId xmlns:a16="http://schemas.microsoft.com/office/drawing/2014/main" id="{6E0255B2-27EF-455D-A49C-BCE818CFB6EB}"/>
              </a:ext>
            </a:extLst>
          </p:cNvPr>
          <p:cNvSpPr/>
          <p:nvPr/>
        </p:nvSpPr>
        <p:spPr>
          <a:xfrm>
            <a:off x="448433" y="6011566"/>
            <a:ext cx="4324071" cy="600164"/>
          </a:xfrm>
          <a:prstGeom prst="rect">
            <a:avLst/>
          </a:prstGeom>
        </p:spPr>
        <p:txBody>
          <a:bodyPr wrap="square">
            <a:spAutoFit/>
          </a:bodyPr>
          <a:lstStyle/>
          <a:p>
            <a:r>
              <a:rPr lang="ro-RO" sz="1100" b="1" dirty="0">
                <a:solidFill>
                  <a:srgbClr val="000000"/>
                </a:solidFill>
                <a:latin typeface="Times New Roman" panose="02020603050405020304" pitchFamily="18" charset="0"/>
              </a:rPr>
              <a:t>Concluzii</a:t>
            </a:r>
            <a:r>
              <a:rPr lang="ro-RO" sz="1100" dirty="0">
                <a:solidFill>
                  <a:srgbClr val="000000"/>
                </a:solidFill>
                <a:latin typeface="Times New Roman" panose="02020603050405020304" pitchFamily="18" charset="0"/>
              </a:rPr>
              <a:t>: Rezultatele noastre preliminare demonstrează că controlul complet și substanțial al vertijului este semnificativ mai mare la pacienții tratați cu o combinație de HDBH și ITD. </a:t>
            </a:r>
            <a:endParaRPr lang="ro-RO" dirty="0"/>
          </a:p>
        </p:txBody>
      </p:sp>
    </p:spTree>
    <p:extLst>
      <p:ext uri="{BB962C8B-B14F-4D97-AF65-F5344CB8AC3E}">
        <p14:creationId xmlns:p14="http://schemas.microsoft.com/office/powerpoint/2010/main" val="16855763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4BAA9FAA-ECD4-415A-9D39-16F98E053FCC}"/>
              </a:ext>
            </a:extLst>
          </p:cNvPr>
          <p:cNvPicPr>
            <a:picLocks noChangeAspect="1"/>
          </p:cNvPicPr>
          <p:nvPr/>
        </p:nvPicPr>
        <p:blipFill>
          <a:blip r:embed="rId3"/>
          <a:stretch>
            <a:fillRect/>
          </a:stretch>
        </p:blipFill>
        <p:spPr>
          <a:xfrm>
            <a:off x="2087724" y="388054"/>
            <a:ext cx="5832648" cy="2696413"/>
          </a:xfrm>
          <a:prstGeom prst="rect">
            <a:avLst/>
          </a:prstGeom>
        </p:spPr>
      </p:pic>
      <p:sp>
        <p:nvSpPr>
          <p:cNvPr id="3" name="Rectangle 2">
            <a:extLst>
              <a:ext uri="{FF2B5EF4-FFF2-40B4-BE49-F238E27FC236}">
                <a16:creationId xmlns:a16="http://schemas.microsoft.com/office/drawing/2014/main" id="{517C05F1-7F5D-4C8A-849D-E4EDF204209E}"/>
              </a:ext>
            </a:extLst>
          </p:cNvPr>
          <p:cNvSpPr/>
          <p:nvPr/>
        </p:nvSpPr>
        <p:spPr>
          <a:xfrm>
            <a:off x="179512" y="3429000"/>
            <a:ext cx="3096344" cy="3308598"/>
          </a:xfrm>
          <a:prstGeom prst="rect">
            <a:avLst/>
          </a:prstGeom>
        </p:spPr>
        <p:txBody>
          <a:bodyPr wrap="square">
            <a:spAutoFit/>
          </a:bodyPr>
          <a:lstStyle/>
          <a:p>
            <a:r>
              <a:rPr lang="ro-RO" sz="1100" b="1" dirty="0">
                <a:solidFill>
                  <a:srgbClr val="000000"/>
                </a:solidFill>
                <a:latin typeface="Times New Roman" panose="02020603050405020304" pitchFamily="18" charset="0"/>
              </a:rPr>
              <a:t>Obiectivul studiului </a:t>
            </a:r>
            <a:r>
              <a:rPr lang="ro-RO" sz="1100" dirty="0">
                <a:solidFill>
                  <a:srgbClr val="000000"/>
                </a:solidFill>
                <a:latin typeface="Times New Roman" panose="02020603050405020304" pitchFamily="18" charset="0"/>
              </a:rPr>
              <a:t>nostru randomizat, dublu-orb a fost de a compara eficacitatea dexametazonei intratimpanice (IT) față de doze mari de betahistină în tratamentul pacienților cu boala Meniere (MD) unilaterală intratabilă. </a:t>
            </a:r>
          </a:p>
          <a:p>
            <a:r>
              <a:rPr lang="ro-RO" sz="1100" dirty="0">
                <a:solidFill>
                  <a:srgbClr val="000000"/>
                </a:solidFill>
                <a:latin typeface="Times New Roman" panose="02020603050405020304" pitchFamily="18" charset="0"/>
              </a:rPr>
              <a:t>Materiale și metode: Șaizeci și șase de pacienți cu MD unilateral clar au fost aleatoriu împărțit în două grupe: Grupul A a primit o combinație de dexametazonă IT (DX) și pastile placebo cu aspect identic, în timp ce Grupul B a primit o combinație de doze mari betahistină și soluție salină IT. Injecțiile intratimpanice au fost repetate timp de trei ori cu un interludiu de 3 zile. Doza mare de betahistină a presupus 144 mg/zi. Măsurile de rezultat mediu au constat în controlul vertijului, media tonului pur (PTA), vorbire scorul de discriminare, Scorul de nivel funcțional, Inventarul de handicap pentru amețeli și Inventarul de handicap pentru tinitus.</a:t>
            </a:r>
            <a:endParaRPr lang="ro-RO" dirty="0"/>
          </a:p>
        </p:txBody>
      </p:sp>
      <p:sp>
        <p:nvSpPr>
          <p:cNvPr id="9" name="Rectangle 8">
            <a:extLst>
              <a:ext uri="{FF2B5EF4-FFF2-40B4-BE49-F238E27FC236}">
                <a16:creationId xmlns:a16="http://schemas.microsoft.com/office/drawing/2014/main" id="{C676D36A-33AA-4CB8-90D2-903D5D7DCDF8}"/>
              </a:ext>
            </a:extLst>
          </p:cNvPr>
          <p:cNvSpPr/>
          <p:nvPr/>
        </p:nvSpPr>
        <p:spPr>
          <a:xfrm>
            <a:off x="5548494" y="3429000"/>
            <a:ext cx="3524005" cy="2123658"/>
          </a:xfrm>
          <a:prstGeom prst="rect">
            <a:avLst/>
          </a:prstGeom>
        </p:spPr>
        <p:txBody>
          <a:bodyPr wrap="square">
            <a:spAutoFit/>
          </a:bodyPr>
          <a:lstStyle/>
          <a:p>
            <a:r>
              <a:rPr lang="ro-RO" sz="1100" b="1" dirty="0">
                <a:solidFill>
                  <a:srgbClr val="000000"/>
                </a:solidFill>
                <a:latin typeface="Times New Roman" panose="02020603050405020304" pitchFamily="18" charset="0"/>
              </a:rPr>
              <a:t>Rezultate</a:t>
            </a:r>
            <a:r>
              <a:rPr lang="ro-RO" sz="1100" dirty="0">
                <a:solidFill>
                  <a:srgbClr val="000000"/>
                </a:solidFill>
                <a:latin typeface="Times New Roman" panose="02020603050405020304" pitchFamily="18" charset="0"/>
              </a:rPr>
              <a:t>: Cincizeci și nouă de pacienți au finalizat studiul și au fost disponibili la 12 luni pentru analiză. În grupul A, controlul complet al vertijului (clasa A) a fost obținut la 14 pacienți (46,6%) și un control substanțial (clasa B) la 7 pacienți (20%). În grupul B, 12 pacienți (41%) au obținut un control complet al vertijului (clasa A), 5 pacienți (17%) un control substanțial (clasa B). Nu există nicio diferență statistică în controlul vertijului între cele două grupuri de tratament. În grupul A, auzul a fost </a:t>
            </a:r>
          </a:p>
          <a:p>
            <a:r>
              <a:rPr lang="ro-RO" sz="1100" dirty="0">
                <a:solidFill>
                  <a:srgbClr val="000000"/>
                </a:solidFill>
                <a:latin typeface="Times New Roman" panose="02020603050405020304" pitchFamily="18" charset="0"/>
              </a:rPr>
              <a:t>nemodificat la 14 pacienți și s-a îmbunătățit la 4 pacienți, în timp ce în grupul B auzul a fost nemodificat la 16 pacienți și s-a îmbunătățit la 2 pacienți. </a:t>
            </a:r>
            <a:endParaRPr lang="ro-RO" dirty="0"/>
          </a:p>
        </p:txBody>
      </p:sp>
      <p:pic>
        <p:nvPicPr>
          <p:cNvPr id="10" name="Picture 9">
            <a:extLst>
              <a:ext uri="{FF2B5EF4-FFF2-40B4-BE49-F238E27FC236}">
                <a16:creationId xmlns:a16="http://schemas.microsoft.com/office/drawing/2014/main" id="{6355531F-A238-4F9D-B567-68049E3FA0ED}"/>
              </a:ext>
            </a:extLst>
          </p:cNvPr>
          <p:cNvPicPr>
            <a:picLocks noChangeAspect="1"/>
          </p:cNvPicPr>
          <p:nvPr/>
        </p:nvPicPr>
        <p:blipFill>
          <a:blip r:embed="rId4"/>
          <a:stretch>
            <a:fillRect/>
          </a:stretch>
        </p:blipFill>
        <p:spPr>
          <a:xfrm>
            <a:off x="3260667" y="3508998"/>
            <a:ext cx="2216381" cy="2960948"/>
          </a:xfrm>
          <a:prstGeom prst="rect">
            <a:avLst/>
          </a:prstGeom>
        </p:spPr>
      </p:pic>
      <p:sp>
        <p:nvSpPr>
          <p:cNvPr id="11" name="Rectangle 10">
            <a:extLst>
              <a:ext uri="{FF2B5EF4-FFF2-40B4-BE49-F238E27FC236}">
                <a16:creationId xmlns:a16="http://schemas.microsoft.com/office/drawing/2014/main" id="{13DFC6A1-F39A-416D-BB30-DB8E8D55D377}"/>
              </a:ext>
            </a:extLst>
          </p:cNvPr>
          <p:cNvSpPr/>
          <p:nvPr/>
        </p:nvSpPr>
        <p:spPr>
          <a:xfrm>
            <a:off x="5548494" y="5801383"/>
            <a:ext cx="3415994" cy="769441"/>
          </a:xfrm>
          <a:prstGeom prst="rect">
            <a:avLst/>
          </a:prstGeom>
        </p:spPr>
        <p:txBody>
          <a:bodyPr wrap="square">
            <a:spAutoFit/>
          </a:bodyPr>
          <a:lstStyle/>
          <a:p>
            <a:r>
              <a:rPr lang="ro-RO" sz="1100" b="1" dirty="0">
                <a:solidFill>
                  <a:srgbClr val="000000"/>
                </a:solidFill>
                <a:latin typeface="Times New Roman" panose="02020603050405020304" pitchFamily="18" charset="0"/>
              </a:rPr>
              <a:t>Concluzii:</a:t>
            </a:r>
            <a:r>
              <a:rPr lang="ro-RO" sz="1100" dirty="0">
                <a:solidFill>
                  <a:srgbClr val="000000"/>
                </a:solidFill>
                <a:latin typeface="Times New Roman" panose="02020603050405020304" pitchFamily="18" charset="0"/>
              </a:rPr>
              <a:t> Rezultatele noastre preliminare demonstrează că dozele mari de betahistină au obținut rezultate similare cu dexametazona IT în controlul vertijului și conservarea auzului. </a:t>
            </a:r>
            <a:endParaRPr lang="ro-RO" dirty="0"/>
          </a:p>
        </p:txBody>
      </p:sp>
    </p:spTree>
    <p:extLst>
      <p:ext uri="{BB962C8B-B14F-4D97-AF65-F5344CB8AC3E}">
        <p14:creationId xmlns:p14="http://schemas.microsoft.com/office/powerpoint/2010/main" val="10567817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64C63D59-4CCE-41DE-B828-3252EE071358}"/>
              </a:ext>
            </a:extLst>
          </p:cNvPr>
          <p:cNvPicPr>
            <a:picLocks noChangeAspect="1"/>
          </p:cNvPicPr>
          <p:nvPr/>
        </p:nvPicPr>
        <p:blipFill>
          <a:blip r:embed="rId3"/>
          <a:stretch>
            <a:fillRect/>
          </a:stretch>
        </p:blipFill>
        <p:spPr>
          <a:xfrm>
            <a:off x="1655676" y="980729"/>
            <a:ext cx="4248472" cy="1800200"/>
          </a:xfrm>
          <a:prstGeom prst="rect">
            <a:avLst/>
          </a:prstGeom>
        </p:spPr>
      </p:pic>
      <p:pic>
        <p:nvPicPr>
          <p:cNvPr id="3" name="Picture 2">
            <a:extLst>
              <a:ext uri="{FF2B5EF4-FFF2-40B4-BE49-F238E27FC236}">
                <a16:creationId xmlns:a16="http://schemas.microsoft.com/office/drawing/2014/main" id="{211ECDB8-7618-40D2-B271-04CAC3D7CFFF}"/>
              </a:ext>
            </a:extLst>
          </p:cNvPr>
          <p:cNvPicPr>
            <a:picLocks noChangeAspect="1"/>
          </p:cNvPicPr>
          <p:nvPr/>
        </p:nvPicPr>
        <p:blipFill>
          <a:blip r:embed="rId4"/>
          <a:stretch>
            <a:fillRect/>
          </a:stretch>
        </p:blipFill>
        <p:spPr>
          <a:xfrm>
            <a:off x="5904148" y="980729"/>
            <a:ext cx="1728191" cy="1800200"/>
          </a:xfrm>
          <a:prstGeom prst="rect">
            <a:avLst/>
          </a:prstGeom>
        </p:spPr>
      </p:pic>
      <p:sp>
        <p:nvSpPr>
          <p:cNvPr id="8" name="Rectangle 7">
            <a:extLst>
              <a:ext uri="{FF2B5EF4-FFF2-40B4-BE49-F238E27FC236}">
                <a16:creationId xmlns:a16="http://schemas.microsoft.com/office/drawing/2014/main" id="{C470C4CC-C633-4B65-A9B0-AF681057B839}"/>
              </a:ext>
            </a:extLst>
          </p:cNvPr>
          <p:cNvSpPr/>
          <p:nvPr/>
        </p:nvSpPr>
        <p:spPr>
          <a:xfrm>
            <a:off x="71500" y="2852938"/>
            <a:ext cx="4572000" cy="2800767"/>
          </a:xfrm>
          <a:prstGeom prst="rect">
            <a:avLst/>
          </a:prstGeom>
        </p:spPr>
        <p:txBody>
          <a:bodyPr>
            <a:spAutoFit/>
          </a:bodyPr>
          <a:lstStyle/>
          <a:p>
            <a:r>
              <a:rPr lang="en-US" sz="1100" b="1" dirty="0" err="1">
                <a:solidFill>
                  <a:srgbClr val="000000"/>
                </a:solidFill>
                <a:latin typeface="Times New Roman" panose="02020603050405020304" pitchFamily="18" charset="0"/>
              </a:rPr>
              <a:t>Scopul</a:t>
            </a:r>
            <a:r>
              <a:rPr lang="en-US" sz="1100" b="1" dirty="0">
                <a:solidFill>
                  <a:srgbClr val="000000"/>
                </a:solidFill>
                <a:latin typeface="Times New Roman" panose="02020603050405020304" pitchFamily="18" charset="0"/>
              </a:rPr>
              <a:t>  </a:t>
            </a:r>
            <a:r>
              <a:rPr lang="en-US" sz="1100" b="1" dirty="0" err="1">
                <a:solidFill>
                  <a:srgbClr val="000000"/>
                </a:solidFill>
                <a:latin typeface="Times New Roman" panose="02020603050405020304" pitchFamily="18" charset="0"/>
              </a:rPr>
              <a:t>studiului</a:t>
            </a:r>
            <a:r>
              <a:rPr lang="en-US" sz="1100" dirty="0">
                <a:solidFill>
                  <a:srgbClr val="000000"/>
                </a:solidFill>
                <a:latin typeface="Times New Roman" panose="02020603050405020304" pitchFamily="18" charset="0"/>
              </a:rPr>
              <a:t>: </a:t>
            </a:r>
            <a:r>
              <a:rPr lang="ro-RO" sz="1100" dirty="0">
                <a:solidFill>
                  <a:srgbClr val="000000"/>
                </a:solidFill>
                <a:latin typeface="Times New Roman" panose="02020603050405020304" pitchFamily="18" charset="0"/>
              </a:rPr>
              <a:t>OSVaLD (Studiu observațional la pacienții care suferă de vertij vestibular periferic recurent pentru a evalua efectul betahistinei 48 mg/zi asupra calității vieții și simptomelor de amețeală) a documentat un efect pozitiv al terapiei cu betahistine asupra calității vieții (HRQoL) asociată sănătății într-o multinațională. populația de pacienți cu vertij vestibular periferic recurent.1,2 OSVaLD a fost efectuată în 13 țări, cu cel mai mare contingent de pacienți recrutat în România. Acest raport suplimentar al constatărilor de la OSVald examinează tendințele HRQoL la participanții români. </a:t>
            </a:r>
            <a:endParaRPr lang="en-US" sz="1100" dirty="0">
              <a:solidFill>
                <a:srgbClr val="000000"/>
              </a:solidFill>
              <a:latin typeface="Times New Roman" panose="02020603050405020304" pitchFamily="18" charset="0"/>
            </a:endParaRPr>
          </a:p>
          <a:p>
            <a:r>
              <a:rPr lang="en-US" sz="1100" dirty="0">
                <a:solidFill>
                  <a:srgbClr val="000000"/>
                </a:solidFill>
                <a:latin typeface="Times New Roman" panose="02020603050405020304" pitchFamily="18" charset="0"/>
              </a:rPr>
              <a:t>M</a:t>
            </a:r>
            <a:r>
              <a:rPr lang="ro-RO" sz="1100" dirty="0">
                <a:solidFill>
                  <a:srgbClr val="000000"/>
                </a:solidFill>
                <a:latin typeface="Times New Roman" panose="02020603050405020304" pitchFamily="18" charset="0"/>
              </a:rPr>
              <a:t>etode de studiu: O populație de eficacitate de 245 de pacienți cu vertij de origine vestibulară periferică a fost recrutată în România ca parte a unui studiu de supraveghere multinațional de 3 luni, după punerea pe piață, a betahistinei deschise 48 mg/zi (OSVaLD). </a:t>
            </a:r>
            <a:endParaRPr lang="en-US"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Obiectivele au fost modificări ale indicelui de handicap al amețelii</a:t>
            </a:r>
            <a:r>
              <a:rPr lang="en-US" sz="1100" dirty="0">
                <a:solidFill>
                  <a:srgbClr val="000000"/>
                </a:solidFill>
                <a:latin typeface="Times New Roman" panose="02020603050405020304" pitchFamily="18" charset="0"/>
              </a:rPr>
              <a:t> DHI</a:t>
            </a:r>
            <a:r>
              <a:rPr lang="ro-RO" sz="1100" dirty="0">
                <a:solidFill>
                  <a:srgbClr val="000000"/>
                </a:solidFill>
                <a:latin typeface="Times New Roman" panose="02020603050405020304" pitchFamily="18" charset="0"/>
              </a:rPr>
              <a:t> (obiectivul principal), studiul de rezultat medical în formă scurtă 36 (SF-36v2®) și scara de anxietate și depresie a spitalului. </a:t>
            </a:r>
            <a:endParaRPr lang="ro-RO" dirty="0"/>
          </a:p>
        </p:txBody>
      </p:sp>
      <p:sp>
        <p:nvSpPr>
          <p:cNvPr id="9" name="Rectangle 8">
            <a:extLst>
              <a:ext uri="{FF2B5EF4-FFF2-40B4-BE49-F238E27FC236}">
                <a16:creationId xmlns:a16="http://schemas.microsoft.com/office/drawing/2014/main" id="{5B055C6F-83E7-4AD2-AD87-8C533FB4C3CC}"/>
              </a:ext>
            </a:extLst>
          </p:cNvPr>
          <p:cNvSpPr/>
          <p:nvPr/>
        </p:nvSpPr>
        <p:spPr>
          <a:xfrm>
            <a:off x="4522588" y="2863437"/>
            <a:ext cx="4572000" cy="1446550"/>
          </a:xfrm>
          <a:prstGeom prst="rect">
            <a:avLst/>
          </a:prstGeom>
        </p:spPr>
        <p:txBody>
          <a:bodyPr>
            <a:spAutoFit/>
          </a:bodyPr>
          <a:lstStyle/>
          <a:p>
            <a:r>
              <a:rPr lang="ro-RO" sz="1100" b="1" dirty="0">
                <a:solidFill>
                  <a:srgbClr val="000000"/>
                </a:solidFill>
                <a:latin typeface="Times New Roman" panose="02020603050405020304" pitchFamily="18" charset="0"/>
              </a:rPr>
              <a:t>Rezultate</a:t>
            </a:r>
            <a:r>
              <a:rPr lang="ro-RO" sz="1100" dirty="0">
                <a:solidFill>
                  <a:srgbClr val="000000"/>
                </a:solidFill>
                <a:latin typeface="Times New Roman" panose="02020603050405020304" pitchFamily="18" charset="0"/>
              </a:rPr>
              <a:t>: În timpul tratamentului, scorul total al indicelui de handicap al amețelii sa îmbunătățit cu 41 de puncte (pe o scară de 100 de puncte). Au fost înregistrate îmbunătățiri semnificative din punct de vedere statistic de 12-14 puncte în toate cele trei domenii ale scalei Dizziness Handicap Index (P, 0,0001). Terapia cu betahistină a fost, de asemenea, însoțită de îmbunătățiri progresive ale scorurilor medii de anxietate și depresie pentru anxietatea spitalului și depresie (P, 0,0001) și îmbunătățiri semnificative atât în rezumatul componentei fizice, cât și în cele mentale ale SF-36v2 (P, 0,0001). </a:t>
            </a:r>
            <a:endParaRPr lang="ro-RO" dirty="0"/>
          </a:p>
        </p:txBody>
      </p:sp>
      <p:pic>
        <p:nvPicPr>
          <p:cNvPr id="13" name="Picture 12">
            <a:extLst>
              <a:ext uri="{FF2B5EF4-FFF2-40B4-BE49-F238E27FC236}">
                <a16:creationId xmlns:a16="http://schemas.microsoft.com/office/drawing/2014/main" id="{04C6B663-F03B-42B4-810B-D66F024E882D}"/>
              </a:ext>
            </a:extLst>
          </p:cNvPr>
          <p:cNvPicPr>
            <a:picLocks noChangeAspect="1"/>
          </p:cNvPicPr>
          <p:nvPr/>
        </p:nvPicPr>
        <p:blipFill>
          <a:blip r:embed="rId5"/>
          <a:stretch>
            <a:fillRect/>
          </a:stretch>
        </p:blipFill>
        <p:spPr>
          <a:xfrm>
            <a:off x="4643500" y="4324840"/>
            <a:ext cx="2448780" cy="1479670"/>
          </a:xfrm>
          <a:prstGeom prst="rect">
            <a:avLst/>
          </a:prstGeom>
        </p:spPr>
      </p:pic>
      <p:sp>
        <p:nvSpPr>
          <p:cNvPr id="14" name="Rectangle 13">
            <a:extLst>
              <a:ext uri="{FF2B5EF4-FFF2-40B4-BE49-F238E27FC236}">
                <a16:creationId xmlns:a16="http://schemas.microsoft.com/office/drawing/2014/main" id="{8B46E871-3EC8-47B1-A0FE-D38F71379912}"/>
              </a:ext>
            </a:extLst>
          </p:cNvPr>
          <p:cNvSpPr/>
          <p:nvPr/>
        </p:nvSpPr>
        <p:spPr>
          <a:xfrm>
            <a:off x="2236588" y="5978731"/>
            <a:ext cx="4572000" cy="600164"/>
          </a:xfrm>
          <a:prstGeom prst="rect">
            <a:avLst/>
          </a:prstGeom>
        </p:spPr>
        <p:txBody>
          <a:bodyPr>
            <a:spAutoFit/>
          </a:bodyPr>
          <a:lstStyle/>
          <a:p>
            <a:r>
              <a:rPr lang="ro-RO" sz="1100" b="1" dirty="0">
                <a:solidFill>
                  <a:srgbClr val="000000"/>
                </a:solidFill>
                <a:latin typeface="Times New Roman" panose="02020603050405020304" pitchFamily="18" charset="0"/>
              </a:rPr>
              <a:t>Concluzie:</a:t>
            </a:r>
            <a:r>
              <a:rPr lang="ro-RO" sz="1100" dirty="0">
                <a:solidFill>
                  <a:srgbClr val="000000"/>
                </a:solidFill>
                <a:latin typeface="Times New Roman" panose="02020603050405020304" pitchFamily="18" charset="0"/>
              </a:rPr>
              <a:t> Betahistina 48 mg/zi a fost asociată cu îmbunătățiri în multiple măsuri ale calității vieții legate de sănătate și a avut un profil bun de tolerabilitate la acești pacienți români cu vertij vestibular periferic recurent. </a:t>
            </a:r>
            <a:endParaRPr lang="ro-RO" dirty="0"/>
          </a:p>
        </p:txBody>
      </p:sp>
    </p:spTree>
    <p:extLst>
      <p:ext uri="{BB962C8B-B14F-4D97-AF65-F5344CB8AC3E}">
        <p14:creationId xmlns:p14="http://schemas.microsoft.com/office/powerpoint/2010/main" val="17223670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382D7802-EE11-44AB-8BE9-A1DB82CE9467}"/>
              </a:ext>
            </a:extLst>
          </p:cNvPr>
          <p:cNvPicPr>
            <a:picLocks noChangeAspect="1"/>
          </p:cNvPicPr>
          <p:nvPr/>
        </p:nvPicPr>
        <p:blipFill>
          <a:blip r:embed="rId3"/>
          <a:stretch>
            <a:fillRect/>
          </a:stretch>
        </p:blipFill>
        <p:spPr>
          <a:xfrm>
            <a:off x="6442372" y="1004917"/>
            <a:ext cx="1586012" cy="1868055"/>
          </a:xfrm>
          <a:prstGeom prst="rect">
            <a:avLst/>
          </a:prstGeom>
        </p:spPr>
      </p:pic>
      <p:pic>
        <p:nvPicPr>
          <p:cNvPr id="3" name="Picture 2">
            <a:extLst>
              <a:ext uri="{FF2B5EF4-FFF2-40B4-BE49-F238E27FC236}">
                <a16:creationId xmlns:a16="http://schemas.microsoft.com/office/drawing/2014/main" id="{B7FEF792-413F-4E31-B0EA-6B66A06B2E26}"/>
              </a:ext>
            </a:extLst>
          </p:cNvPr>
          <p:cNvPicPr>
            <a:picLocks noChangeAspect="1"/>
          </p:cNvPicPr>
          <p:nvPr/>
        </p:nvPicPr>
        <p:blipFill>
          <a:blip r:embed="rId4"/>
          <a:stretch>
            <a:fillRect/>
          </a:stretch>
        </p:blipFill>
        <p:spPr>
          <a:xfrm>
            <a:off x="1115616" y="996696"/>
            <a:ext cx="5326756" cy="1868055"/>
          </a:xfrm>
          <a:prstGeom prst="rect">
            <a:avLst/>
          </a:prstGeom>
        </p:spPr>
      </p:pic>
      <p:sp>
        <p:nvSpPr>
          <p:cNvPr id="8" name="Rectangle 7">
            <a:extLst>
              <a:ext uri="{FF2B5EF4-FFF2-40B4-BE49-F238E27FC236}">
                <a16:creationId xmlns:a16="http://schemas.microsoft.com/office/drawing/2014/main" id="{C160B348-1096-47B1-A609-49A786797786}"/>
              </a:ext>
            </a:extLst>
          </p:cNvPr>
          <p:cNvSpPr/>
          <p:nvPr/>
        </p:nvSpPr>
        <p:spPr>
          <a:xfrm>
            <a:off x="215516" y="3032956"/>
            <a:ext cx="4068452" cy="1954381"/>
          </a:xfrm>
          <a:prstGeom prst="rect">
            <a:avLst/>
          </a:prstGeom>
        </p:spPr>
        <p:txBody>
          <a:bodyPr wrap="square">
            <a:spAutoFit/>
          </a:bodyPr>
          <a:lstStyle/>
          <a:p>
            <a:r>
              <a:rPr lang="en-US" sz="1100" dirty="0">
                <a:solidFill>
                  <a:srgbClr val="000000"/>
                </a:solidFill>
                <a:latin typeface="Times New Roman" panose="02020603050405020304" pitchFamily="18" charset="0"/>
              </a:rPr>
              <a:t>	</a:t>
            </a:r>
            <a:r>
              <a:rPr lang="ro-RO" sz="1100" dirty="0">
                <a:solidFill>
                  <a:srgbClr val="000000"/>
                </a:solidFill>
                <a:latin typeface="Times New Roman" panose="02020603050405020304" pitchFamily="18" charset="0"/>
              </a:rPr>
              <a:t>Patologia vertiginoasă umană este dominată de vertijul paroxistic pozițional benign (BPPV) în aproximativ 39% din cazuri. Uneori, practicianul se confruntă cu forme similare, dar localizate central - vertijul paroxistic pozițional central (CPPV), generând interpretări clinice dificile.</a:t>
            </a:r>
            <a:endParaRPr lang="en-US"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 </a:t>
            </a:r>
            <a:r>
              <a:rPr lang="ro-RO" sz="1100" b="1" dirty="0">
                <a:solidFill>
                  <a:srgbClr val="000000"/>
                </a:solidFill>
                <a:latin typeface="Times New Roman" panose="02020603050405020304" pitchFamily="18" charset="0"/>
              </a:rPr>
              <a:t>Scop: </a:t>
            </a:r>
            <a:r>
              <a:rPr lang="ro-RO" sz="1100" dirty="0">
                <a:solidFill>
                  <a:srgbClr val="000000"/>
                </a:solidFill>
                <a:latin typeface="Times New Roman" panose="02020603050405020304" pitchFamily="18" charset="0"/>
              </a:rPr>
              <a:t>Acest articol</a:t>
            </a:r>
            <a:r>
              <a:rPr lang="en-US" sz="1100" dirty="0">
                <a:solidFill>
                  <a:srgbClr val="000000"/>
                </a:solidFill>
                <a:latin typeface="Times New Roman" panose="02020603050405020304" pitchFamily="18" charset="0"/>
              </a:rPr>
              <a:t> review</a:t>
            </a:r>
            <a:r>
              <a:rPr lang="ro-RO" sz="1100" dirty="0">
                <a:solidFill>
                  <a:srgbClr val="000000"/>
                </a:solidFill>
                <a:latin typeface="Times New Roman" panose="02020603050405020304" pitchFamily="18" charset="0"/>
              </a:rPr>
              <a:t> prezintă aspecte practice ale atitudinii medicului față de acest tip de patologie. Prognosticul acestor afecțiuni ar putea fi sever, deoarece CPPV poate fi semnul inaugural al accidentului vascular cerebral posterior - cu origine cardiovasculară, sau este mărturia unei alte patologii grave a creierului - degenerative, tumori. </a:t>
            </a:r>
            <a:endParaRPr lang="ro-RO" dirty="0"/>
          </a:p>
        </p:txBody>
      </p:sp>
      <p:sp>
        <p:nvSpPr>
          <p:cNvPr id="9" name="Rectangle 8">
            <a:extLst>
              <a:ext uri="{FF2B5EF4-FFF2-40B4-BE49-F238E27FC236}">
                <a16:creationId xmlns:a16="http://schemas.microsoft.com/office/drawing/2014/main" id="{8A900606-8B4A-4A49-A853-D6ED0DA7703B}"/>
              </a:ext>
            </a:extLst>
          </p:cNvPr>
          <p:cNvSpPr/>
          <p:nvPr/>
        </p:nvSpPr>
        <p:spPr>
          <a:xfrm>
            <a:off x="4211960" y="2960948"/>
            <a:ext cx="4860032" cy="1785104"/>
          </a:xfrm>
          <a:prstGeom prst="rect">
            <a:avLst/>
          </a:prstGeom>
        </p:spPr>
        <p:txBody>
          <a:bodyPr wrap="square">
            <a:spAutoFit/>
          </a:bodyPr>
          <a:lstStyle/>
          <a:p>
            <a:r>
              <a:rPr lang="ro-RO" sz="1100" dirty="0">
                <a:solidFill>
                  <a:srgbClr val="000000"/>
                </a:solidFill>
                <a:latin typeface="Times New Roman" panose="02020603050405020304" pitchFamily="18" charset="0"/>
              </a:rPr>
              <a:t>CPPV poate fi sistematizat în trei tipuri de forme clinice diferite: </a:t>
            </a:r>
          </a:p>
          <a:p>
            <a:r>
              <a:rPr lang="ro-RO" sz="1100" dirty="0">
                <a:solidFill>
                  <a:srgbClr val="000000"/>
                </a:solidFill>
                <a:latin typeface="Times New Roman" panose="02020603050405020304" pitchFamily="18" charset="0"/>
              </a:rPr>
              <a:t>1. CPPV foarte „asemănător” cu BPPV: </a:t>
            </a:r>
          </a:p>
          <a:p>
            <a:r>
              <a:rPr lang="ro-RO" sz="1100" dirty="0">
                <a:solidFill>
                  <a:srgbClr val="000000"/>
                </a:solidFill>
                <a:latin typeface="Times New Roman" panose="02020603050405020304" pitchFamily="18" charset="0"/>
              </a:rPr>
              <a:t>Forme care imită BPPV al Canalului Posterior Semicircular (CSP)</a:t>
            </a:r>
            <a:r>
              <a:rPr lang="en-US" sz="1100" dirty="0">
                <a:solidFill>
                  <a:srgbClr val="000000"/>
                </a:solidFill>
                <a:latin typeface="Times New Roman" panose="02020603050405020304" pitchFamily="18" charset="0"/>
              </a:rPr>
              <a:t>.</a:t>
            </a:r>
            <a:r>
              <a:rPr lang="ro-RO" sz="1100" dirty="0">
                <a:solidFill>
                  <a:srgbClr val="000000"/>
                </a:solidFill>
                <a:latin typeface="Times New Roman" panose="02020603050405020304" pitchFamily="18" charset="0"/>
              </a:rPr>
              <a:t> </a:t>
            </a:r>
          </a:p>
          <a:p>
            <a:r>
              <a:rPr lang="ro-RO" sz="1100" dirty="0">
                <a:solidFill>
                  <a:srgbClr val="000000"/>
                </a:solidFill>
                <a:latin typeface="Times New Roman" panose="02020603050405020304" pitchFamily="18" charset="0"/>
              </a:rPr>
              <a:t>Forma care imită BPPV a canalului semicircular orizontal (HSC</a:t>
            </a:r>
            <a:r>
              <a:rPr lang="en-US" sz="1100" dirty="0">
                <a:solidFill>
                  <a:srgbClr val="000000"/>
                </a:solidFill>
                <a:latin typeface="Times New Roman" panose="02020603050405020304" pitchFamily="18" charset="0"/>
              </a:rPr>
              <a:t>)</a:t>
            </a:r>
            <a:r>
              <a:rPr lang="ro-RO" sz="1100" dirty="0">
                <a:solidFill>
                  <a:srgbClr val="000000"/>
                </a:solidFill>
                <a:latin typeface="Times New Roman" panose="02020603050405020304" pitchFamily="18" charset="0"/>
              </a:rPr>
              <a:t>.</a:t>
            </a:r>
            <a:endParaRPr lang="en-US"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CPPV „ca BPPV”, dar cu nistagmus total atipic, adică „nistagmus în formă pură”: </a:t>
            </a:r>
          </a:p>
          <a:p>
            <a:r>
              <a:rPr lang="ro-RO" sz="1100" dirty="0">
                <a:solidFill>
                  <a:srgbClr val="000000"/>
                </a:solidFill>
                <a:latin typeface="Times New Roman" panose="02020603050405020304" pitchFamily="18" charset="0"/>
              </a:rPr>
              <a:t>3. CPPV cu semne neurovegetative foarte intense: </a:t>
            </a:r>
            <a:endParaRPr lang="en-US" sz="1100" dirty="0">
              <a:solidFill>
                <a:srgbClr val="000000"/>
              </a:solidFill>
              <a:latin typeface="Times New Roman" panose="02020603050405020304" pitchFamily="18" charset="0"/>
            </a:endParaRPr>
          </a:p>
          <a:p>
            <a:endParaRPr lang="ro-RO" sz="1100" dirty="0">
              <a:solidFill>
                <a:srgbClr val="000000"/>
              </a:solidFill>
              <a:latin typeface="Times New Roman" panose="02020603050405020304" pitchFamily="18" charset="0"/>
            </a:endParaRPr>
          </a:p>
          <a:p>
            <a:endParaRPr lang="en-US"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Metode de revizuire și surse de date: Revizuirea literaturii disponibile (Medpub, Biblioteca Cochraine, literatura de specialitate medicală). </a:t>
            </a:r>
          </a:p>
        </p:txBody>
      </p:sp>
      <p:sp>
        <p:nvSpPr>
          <p:cNvPr id="11" name="Rectangle 10">
            <a:extLst>
              <a:ext uri="{FF2B5EF4-FFF2-40B4-BE49-F238E27FC236}">
                <a16:creationId xmlns:a16="http://schemas.microsoft.com/office/drawing/2014/main" id="{7138514F-89A8-4566-BC57-86E2CF657389}"/>
              </a:ext>
            </a:extLst>
          </p:cNvPr>
          <p:cNvSpPr/>
          <p:nvPr/>
        </p:nvSpPr>
        <p:spPr>
          <a:xfrm>
            <a:off x="252070" y="4994012"/>
            <a:ext cx="8316362" cy="1046440"/>
          </a:xfrm>
          <a:prstGeom prst="rect">
            <a:avLst/>
          </a:prstGeom>
        </p:spPr>
        <p:txBody>
          <a:bodyPr wrap="square">
            <a:spAutoFit/>
          </a:bodyPr>
          <a:lstStyle/>
          <a:p>
            <a:pPr lvl="0"/>
            <a:r>
              <a:rPr lang="ro-RO" sz="1100" b="1" dirty="0">
                <a:solidFill>
                  <a:srgbClr val="000000"/>
                </a:solidFill>
                <a:latin typeface="Times New Roman" panose="02020603050405020304" pitchFamily="18" charset="0"/>
              </a:rPr>
              <a:t>Rezultate și concluzie</a:t>
            </a:r>
            <a:r>
              <a:rPr lang="ro-RO" sz="1100" dirty="0">
                <a:solidFill>
                  <a:srgbClr val="000000"/>
                </a:solidFill>
                <a:latin typeface="Times New Roman" panose="02020603050405020304" pitchFamily="18" charset="0"/>
              </a:rPr>
              <a:t>: Testarea pozițională pentru diagnosticul BPPV este capitala ( prin efectuarea manevrelor diagnostice Dix Hallpike, Roll, Bow și Lean etc) rezultând „forma tipica sau atipică de BPPV”. În aceste cazuri, ne păstrăm atenția: rezistența CPPV la toate manevrele de repoziționare, semne neurologice generale mici, coexistența factorilor de risc cardiovascular [17] și istoricul adiacent acestor patologii prezente la pacienți. În cazurile dificile, o reexaminare neuro-cardiovasculară și RMN angio-cerebral sunt provocate și reorientate în diagnostic [17-21] </a:t>
            </a:r>
          </a:p>
          <a:p>
            <a:pPr lvl="0"/>
            <a:endParaRPr lang="ro-RO" dirty="0">
              <a:solidFill>
                <a:prstClr val="black"/>
              </a:solidFill>
            </a:endParaRPr>
          </a:p>
        </p:txBody>
      </p:sp>
    </p:spTree>
    <p:extLst>
      <p:ext uri="{BB962C8B-B14F-4D97-AF65-F5344CB8AC3E}">
        <p14:creationId xmlns:p14="http://schemas.microsoft.com/office/powerpoint/2010/main" val="34685400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236F6F33-4C1D-4555-B6A6-780F8A72047C}"/>
              </a:ext>
            </a:extLst>
          </p:cNvPr>
          <p:cNvPicPr>
            <a:picLocks noChangeAspect="1"/>
          </p:cNvPicPr>
          <p:nvPr/>
        </p:nvPicPr>
        <p:blipFill>
          <a:blip r:embed="rId4"/>
          <a:stretch>
            <a:fillRect/>
          </a:stretch>
        </p:blipFill>
        <p:spPr>
          <a:xfrm>
            <a:off x="3518053" y="633605"/>
            <a:ext cx="4720990" cy="1741629"/>
          </a:xfrm>
          <a:prstGeom prst="rect">
            <a:avLst/>
          </a:prstGeom>
        </p:spPr>
      </p:pic>
      <p:pic>
        <p:nvPicPr>
          <p:cNvPr id="3" name="Picture 2">
            <a:extLst>
              <a:ext uri="{FF2B5EF4-FFF2-40B4-BE49-F238E27FC236}">
                <a16:creationId xmlns:a16="http://schemas.microsoft.com/office/drawing/2014/main" id="{E6823449-04EC-4BDF-A70F-2E6FC4D32E18}"/>
              </a:ext>
            </a:extLst>
          </p:cNvPr>
          <p:cNvPicPr>
            <a:picLocks noChangeAspect="1"/>
          </p:cNvPicPr>
          <p:nvPr/>
        </p:nvPicPr>
        <p:blipFill>
          <a:blip r:embed="rId5"/>
          <a:stretch>
            <a:fillRect/>
          </a:stretch>
        </p:blipFill>
        <p:spPr>
          <a:xfrm>
            <a:off x="2183160" y="633605"/>
            <a:ext cx="1334893" cy="1741630"/>
          </a:xfrm>
          <a:prstGeom prst="rect">
            <a:avLst/>
          </a:prstGeom>
        </p:spPr>
      </p:pic>
      <p:sp>
        <p:nvSpPr>
          <p:cNvPr id="8" name="Rectangle 7">
            <a:extLst>
              <a:ext uri="{FF2B5EF4-FFF2-40B4-BE49-F238E27FC236}">
                <a16:creationId xmlns:a16="http://schemas.microsoft.com/office/drawing/2014/main" id="{E070080E-273F-4685-A11F-C335470DA68C}"/>
              </a:ext>
            </a:extLst>
          </p:cNvPr>
          <p:cNvSpPr/>
          <p:nvPr/>
        </p:nvSpPr>
        <p:spPr>
          <a:xfrm>
            <a:off x="547202" y="2780928"/>
            <a:ext cx="3706786" cy="1107996"/>
          </a:xfrm>
          <a:prstGeom prst="rect">
            <a:avLst/>
          </a:prstGeom>
        </p:spPr>
        <p:txBody>
          <a:bodyPr wrap="square">
            <a:spAutoFit/>
          </a:bodyPr>
          <a:lstStyle/>
          <a:p>
            <a:r>
              <a:rPr lang="en-US" sz="1100" b="1" dirty="0" err="1">
                <a:solidFill>
                  <a:srgbClr val="000000"/>
                </a:solidFill>
                <a:latin typeface="Times New Roman" panose="02020603050405020304" pitchFamily="18" charset="0"/>
              </a:rPr>
              <a:t>Scop</a:t>
            </a:r>
            <a:r>
              <a:rPr lang="en-US" sz="1100" dirty="0">
                <a:solidFill>
                  <a:srgbClr val="000000"/>
                </a:solidFill>
                <a:latin typeface="Times New Roman" panose="02020603050405020304" pitchFamily="18" charset="0"/>
              </a:rPr>
              <a:t>: r</a:t>
            </a:r>
            <a:r>
              <a:rPr lang="ro-RO" sz="1100" dirty="0">
                <a:solidFill>
                  <a:srgbClr val="000000"/>
                </a:solidFill>
                <a:latin typeface="Times New Roman" panose="02020603050405020304" pitchFamily="18" charset="0"/>
              </a:rPr>
              <a:t>evizuirea literaturii disponibile</a:t>
            </a:r>
            <a:r>
              <a:rPr lang="en-US" sz="1100" dirty="0">
                <a:solidFill>
                  <a:srgbClr val="000000"/>
                </a:solidFill>
                <a:latin typeface="Times New Roman" panose="02020603050405020304" pitchFamily="18" charset="0"/>
              </a:rPr>
              <a:t>/review</a:t>
            </a:r>
            <a:r>
              <a:rPr lang="ro-RO" sz="1100" dirty="0">
                <a:solidFill>
                  <a:srgbClr val="000000"/>
                </a:solidFill>
                <a:latin typeface="Times New Roman" panose="02020603050405020304" pitchFamily="18" charset="0"/>
              </a:rPr>
              <a:t> (Medpub, Cochraine Library, literatură medicală specifică) duce la unele concluzi</a:t>
            </a:r>
            <a:r>
              <a:rPr lang="en-US" sz="1100" dirty="0" err="1">
                <a:solidFill>
                  <a:srgbClr val="000000"/>
                </a:solidFill>
                <a:latin typeface="Times New Roman" panose="02020603050405020304" pitchFamily="18" charset="0"/>
              </a:rPr>
              <a:t>i</a:t>
            </a:r>
            <a:r>
              <a:rPr lang="en-US" sz="1100" dirty="0">
                <a:solidFill>
                  <a:srgbClr val="000000"/>
                </a:solidFill>
                <a:latin typeface="Times New Roman" panose="02020603050405020304" pitchFamily="18" charset="0"/>
              </a:rPr>
              <a:t> ca</a:t>
            </a:r>
            <a:r>
              <a:rPr lang="ro-RO" sz="1100" dirty="0">
                <a:solidFill>
                  <a:srgbClr val="000000"/>
                </a:solidFill>
                <a:latin typeface="Times New Roman" panose="02020603050405020304" pitchFamily="18" charset="0"/>
              </a:rPr>
              <a:t> manevre</a:t>
            </a:r>
            <a:r>
              <a:rPr lang="en-US" sz="1100" dirty="0">
                <a:solidFill>
                  <a:srgbClr val="000000"/>
                </a:solidFill>
                <a:latin typeface="Times New Roman" panose="02020603050405020304" pitchFamily="18" charset="0"/>
              </a:rPr>
              <a:t>le</a:t>
            </a:r>
            <a:r>
              <a:rPr lang="ro-RO" sz="1100" dirty="0">
                <a:solidFill>
                  <a:srgbClr val="000000"/>
                </a:solidFill>
                <a:latin typeface="Times New Roman" panose="02020603050405020304" pitchFamily="18" charset="0"/>
              </a:rPr>
              <a:t> poziționale pentru diagnosticul BPPV (Dix Hallpike, Roll, Bow și Lean etc) și tratamentul CRP (manevre de repozitionare otolitica) a VPPB au indicații și contraindicații specifice. </a:t>
            </a:r>
            <a:endParaRPr lang="ro-RO" dirty="0"/>
          </a:p>
        </p:txBody>
      </p:sp>
      <p:sp>
        <p:nvSpPr>
          <p:cNvPr id="9" name="Rectangle 8">
            <a:extLst>
              <a:ext uri="{FF2B5EF4-FFF2-40B4-BE49-F238E27FC236}">
                <a16:creationId xmlns:a16="http://schemas.microsoft.com/office/drawing/2014/main" id="{FFDB5FC5-8587-4142-BD2E-36FA351A07CB}"/>
              </a:ext>
            </a:extLst>
          </p:cNvPr>
          <p:cNvSpPr/>
          <p:nvPr/>
        </p:nvSpPr>
        <p:spPr>
          <a:xfrm>
            <a:off x="4460473" y="2780928"/>
            <a:ext cx="4572000" cy="3985706"/>
          </a:xfrm>
          <a:prstGeom prst="rect">
            <a:avLst/>
          </a:prstGeom>
        </p:spPr>
        <p:txBody>
          <a:bodyPr>
            <a:spAutoFit/>
          </a:bodyPr>
          <a:lstStyle/>
          <a:p>
            <a:r>
              <a:rPr lang="en-US" sz="1100" dirty="0">
                <a:solidFill>
                  <a:srgbClr val="000000"/>
                </a:solidFill>
                <a:latin typeface="Times New Roman" panose="02020603050405020304" pitchFamily="18" charset="0"/>
              </a:rPr>
              <a:t>c. </a:t>
            </a:r>
            <a:r>
              <a:rPr lang="ro-RO" sz="1100" i="1" dirty="0">
                <a:solidFill>
                  <a:srgbClr val="000000"/>
                </a:solidFill>
                <a:latin typeface="Times New Roman" panose="02020603050405020304" pitchFamily="18" charset="0"/>
              </a:rPr>
              <a:t>Contraindicațiile</a:t>
            </a:r>
            <a:r>
              <a:rPr lang="ro-RO" sz="1100" dirty="0">
                <a:solidFill>
                  <a:srgbClr val="000000"/>
                </a:solidFill>
                <a:latin typeface="Times New Roman" panose="02020603050405020304" pitchFamily="18" charset="0"/>
              </a:rPr>
              <a:t> la aceste manevre includ următoarele afectiuni si stari patologice [22-30]: </a:t>
            </a:r>
          </a:p>
          <a:p>
            <a:pPr lvl="1"/>
            <a:r>
              <a:rPr lang="ro-RO" sz="1100" dirty="0">
                <a:solidFill>
                  <a:srgbClr val="000000"/>
                </a:solidFill>
                <a:latin typeface="Times New Roman" panose="02020603050405020304" pitchFamily="18" charset="0"/>
              </a:rPr>
              <a:t>• Fracturi acute (care împiedică pacientul să se întindă rapid sau să se răstoarne) </a:t>
            </a:r>
          </a:p>
          <a:p>
            <a:pPr lvl="1"/>
            <a:r>
              <a:rPr lang="ro-RO" sz="1100" dirty="0">
                <a:solidFill>
                  <a:srgbClr val="000000"/>
                </a:solidFill>
                <a:latin typeface="Times New Roman" panose="02020603050405020304" pitchFamily="18" charset="0"/>
              </a:rPr>
              <a:t>• Fractură recentă a gâtului, intervenție chirurgicală sau instabilitate </a:t>
            </a:r>
          </a:p>
          <a:p>
            <a:pPr lvl="1"/>
            <a:r>
              <a:rPr lang="ro-RO" sz="1100" dirty="0">
                <a:solidFill>
                  <a:srgbClr val="000000"/>
                </a:solidFill>
                <a:latin typeface="Times New Roman" panose="02020603050405020304" pitchFamily="18" charset="0"/>
              </a:rPr>
              <a:t>• Istoricul disectiei vertebrale </a:t>
            </a:r>
          </a:p>
          <a:p>
            <a:pPr lvl="1"/>
            <a:r>
              <a:rPr lang="ro-RO" sz="1100" dirty="0">
                <a:solidFill>
                  <a:srgbClr val="000000"/>
                </a:solidFill>
                <a:latin typeface="Times New Roman" panose="02020603050405020304" pitchFamily="18" charset="0"/>
              </a:rPr>
              <a:t>• boala carotidiană instabilă și stenoza carotidiană severă </a:t>
            </a:r>
          </a:p>
          <a:p>
            <a:pPr lvl="1"/>
            <a:r>
              <a:rPr lang="ro-RO" sz="1100" dirty="0">
                <a:solidFill>
                  <a:srgbClr val="000000"/>
                </a:solidFill>
                <a:latin typeface="Times New Roman" panose="02020603050405020304" pitchFamily="18" charset="0"/>
              </a:rPr>
              <a:t>• Dezlipire recentă de retină </a:t>
            </a:r>
          </a:p>
          <a:p>
            <a:pPr lvl="1"/>
            <a:r>
              <a:rPr lang="ro-RO" sz="1100" dirty="0">
                <a:solidFill>
                  <a:srgbClr val="000000"/>
                </a:solidFill>
                <a:latin typeface="Times New Roman" panose="02020603050405020304" pitchFamily="18" charset="0"/>
              </a:rPr>
              <a:t>• boală cardiacă instabilă (atenție la vârstnici): [31-33] sau </a:t>
            </a:r>
          </a:p>
          <a:p>
            <a:pPr lvl="1"/>
            <a:r>
              <a:rPr lang="ro-RO" sz="1100" dirty="0">
                <a:solidFill>
                  <a:srgbClr val="000000"/>
                </a:solidFill>
                <a:latin typeface="Times New Roman" panose="02020603050405020304" pitchFamily="18" charset="0"/>
              </a:rPr>
              <a:t>afectiuni cardiace acute: ex. infarct miocardic acut, angină instabilă cu risc ridicat, </a:t>
            </a:r>
            <a:r>
              <a:rPr lang="it-IT" sz="1100" dirty="0">
                <a:solidFill>
                  <a:srgbClr val="000000"/>
                </a:solidFill>
                <a:latin typeface="Times New Roman" panose="02020603050405020304" pitchFamily="18" charset="0"/>
              </a:rPr>
              <a:t>aritmii cardiace necontrolate care determină simptome de compromis hemodinamic, </a:t>
            </a:r>
            <a:r>
              <a:rPr lang="ro-RO" sz="1100" dirty="0">
                <a:solidFill>
                  <a:srgbClr val="000000"/>
                </a:solidFill>
                <a:latin typeface="Times New Roman" panose="02020603050405020304" pitchFamily="18" charset="0"/>
              </a:rPr>
              <a:t>endocardită activă, stenoză aortică severă simptomatică, simptomatică decompensată de insuficiență cardiacă, embolie pulmonară acută sau infarct pulmonar, o tulburare acută noncardiacă care poate afecta performanța la efort sau poate fi agravată de exerciții fizice (de exemplu, infecție, insuficiență renală, tireotoxicoză), miocardită acută sau pericardită,</a:t>
            </a:r>
            <a:r>
              <a:rPr lang="pt-BR" sz="1100" dirty="0">
                <a:solidFill>
                  <a:srgbClr val="000000"/>
                </a:solidFill>
                <a:latin typeface="Times New Roman" panose="02020603050405020304" pitchFamily="18" charset="0"/>
              </a:rPr>
              <a:t> disectia aortica acuta</a:t>
            </a:r>
          </a:p>
          <a:p>
            <a:pPr marL="628650" lvl="1" indent="-171450">
              <a:buFont typeface="Arial" panose="020B0604020202020204" pitchFamily="34" charset="0"/>
              <a:buChar char="•"/>
            </a:pPr>
            <a:r>
              <a:rPr lang="ro-RO" sz="1100" dirty="0">
                <a:solidFill>
                  <a:srgbClr val="000000"/>
                </a:solidFill>
                <a:latin typeface="Times New Roman" panose="02020603050405020304" pitchFamily="18" charset="0"/>
              </a:rPr>
              <a:t> handicap</a:t>
            </a:r>
            <a:r>
              <a:rPr lang="en-US" sz="1100" dirty="0">
                <a:solidFill>
                  <a:srgbClr val="000000"/>
                </a:solidFill>
                <a:latin typeface="Times New Roman" panose="02020603050405020304" pitchFamily="18" charset="0"/>
              </a:rPr>
              <a:t>ul</a:t>
            </a:r>
            <a:r>
              <a:rPr lang="ro-RO" sz="1100" dirty="0">
                <a:solidFill>
                  <a:srgbClr val="000000"/>
                </a:solidFill>
                <a:latin typeface="Times New Roman" panose="02020603050405020304" pitchFamily="18" charset="0"/>
              </a:rPr>
              <a:t> fizic care ar împiedica o testare sigură și adecvată </a:t>
            </a:r>
          </a:p>
          <a:p>
            <a:pPr marL="628650" lvl="1" indent="-171450">
              <a:buFont typeface="Arial" panose="020B0604020202020204" pitchFamily="34" charset="0"/>
              <a:buChar char="•"/>
            </a:pPr>
            <a:r>
              <a:rPr lang="pt-BR" sz="1100" dirty="0">
                <a:solidFill>
                  <a:srgbClr val="000000"/>
                </a:solidFill>
                <a:latin typeface="Times New Roman" panose="02020603050405020304" pitchFamily="18" charset="0"/>
              </a:rPr>
              <a:t> incapacitatea de a obtine consimtamantul, </a:t>
            </a:r>
          </a:p>
          <a:p>
            <a:pPr lvl="1"/>
            <a:r>
              <a:rPr lang="it-IT" sz="1100" dirty="0">
                <a:solidFill>
                  <a:srgbClr val="000000"/>
                </a:solidFill>
                <a:latin typeface="Times New Roman" panose="02020603050405020304" pitchFamily="18" charset="0"/>
              </a:rPr>
              <a:t>• toate bolile respiratorii și cardiace cu ortopnee </a:t>
            </a:r>
          </a:p>
          <a:p>
            <a:pPr lvl="1"/>
            <a:r>
              <a:rPr lang="ro-RO" sz="1100" dirty="0">
                <a:solidFill>
                  <a:srgbClr val="000000"/>
                </a:solidFill>
                <a:latin typeface="Times New Roman" panose="02020603050405020304" pitchFamily="18" charset="0"/>
              </a:rPr>
              <a:t>• boală severă a gâtului (de ex. spondiloză cervicală cu mielopatie) </a:t>
            </a:r>
          </a:p>
          <a:p>
            <a:pPr lvl="1"/>
            <a:r>
              <a:rPr lang="ro-RO" sz="1100" dirty="0">
                <a:solidFill>
                  <a:srgbClr val="000000"/>
                </a:solidFill>
                <a:latin typeface="Times New Roman" panose="02020603050405020304" pitchFamily="18" charset="0"/>
              </a:rPr>
              <a:t>• poliartrită reumatoidă avansată </a:t>
            </a:r>
          </a:p>
          <a:p>
            <a:pPr lvl="1"/>
            <a:r>
              <a:rPr lang="ro-RO" sz="1100" dirty="0">
                <a:solidFill>
                  <a:srgbClr val="000000"/>
                </a:solidFill>
                <a:latin typeface="Times New Roman" panose="02020603050405020304" pitchFamily="18" charset="0"/>
              </a:rPr>
              <a:t>• teama de CRP </a:t>
            </a:r>
            <a:endParaRPr lang="ro-RO" dirty="0"/>
          </a:p>
        </p:txBody>
      </p:sp>
      <p:sp>
        <p:nvSpPr>
          <p:cNvPr id="10" name="Rectangle 9">
            <a:extLst>
              <a:ext uri="{FF2B5EF4-FFF2-40B4-BE49-F238E27FC236}">
                <a16:creationId xmlns:a16="http://schemas.microsoft.com/office/drawing/2014/main" id="{18812CC3-341F-4A20-8CF7-E535F99EF07F}"/>
              </a:ext>
            </a:extLst>
          </p:cNvPr>
          <p:cNvSpPr/>
          <p:nvPr/>
        </p:nvSpPr>
        <p:spPr>
          <a:xfrm>
            <a:off x="535487" y="4397186"/>
            <a:ext cx="3850013" cy="2292935"/>
          </a:xfrm>
          <a:prstGeom prst="rect">
            <a:avLst/>
          </a:prstGeom>
        </p:spPr>
        <p:txBody>
          <a:bodyPr wrap="square">
            <a:spAutoFit/>
          </a:bodyPr>
          <a:lstStyle/>
          <a:p>
            <a:r>
              <a:rPr lang="en-US" sz="1100" dirty="0">
                <a:solidFill>
                  <a:srgbClr val="000000"/>
                </a:solidFill>
                <a:latin typeface="Times New Roman" panose="02020603050405020304" pitchFamily="18" charset="0"/>
              </a:rPr>
              <a:t>b. </a:t>
            </a:r>
            <a:r>
              <a:rPr lang="ro-RO" sz="1100" i="1" dirty="0">
                <a:solidFill>
                  <a:srgbClr val="000000"/>
                </a:solidFill>
                <a:latin typeface="Times New Roman" panose="02020603050405020304" pitchFamily="18" charset="0"/>
              </a:rPr>
              <a:t>Complicațiile CRP: </a:t>
            </a:r>
          </a:p>
          <a:p>
            <a:r>
              <a:rPr lang="ro-RO" sz="1100" dirty="0">
                <a:solidFill>
                  <a:srgbClr val="000000"/>
                </a:solidFill>
                <a:latin typeface="Times New Roman" panose="02020603050405020304" pitchFamily="18" charset="0"/>
              </a:rPr>
              <a:t>1.Conversia vertijului pozițional paroxistic benign de canal posterior în cel de canal orizontal sau de canal anterior: </a:t>
            </a:r>
            <a:r>
              <a:rPr lang="en-US" sz="1100" dirty="0">
                <a:solidFill>
                  <a:srgbClr val="000000"/>
                </a:solidFill>
                <a:latin typeface="Times New Roman" panose="02020603050405020304" pitchFamily="18" charset="0"/>
              </a:rPr>
              <a:t>T</a:t>
            </a:r>
            <a:r>
              <a:rPr lang="ro-RO" sz="1100" dirty="0">
                <a:solidFill>
                  <a:srgbClr val="000000"/>
                </a:solidFill>
                <a:latin typeface="Times New Roman" panose="02020603050405020304" pitchFamily="18" charset="0"/>
              </a:rPr>
              <a:t>ratamentul necesită aplicarea „manevrei Epley la urechea opusă”. [31,32] După ce conversia a fost tratată, manevra Dix-Hallpike nu trebuie repetată în aceeași sesiune, deoarece este probabilă reconversia. </a:t>
            </a:r>
          </a:p>
          <a:p>
            <a:r>
              <a:rPr lang="ro-RO" sz="1100" dirty="0">
                <a:solidFill>
                  <a:srgbClr val="000000"/>
                </a:solidFill>
                <a:latin typeface="Times New Roman" panose="02020603050405020304" pitchFamily="18" charset="0"/>
              </a:rPr>
              <a:t>2.Blocajul otolitilor in canale: blocajul de canale este identificat printr-o bruscă conversie dintr-un nistagmus pozițional paroxistic pozitional într-un „nistagmus persistent neafectat de poziţia capului. Tratament: inversarea mișcării de CRP precede</a:t>
            </a:r>
            <a:r>
              <a:rPr lang="en-US" sz="1100" dirty="0" err="1">
                <a:solidFill>
                  <a:srgbClr val="000000"/>
                </a:solidFill>
                <a:latin typeface="Times New Roman" panose="02020603050405020304" pitchFamily="18" charset="0"/>
              </a:rPr>
              <a:t>nte</a:t>
            </a:r>
            <a:r>
              <a:rPr lang="en-US" sz="1100" dirty="0">
                <a:solidFill>
                  <a:srgbClr val="000000"/>
                </a:solidFill>
                <a:latin typeface="Times New Roman" panose="02020603050405020304" pitchFamily="18" charset="0"/>
              </a:rPr>
              <a:t>,</a:t>
            </a:r>
            <a:r>
              <a:rPr lang="ro-RO" sz="1100" dirty="0">
                <a:solidFill>
                  <a:srgbClr val="000000"/>
                </a:solidFill>
                <a:latin typeface="Times New Roman" panose="02020603050405020304" pitchFamily="18" charset="0"/>
              </a:rPr>
              <a:t> sau „ruperea” blocajului otolitic cu ajutorul a unui vibrator de mână [31]. </a:t>
            </a:r>
            <a:endParaRPr lang="ro-RO" dirty="0"/>
          </a:p>
        </p:txBody>
      </p:sp>
      <p:sp>
        <p:nvSpPr>
          <p:cNvPr id="11" name="Rectangle 10">
            <a:extLst>
              <a:ext uri="{FF2B5EF4-FFF2-40B4-BE49-F238E27FC236}">
                <a16:creationId xmlns:a16="http://schemas.microsoft.com/office/drawing/2014/main" id="{BDC73D7A-59A9-41A3-89E9-8B49ECBB1126}"/>
              </a:ext>
            </a:extLst>
          </p:cNvPr>
          <p:cNvSpPr/>
          <p:nvPr/>
        </p:nvSpPr>
        <p:spPr>
          <a:xfrm>
            <a:off x="562104" y="3862209"/>
            <a:ext cx="3901884" cy="600164"/>
          </a:xfrm>
          <a:prstGeom prst="rect">
            <a:avLst/>
          </a:prstGeom>
        </p:spPr>
        <p:txBody>
          <a:bodyPr wrap="square">
            <a:spAutoFit/>
          </a:bodyPr>
          <a:lstStyle/>
          <a:p>
            <a:pPr lvl="0"/>
            <a:r>
              <a:rPr lang="en-US" sz="1100" b="1" dirty="0" err="1">
                <a:solidFill>
                  <a:srgbClr val="000000"/>
                </a:solidFill>
                <a:latin typeface="Times New Roman" panose="02020603050405020304" pitchFamily="18" charset="0"/>
              </a:rPr>
              <a:t>Concluzii</a:t>
            </a:r>
            <a:r>
              <a:rPr lang="en-US" sz="1100" b="1" dirty="0">
                <a:solidFill>
                  <a:srgbClr val="000000"/>
                </a:solidFill>
                <a:latin typeface="Times New Roman" panose="02020603050405020304" pitchFamily="18" charset="0"/>
              </a:rPr>
              <a:t>: </a:t>
            </a:r>
          </a:p>
          <a:p>
            <a:pPr lvl="0"/>
            <a:r>
              <a:rPr lang="en-US" sz="1100" dirty="0">
                <a:solidFill>
                  <a:srgbClr val="000000"/>
                </a:solidFill>
                <a:latin typeface="Times New Roman" panose="02020603050405020304" pitchFamily="18" charset="0"/>
              </a:rPr>
              <a:t>a. </a:t>
            </a:r>
            <a:r>
              <a:rPr lang="ro-RO" sz="1100" dirty="0">
                <a:solidFill>
                  <a:srgbClr val="000000"/>
                </a:solidFill>
                <a:latin typeface="Times New Roman" panose="02020603050405020304" pitchFamily="18" charset="0"/>
              </a:rPr>
              <a:t>Manevrele (procedurile) de repoziționare(CRP) </a:t>
            </a:r>
            <a:r>
              <a:rPr lang="ro-RO" sz="1100" i="1" dirty="0">
                <a:solidFill>
                  <a:srgbClr val="000000"/>
                </a:solidFill>
                <a:latin typeface="Times New Roman" panose="02020603050405020304" pitchFamily="18" charset="0"/>
              </a:rPr>
              <a:t>sunt în general sigure </a:t>
            </a:r>
            <a:r>
              <a:rPr lang="ro-RO" sz="1100" dirty="0">
                <a:solidFill>
                  <a:srgbClr val="000000"/>
                </a:solidFill>
                <a:latin typeface="Times New Roman" panose="02020603050405020304" pitchFamily="18" charset="0"/>
              </a:rPr>
              <a:t>pentru pacienți, inclusiv la pacientii in varsta si gravide. </a:t>
            </a:r>
            <a:endParaRPr lang="en-US" sz="1100" dirty="0">
              <a:solidFill>
                <a:srgbClr val="000000"/>
              </a:solidFill>
              <a:latin typeface="Times New Roman" panose="02020603050405020304" pitchFamily="18" charset="0"/>
            </a:endParaRPr>
          </a:p>
        </p:txBody>
      </p:sp>
    </p:spTree>
    <p:extLst>
      <p:ext uri="{BB962C8B-B14F-4D97-AF65-F5344CB8AC3E}">
        <p14:creationId xmlns:p14="http://schemas.microsoft.com/office/powerpoint/2010/main" val="41241160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DC85B05C-2AAB-44C1-A65D-7DC2934B1839}"/>
              </a:ext>
            </a:extLst>
          </p:cNvPr>
          <p:cNvPicPr>
            <a:picLocks noChangeAspect="1"/>
          </p:cNvPicPr>
          <p:nvPr/>
        </p:nvPicPr>
        <p:blipFill>
          <a:blip r:embed="rId3"/>
          <a:stretch>
            <a:fillRect/>
          </a:stretch>
        </p:blipFill>
        <p:spPr>
          <a:xfrm>
            <a:off x="7127722" y="1052736"/>
            <a:ext cx="1404156" cy="1977697"/>
          </a:xfrm>
          <a:prstGeom prst="rect">
            <a:avLst/>
          </a:prstGeom>
        </p:spPr>
      </p:pic>
      <p:pic>
        <p:nvPicPr>
          <p:cNvPr id="3" name="Picture 2">
            <a:extLst>
              <a:ext uri="{FF2B5EF4-FFF2-40B4-BE49-F238E27FC236}">
                <a16:creationId xmlns:a16="http://schemas.microsoft.com/office/drawing/2014/main" id="{C48FAB9D-D89C-4171-B6A2-1E0CCD71F7DC}"/>
              </a:ext>
            </a:extLst>
          </p:cNvPr>
          <p:cNvPicPr>
            <a:picLocks noChangeAspect="1"/>
          </p:cNvPicPr>
          <p:nvPr/>
        </p:nvPicPr>
        <p:blipFill>
          <a:blip r:embed="rId4"/>
          <a:stretch>
            <a:fillRect/>
          </a:stretch>
        </p:blipFill>
        <p:spPr>
          <a:xfrm>
            <a:off x="828829" y="1049278"/>
            <a:ext cx="6300191" cy="1981155"/>
          </a:xfrm>
          <a:prstGeom prst="rect">
            <a:avLst/>
          </a:prstGeom>
        </p:spPr>
      </p:pic>
      <p:sp>
        <p:nvSpPr>
          <p:cNvPr id="8" name="Rectangle 7">
            <a:extLst>
              <a:ext uri="{FF2B5EF4-FFF2-40B4-BE49-F238E27FC236}">
                <a16:creationId xmlns:a16="http://schemas.microsoft.com/office/drawing/2014/main" id="{F1439EA7-074F-4F0B-9812-AE7064AEB58A}"/>
              </a:ext>
            </a:extLst>
          </p:cNvPr>
          <p:cNvSpPr/>
          <p:nvPr/>
        </p:nvSpPr>
        <p:spPr>
          <a:xfrm>
            <a:off x="394200" y="3177907"/>
            <a:ext cx="4320480" cy="2800767"/>
          </a:xfrm>
          <a:prstGeom prst="rect">
            <a:avLst/>
          </a:prstGeom>
        </p:spPr>
        <p:txBody>
          <a:bodyPr wrap="square">
            <a:spAutoFit/>
          </a:bodyPr>
          <a:lstStyle/>
          <a:p>
            <a:r>
              <a:rPr lang="ro-RO" sz="1100" dirty="0">
                <a:solidFill>
                  <a:srgbClr val="000000"/>
                </a:solidFill>
                <a:latin typeface="Times New Roman" panose="02020603050405020304" pitchFamily="18" charset="0"/>
              </a:rPr>
              <a:t>Patologia traumatică a capului este adesea asociată cu vertiginoase sau amețeli </a:t>
            </a:r>
          </a:p>
          <a:p>
            <a:r>
              <a:rPr lang="ro-RO" sz="1100" dirty="0">
                <a:solidFill>
                  <a:srgbClr val="000000"/>
                </a:solidFill>
                <a:latin typeface="Times New Roman" panose="02020603050405020304" pitchFamily="18" charset="0"/>
              </a:rPr>
              <a:t>manifestări. Cele mai frecvente sindroame de vertij și amețeli posttraumatice sunt cauzate (cauze) fie la afectarea traumatică directă sau indirectă a oaselor temporale, prin implicarea directă afectarea urechii medii sau interne.</a:t>
            </a:r>
            <a:endParaRPr lang="en-US" sz="1100" dirty="0">
              <a:solidFill>
                <a:srgbClr val="000000"/>
              </a:solidFill>
              <a:latin typeface="Times New Roman" panose="02020603050405020304" pitchFamily="18" charset="0"/>
            </a:endParaRPr>
          </a:p>
          <a:p>
            <a:endParaRPr lang="en-US"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 </a:t>
            </a:r>
            <a:r>
              <a:rPr lang="en-US" sz="1100" b="1" dirty="0" err="1">
                <a:solidFill>
                  <a:srgbClr val="000000"/>
                </a:solidFill>
                <a:latin typeface="Times New Roman" panose="02020603050405020304" pitchFamily="18" charset="0"/>
              </a:rPr>
              <a:t>Scop</a:t>
            </a:r>
            <a:r>
              <a:rPr lang="en-US" sz="1100" b="1" dirty="0">
                <a:solidFill>
                  <a:srgbClr val="000000"/>
                </a:solidFill>
                <a:latin typeface="Times New Roman" panose="02020603050405020304" pitchFamily="18" charset="0"/>
              </a:rPr>
              <a:t>:</a:t>
            </a:r>
            <a:r>
              <a:rPr lang="en-US" sz="1100" dirty="0">
                <a:solidFill>
                  <a:srgbClr val="000000"/>
                </a:solidFill>
                <a:latin typeface="Times New Roman" panose="02020603050405020304" pitchFamily="18" charset="0"/>
              </a:rPr>
              <a:t> </a:t>
            </a:r>
            <a:r>
              <a:rPr lang="ro-RO" sz="1100" dirty="0">
                <a:solidFill>
                  <a:srgbClr val="000000"/>
                </a:solidFill>
                <a:latin typeface="Times New Roman" panose="02020603050405020304" pitchFamily="18" charset="0"/>
              </a:rPr>
              <a:t>Articolul trece în revistă cele mai frecvente forme clinice de </a:t>
            </a:r>
          </a:p>
          <a:p>
            <a:r>
              <a:rPr lang="ro-RO" sz="1100" dirty="0">
                <a:solidFill>
                  <a:srgbClr val="000000"/>
                </a:solidFill>
                <a:latin typeface="Times New Roman" panose="02020603050405020304" pitchFamily="18" charset="0"/>
              </a:rPr>
              <a:t>vertij și amețeli care pot apărea ca „imediat”, „întârziat” sau „întârziat”, consecință a patologi</a:t>
            </a:r>
            <a:r>
              <a:rPr lang="en-US" sz="1100" dirty="0" err="1">
                <a:solidFill>
                  <a:srgbClr val="000000"/>
                </a:solidFill>
                <a:latin typeface="Times New Roman" panose="02020603050405020304" pitchFamily="18" charset="0"/>
              </a:rPr>
              <a:t>ei</a:t>
            </a:r>
            <a:r>
              <a:rPr lang="ro-RO" sz="1100" dirty="0">
                <a:solidFill>
                  <a:srgbClr val="000000"/>
                </a:solidFill>
                <a:latin typeface="Times New Roman" panose="02020603050405020304" pitchFamily="18" charset="0"/>
              </a:rPr>
              <a:t> traumatic</a:t>
            </a:r>
            <a:r>
              <a:rPr lang="en-US" sz="1100" dirty="0">
                <a:solidFill>
                  <a:srgbClr val="000000"/>
                </a:solidFill>
                <a:latin typeface="Times New Roman" panose="02020603050405020304" pitchFamily="18" charset="0"/>
              </a:rPr>
              <a:t>e</a:t>
            </a:r>
            <a:r>
              <a:rPr lang="ro-RO" sz="1100" dirty="0">
                <a:solidFill>
                  <a:srgbClr val="000000"/>
                </a:solidFill>
                <a:latin typeface="Times New Roman" panose="02020603050405020304" pitchFamily="18" charset="0"/>
              </a:rPr>
              <a:t> craniană, cu simptomatologia, diagnosticul și terapia lor particulară. </a:t>
            </a:r>
            <a:endParaRPr lang="en-US" sz="1100" dirty="0">
              <a:solidFill>
                <a:srgbClr val="000000"/>
              </a:solidFill>
              <a:latin typeface="Times New Roman" panose="02020603050405020304" pitchFamily="18" charset="0"/>
            </a:endParaRPr>
          </a:p>
          <a:p>
            <a:endParaRPr lang="ro-RO" sz="1100" dirty="0">
              <a:solidFill>
                <a:srgbClr val="000000"/>
              </a:solidFill>
              <a:latin typeface="Times New Roman" panose="02020603050405020304" pitchFamily="18" charset="0"/>
            </a:endParaRPr>
          </a:p>
          <a:p>
            <a:r>
              <a:rPr lang="it-IT" sz="1100" dirty="0">
                <a:solidFill>
                  <a:srgbClr val="000000"/>
                </a:solidFill>
                <a:latin typeface="Times New Roman" panose="02020603050405020304" pitchFamily="18" charset="0"/>
              </a:rPr>
              <a:t>Patologia traumatică a capului este frecvent asociată cu vertiginoase, periferice, </a:t>
            </a:r>
            <a:r>
              <a:rPr lang="ro-RO" sz="1100" dirty="0">
                <a:solidFill>
                  <a:srgbClr val="000000"/>
                </a:solidFill>
                <a:latin typeface="Times New Roman" panose="02020603050405020304" pitchFamily="18" charset="0"/>
              </a:rPr>
              <a:t>manifestări centrale și/sau mixte datorate fie leziunii directe a parenchimului cerebral și/sau oasele craniene cu traumatismele oaselor temporale, care sunt sediul labirintului. </a:t>
            </a:r>
            <a:endParaRPr lang="ro-RO" dirty="0"/>
          </a:p>
        </p:txBody>
      </p:sp>
      <p:sp>
        <p:nvSpPr>
          <p:cNvPr id="9" name="Rectangle 8">
            <a:extLst>
              <a:ext uri="{FF2B5EF4-FFF2-40B4-BE49-F238E27FC236}">
                <a16:creationId xmlns:a16="http://schemas.microsoft.com/office/drawing/2014/main" id="{4754784E-AAE1-43BB-8395-D58E0846ECFB}"/>
              </a:ext>
            </a:extLst>
          </p:cNvPr>
          <p:cNvSpPr/>
          <p:nvPr/>
        </p:nvSpPr>
        <p:spPr>
          <a:xfrm>
            <a:off x="4752020" y="4068513"/>
            <a:ext cx="4320480" cy="2800767"/>
          </a:xfrm>
          <a:prstGeom prst="rect">
            <a:avLst/>
          </a:prstGeom>
        </p:spPr>
        <p:txBody>
          <a:bodyPr wrap="square">
            <a:spAutoFit/>
          </a:bodyPr>
          <a:lstStyle/>
          <a:p>
            <a:r>
              <a:rPr lang="ro-RO" sz="1100" b="1" dirty="0">
                <a:solidFill>
                  <a:srgbClr val="000000"/>
                </a:solidFill>
                <a:latin typeface="Times New Roman" panose="02020603050405020304" pitchFamily="18" charset="0"/>
              </a:rPr>
              <a:t>Concluzii:</a:t>
            </a:r>
            <a:endParaRPr lang="en-US" sz="1100" b="1" dirty="0">
              <a:solidFill>
                <a:srgbClr val="000000"/>
              </a:solidFill>
              <a:latin typeface="Times New Roman" panose="02020603050405020304" pitchFamily="18" charset="0"/>
            </a:endParaRPr>
          </a:p>
          <a:p>
            <a:r>
              <a:rPr lang="en-US" sz="1100" dirty="0">
                <a:solidFill>
                  <a:srgbClr val="000000"/>
                </a:solidFill>
                <a:latin typeface="Times New Roman" panose="02020603050405020304" pitchFamily="18" charset="0"/>
              </a:rPr>
              <a:t>A</a:t>
            </a:r>
            <a:r>
              <a:rPr lang="ro-RO" sz="1100" dirty="0">
                <a:solidFill>
                  <a:srgbClr val="000000"/>
                </a:solidFill>
                <a:latin typeface="Times New Roman" panose="02020603050405020304" pitchFamily="18" charset="0"/>
              </a:rPr>
              <a:t>ceastă revizuire confirmă existența unei asocieri strânse între patologia traumatică a capului şi apariţia fenomenelor vertiginoase.</a:t>
            </a:r>
            <a:endParaRPr lang="en-US" sz="1100" dirty="0">
              <a:solidFill>
                <a:srgbClr val="000000"/>
              </a:solidFill>
              <a:latin typeface="Times New Roman" panose="02020603050405020304" pitchFamily="18" charset="0"/>
            </a:endParaRPr>
          </a:p>
          <a:p>
            <a:endParaRPr lang="en-US"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 Deși traumatismele craniene sunt prezente în istorie dintre multe persoane cu vertij, trauma nu este întotdeauna cauza lor singulară.</a:t>
            </a:r>
            <a:endParaRPr lang="en-US" sz="1100" dirty="0">
              <a:solidFill>
                <a:srgbClr val="000000"/>
              </a:solidFill>
              <a:latin typeface="Times New Roman" panose="02020603050405020304" pitchFamily="18" charset="0"/>
            </a:endParaRPr>
          </a:p>
          <a:p>
            <a:endParaRPr lang="en-US"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 Etiologia vertijului în contextul post-traumatic este multipl</a:t>
            </a:r>
            <a:r>
              <a:rPr lang="en-US" sz="1100" dirty="0">
                <a:solidFill>
                  <a:srgbClr val="000000"/>
                </a:solidFill>
                <a:latin typeface="Times New Roman" panose="02020603050405020304" pitchFamily="18" charset="0"/>
              </a:rPr>
              <a:t>a</a:t>
            </a:r>
            <a:r>
              <a:rPr lang="ro-RO" sz="1100" dirty="0">
                <a:solidFill>
                  <a:srgbClr val="000000"/>
                </a:solidFill>
                <a:latin typeface="Times New Roman" panose="02020603050405020304" pitchFamily="18" charset="0"/>
              </a:rPr>
              <a:t>, complicat și complex. Alte surse secundare  nu trebuie neglijat</a:t>
            </a:r>
            <a:r>
              <a:rPr lang="en-US" sz="1100" dirty="0">
                <a:solidFill>
                  <a:srgbClr val="000000"/>
                </a:solidFill>
                <a:latin typeface="Times New Roman" panose="02020603050405020304" pitchFamily="18" charset="0"/>
              </a:rPr>
              <a:t>e </a:t>
            </a:r>
            <a:r>
              <a:rPr lang="ro-RO" sz="1100" dirty="0">
                <a:solidFill>
                  <a:srgbClr val="000000"/>
                </a:solidFill>
                <a:latin typeface="Times New Roman" panose="02020603050405020304" pitchFamily="18" charset="0"/>
              </a:rPr>
              <a:t> în </a:t>
            </a:r>
            <a:r>
              <a:rPr lang="en-US" sz="1100" dirty="0">
                <a:solidFill>
                  <a:srgbClr val="000000"/>
                </a:solidFill>
                <a:latin typeface="Times New Roman" panose="02020603050405020304" pitchFamily="18" charset="0"/>
              </a:rPr>
              <a:t> </a:t>
            </a:r>
            <a:r>
              <a:rPr lang="en-US" sz="1100" dirty="0" err="1">
                <a:solidFill>
                  <a:srgbClr val="000000"/>
                </a:solidFill>
                <a:latin typeface="Times New Roman" panose="02020603050405020304" pitchFamily="18" charset="0"/>
              </a:rPr>
              <a:t>producerea</a:t>
            </a:r>
            <a:r>
              <a:rPr lang="en-US" sz="1100" dirty="0">
                <a:solidFill>
                  <a:srgbClr val="000000"/>
                </a:solidFill>
                <a:latin typeface="Times New Roman" panose="02020603050405020304" pitchFamily="18" charset="0"/>
              </a:rPr>
              <a:t> de </a:t>
            </a:r>
            <a:r>
              <a:rPr lang="ro-RO" sz="1100" dirty="0">
                <a:solidFill>
                  <a:srgbClr val="000000"/>
                </a:solidFill>
                <a:latin typeface="Times New Roman" panose="02020603050405020304" pitchFamily="18" charset="0"/>
              </a:rPr>
              <a:t>vertij/ameteala posttraumatica: combinatia de labirintita- suprainfectie, tratament cu antibiotic vestibulotoxic iatrogen (motivat de indicatia lor vitala in unele traumatisme craniene), vestibuloplegice-psiho-sedative, cauze traumatice secundare hemoragie cu anemie, vârsta înaintată a pacientului, mobilizare tardivă, preexistentă de comorbidități (afecțiuni cardiovasculare, metabolice, neuro-psiho-patologice), medicatia anticoagulanta etc. (26,34,35). </a:t>
            </a:r>
            <a:endParaRPr lang="ro-RO" dirty="0"/>
          </a:p>
        </p:txBody>
      </p:sp>
    </p:spTree>
    <p:extLst>
      <p:ext uri="{BB962C8B-B14F-4D97-AF65-F5344CB8AC3E}">
        <p14:creationId xmlns:p14="http://schemas.microsoft.com/office/powerpoint/2010/main" val="41155811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BF069F1D-8D46-4817-B55C-04EEF64C56AB}"/>
              </a:ext>
            </a:extLst>
          </p:cNvPr>
          <p:cNvPicPr>
            <a:picLocks noChangeAspect="1"/>
          </p:cNvPicPr>
          <p:nvPr/>
        </p:nvPicPr>
        <p:blipFill>
          <a:blip r:embed="rId3"/>
          <a:stretch>
            <a:fillRect/>
          </a:stretch>
        </p:blipFill>
        <p:spPr>
          <a:xfrm>
            <a:off x="1082410" y="1088740"/>
            <a:ext cx="5757842" cy="2087742"/>
          </a:xfrm>
          <a:prstGeom prst="rect">
            <a:avLst/>
          </a:prstGeom>
        </p:spPr>
      </p:pic>
      <p:pic>
        <p:nvPicPr>
          <p:cNvPr id="3" name="Picture 2">
            <a:extLst>
              <a:ext uri="{FF2B5EF4-FFF2-40B4-BE49-F238E27FC236}">
                <a16:creationId xmlns:a16="http://schemas.microsoft.com/office/drawing/2014/main" id="{7ED8728F-48AF-401B-8834-BD256C3BB21B}"/>
              </a:ext>
            </a:extLst>
          </p:cNvPr>
          <p:cNvPicPr>
            <a:picLocks noChangeAspect="1"/>
          </p:cNvPicPr>
          <p:nvPr/>
        </p:nvPicPr>
        <p:blipFill rotWithShape="1">
          <a:blip r:embed="rId4"/>
          <a:srcRect t="3449"/>
          <a:stretch/>
        </p:blipFill>
        <p:spPr>
          <a:xfrm>
            <a:off x="6838562" y="1088740"/>
            <a:ext cx="1762911" cy="2087742"/>
          </a:xfrm>
          <a:prstGeom prst="rect">
            <a:avLst/>
          </a:prstGeom>
        </p:spPr>
      </p:pic>
      <p:sp>
        <p:nvSpPr>
          <p:cNvPr id="8" name="Rectangle 7">
            <a:extLst>
              <a:ext uri="{FF2B5EF4-FFF2-40B4-BE49-F238E27FC236}">
                <a16:creationId xmlns:a16="http://schemas.microsoft.com/office/drawing/2014/main" id="{99FD3C18-D782-49E1-B1DB-B8933689B2D3}"/>
              </a:ext>
            </a:extLst>
          </p:cNvPr>
          <p:cNvSpPr/>
          <p:nvPr/>
        </p:nvSpPr>
        <p:spPr>
          <a:xfrm>
            <a:off x="395890" y="3429000"/>
            <a:ext cx="3708058" cy="2800767"/>
          </a:xfrm>
          <a:prstGeom prst="rect">
            <a:avLst/>
          </a:prstGeom>
        </p:spPr>
        <p:txBody>
          <a:bodyPr wrap="square">
            <a:spAutoFit/>
          </a:bodyPr>
          <a:lstStyle/>
          <a:p>
            <a:r>
              <a:rPr lang="ro-RO" sz="1100" dirty="0">
                <a:solidFill>
                  <a:srgbClr val="000000"/>
                </a:solidFill>
                <a:latin typeface="Times New Roman" panose="02020603050405020304" pitchFamily="18" charset="0"/>
              </a:rPr>
              <a:t>Prezența sindromului vestibular la pacienții cu tulburări concomitente ale coloanei cervicale este o apariție frecventă clinic în practica medicală. </a:t>
            </a:r>
            <a:endParaRPr lang="en-US" sz="1100" dirty="0">
              <a:solidFill>
                <a:srgbClr val="000000"/>
              </a:solidFill>
              <a:latin typeface="Times New Roman" panose="02020603050405020304" pitchFamily="18" charset="0"/>
            </a:endParaRPr>
          </a:p>
          <a:p>
            <a:endParaRPr lang="en-US" sz="1100" dirty="0">
              <a:solidFill>
                <a:srgbClr val="000000"/>
              </a:solidFill>
              <a:latin typeface="Times New Roman" panose="02020603050405020304" pitchFamily="18" charset="0"/>
            </a:endParaRPr>
          </a:p>
          <a:p>
            <a:r>
              <a:rPr lang="en-US" sz="1100" b="1" dirty="0" err="1">
                <a:solidFill>
                  <a:srgbClr val="000000"/>
                </a:solidFill>
                <a:latin typeface="Times New Roman" panose="02020603050405020304" pitchFamily="18" charset="0"/>
              </a:rPr>
              <a:t>Scop</a:t>
            </a:r>
            <a:r>
              <a:rPr lang="en-US" sz="1100" b="1" dirty="0">
                <a:solidFill>
                  <a:srgbClr val="000000"/>
                </a:solidFill>
                <a:latin typeface="Times New Roman" panose="02020603050405020304" pitchFamily="18" charset="0"/>
              </a:rPr>
              <a:t>:</a:t>
            </a:r>
            <a:r>
              <a:rPr lang="en-US" sz="1100" dirty="0">
                <a:solidFill>
                  <a:srgbClr val="000000"/>
                </a:solidFill>
                <a:latin typeface="Times New Roman" panose="02020603050405020304" pitchFamily="18" charset="0"/>
              </a:rPr>
              <a:t> </a:t>
            </a:r>
            <a:r>
              <a:rPr lang="ro-RO" sz="1100" dirty="0">
                <a:solidFill>
                  <a:srgbClr val="000000"/>
                </a:solidFill>
                <a:latin typeface="Times New Roman" panose="02020603050405020304" pitchFamily="18" charset="0"/>
              </a:rPr>
              <a:t>Problema diagnosticului diferențial cu patologia cervicală este o necesitate evidentă, cu atât mai mult cu cât adevăratele boli vestibulare ale urechii interne pot activa contracția unilaterală reflexă „compensatoare” a mușchilor cervicali. </a:t>
            </a:r>
            <a:endParaRPr lang="en-US" sz="1100" dirty="0">
              <a:solidFill>
                <a:srgbClr val="000000"/>
              </a:solidFill>
              <a:latin typeface="Times New Roman" panose="02020603050405020304" pitchFamily="18" charset="0"/>
            </a:endParaRPr>
          </a:p>
          <a:p>
            <a:endParaRPr lang="en-US"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Cu toate acestea, există și o formă de tulburare de echilibru descrisă ca „vertij cervical”, care este proprie afecțiunilor musculoligamentare grave ale coloanei vertebrale cervicale. Acesta, (denumirea sa provoaca frecvent confuzie cu afectiunile urechii interne) </a:t>
            </a:r>
            <a:r>
              <a:rPr lang="en-US" sz="1100" dirty="0" err="1">
                <a:solidFill>
                  <a:srgbClr val="000000"/>
                </a:solidFill>
                <a:latin typeface="Times New Roman" panose="02020603050405020304" pitchFamily="18" charset="0"/>
              </a:rPr>
              <a:t>dar</a:t>
            </a:r>
            <a:r>
              <a:rPr lang="en-US" sz="1100" dirty="0">
                <a:solidFill>
                  <a:srgbClr val="000000"/>
                </a:solidFill>
                <a:latin typeface="Times New Roman" panose="02020603050405020304" pitchFamily="18" charset="0"/>
              </a:rPr>
              <a:t> </a:t>
            </a:r>
            <a:r>
              <a:rPr lang="ro-RO" sz="1100" dirty="0">
                <a:solidFill>
                  <a:srgbClr val="000000"/>
                </a:solidFill>
                <a:latin typeface="Times New Roman" panose="02020603050405020304" pitchFamily="18" charset="0"/>
              </a:rPr>
              <a:t>nu este asociat cu semnul obiectiv al nistagmusului spontan.. </a:t>
            </a:r>
            <a:endParaRPr lang="ro-RO" dirty="0"/>
          </a:p>
        </p:txBody>
      </p:sp>
      <p:sp>
        <p:nvSpPr>
          <p:cNvPr id="9" name="Rectangle 8">
            <a:extLst>
              <a:ext uri="{FF2B5EF4-FFF2-40B4-BE49-F238E27FC236}">
                <a16:creationId xmlns:a16="http://schemas.microsoft.com/office/drawing/2014/main" id="{8BF90E42-E485-496E-8BFD-B8BC3B14AA31}"/>
              </a:ext>
            </a:extLst>
          </p:cNvPr>
          <p:cNvSpPr/>
          <p:nvPr/>
        </p:nvSpPr>
        <p:spPr>
          <a:xfrm>
            <a:off x="4176110" y="4088931"/>
            <a:ext cx="4572000" cy="2123658"/>
          </a:xfrm>
          <a:prstGeom prst="rect">
            <a:avLst/>
          </a:prstGeom>
        </p:spPr>
        <p:txBody>
          <a:bodyPr>
            <a:spAutoFit/>
          </a:bodyPr>
          <a:lstStyle/>
          <a:p>
            <a:r>
              <a:rPr lang="ro-RO" sz="1100" b="1" dirty="0">
                <a:solidFill>
                  <a:srgbClr val="000000"/>
                </a:solidFill>
                <a:latin typeface="Times New Roman" panose="02020603050405020304" pitchFamily="18" charset="0"/>
              </a:rPr>
              <a:t>Concluzii : </a:t>
            </a:r>
            <a:endParaRPr lang="en-US" sz="1100" b="1" dirty="0">
              <a:solidFill>
                <a:srgbClr val="000000"/>
              </a:solidFill>
              <a:latin typeface="Times New Roman" panose="02020603050405020304" pitchFamily="18" charset="0"/>
            </a:endParaRPr>
          </a:p>
          <a:p>
            <a:r>
              <a:rPr lang="en-US" sz="1100" dirty="0">
                <a:solidFill>
                  <a:srgbClr val="000000"/>
                </a:solidFill>
                <a:latin typeface="Times New Roman" panose="02020603050405020304" pitchFamily="18" charset="0"/>
              </a:rPr>
              <a:t>P</a:t>
            </a:r>
            <a:r>
              <a:rPr lang="ro-RO" sz="1100" dirty="0">
                <a:solidFill>
                  <a:srgbClr val="000000"/>
                </a:solidFill>
                <a:latin typeface="Times New Roman" panose="02020603050405020304" pitchFamily="18" charset="0"/>
              </a:rPr>
              <a:t>rezența sindromului vestibular la pacienții cu afecțiuni concomitente ale coloanei vertebrale cervicale este frecvent întâlnită în practica medicală cotidiană. Fiziopatologic sunt descrise mecanisme (vascular, proprioceptiv și neurologic) care ar putea explica manifestările din acest tip de patologie. </a:t>
            </a:r>
            <a:endParaRPr lang="en-US"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Intricarea acestora uneori și cu o stare psihopatologică particulară poate descrie cel mai pertinent realitatea clinică, iar supra-adăugarea unor traumatisme cervicale sau a herniilor coloanei cervicale produc cu certitudine precipitarea simptomatologiei. </a:t>
            </a:r>
          </a:p>
          <a:p>
            <a:r>
              <a:rPr lang="ro-RO" sz="1100" dirty="0">
                <a:solidFill>
                  <a:srgbClr val="000000"/>
                </a:solidFill>
                <a:latin typeface="Times New Roman" panose="02020603050405020304" pitchFamily="18" charset="0"/>
              </a:rPr>
              <a:t>Prezența concomitentă a </a:t>
            </a:r>
            <a:r>
              <a:rPr lang="ro-RO" sz="1100" i="1" dirty="0">
                <a:solidFill>
                  <a:srgbClr val="000000"/>
                </a:solidFill>
                <a:latin typeface="Times New Roman" panose="02020603050405020304" pitchFamily="18" charset="0"/>
              </a:rPr>
              <a:t>mielopatiei cervicale </a:t>
            </a:r>
            <a:r>
              <a:rPr lang="ro-RO" sz="1100" dirty="0">
                <a:solidFill>
                  <a:srgbClr val="000000"/>
                </a:solidFill>
                <a:latin typeface="Times New Roman" panose="02020603050405020304" pitchFamily="18" charset="0"/>
              </a:rPr>
              <a:t>este singura circumstanță, rară, în care artroza cervicală poate explica senzațiile vertiginoase poziționale. Artroza comună nu este niciodată responsabilă de vertij cu nistagmus. </a:t>
            </a:r>
            <a:endParaRPr lang="ro-RO" dirty="0"/>
          </a:p>
        </p:txBody>
      </p:sp>
    </p:spTree>
    <p:extLst>
      <p:ext uri="{BB962C8B-B14F-4D97-AF65-F5344CB8AC3E}">
        <p14:creationId xmlns:p14="http://schemas.microsoft.com/office/powerpoint/2010/main" val="28193541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EB742BF3-C377-4189-80F4-7477C27B762E}"/>
              </a:ext>
            </a:extLst>
          </p:cNvPr>
          <p:cNvPicPr>
            <a:picLocks noChangeAspect="1"/>
          </p:cNvPicPr>
          <p:nvPr/>
        </p:nvPicPr>
        <p:blipFill>
          <a:blip r:embed="rId3"/>
          <a:stretch>
            <a:fillRect/>
          </a:stretch>
        </p:blipFill>
        <p:spPr>
          <a:xfrm>
            <a:off x="3671901" y="1097632"/>
            <a:ext cx="5004532" cy="2108200"/>
          </a:xfrm>
          <a:prstGeom prst="rect">
            <a:avLst/>
          </a:prstGeom>
        </p:spPr>
      </p:pic>
      <p:pic>
        <p:nvPicPr>
          <p:cNvPr id="3" name="Picture 2">
            <a:extLst>
              <a:ext uri="{FF2B5EF4-FFF2-40B4-BE49-F238E27FC236}">
                <a16:creationId xmlns:a16="http://schemas.microsoft.com/office/drawing/2014/main" id="{EA1E81B1-064F-4CFB-BB40-C9A39F09A70F}"/>
              </a:ext>
            </a:extLst>
          </p:cNvPr>
          <p:cNvPicPr>
            <a:picLocks noChangeAspect="1"/>
          </p:cNvPicPr>
          <p:nvPr/>
        </p:nvPicPr>
        <p:blipFill>
          <a:blip r:embed="rId4"/>
          <a:stretch>
            <a:fillRect/>
          </a:stretch>
        </p:blipFill>
        <p:spPr>
          <a:xfrm>
            <a:off x="1833575" y="1086881"/>
            <a:ext cx="1838325" cy="2108200"/>
          </a:xfrm>
          <a:prstGeom prst="rect">
            <a:avLst/>
          </a:prstGeom>
        </p:spPr>
      </p:pic>
      <p:sp>
        <p:nvSpPr>
          <p:cNvPr id="8" name="Rectangle 7">
            <a:extLst>
              <a:ext uri="{FF2B5EF4-FFF2-40B4-BE49-F238E27FC236}">
                <a16:creationId xmlns:a16="http://schemas.microsoft.com/office/drawing/2014/main" id="{F96B5755-D7D2-4A76-91DD-6B75BB784D86}"/>
              </a:ext>
            </a:extLst>
          </p:cNvPr>
          <p:cNvSpPr/>
          <p:nvPr/>
        </p:nvSpPr>
        <p:spPr>
          <a:xfrm>
            <a:off x="395890" y="3284984"/>
            <a:ext cx="4572000" cy="2970044"/>
          </a:xfrm>
          <a:prstGeom prst="rect">
            <a:avLst/>
          </a:prstGeom>
        </p:spPr>
        <p:txBody>
          <a:bodyPr>
            <a:spAutoFit/>
          </a:bodyPr>
          <a:lstStyle/>
          <a:p>
            <a:r>
              <a:rPr lang="en-US" sz="1100" b="1" dirty="0" err="1">
                <a:solidFill>
                  <a:srgbClr val="000000"/>
                </a:solidFill>
                <a:latin typeface="Times New Roman" panose="02020603050405020304" pitchFamily="18" charset="0"/>
              </a:rPr>
              <a:t>Scop</a:t>
            </a:r>
            <a:r>
              <a:rPr lang="en-US" sz="1100" b="1" dirty="0">
                <a:solidFill>
                  <a:srgbClr val="000000"/>
                </a:solidFill>
                <a:latin typeface="Times New Roman" panose="02020603050405020304" pitchFamily="18" charset="0"/>
              </a:rPr>
              <a:t>:</a:t>
            </a:r>
            <a:r>
              <a:rPr lang="en-US" sz="1100" dirty="0">
                <a:solidFill>
                  <a:srgbClr val="000000"/>
                </a:solidFill>
                <a:latin typeface="Times New Roman" panose="02020603050405020304" pitchFamily="18" charset="0"/>
              </a:rPr>
              <a:t> </a:t>
            </a:r>
            <a:r>
              <a:rPr lang="ro-RO" sz="1100" dirty="0">
                <a:solidFill>
                  <a:srgbClr val="000000"/>
                </a:solidFill>
                <a:latin typeface="Times New Roman" panose="02020603050405020304" pitchFamily="18" charset="0"/>
              </a:rPr>
              <a:t>Vertijul care apare în contextul traumatologiei cranio-cervicale (TCC), și poate fi clasificat, după debut, în două mari grupe: unul se formează clinic cu debut de vertij imediat (mai puțin de 24 de ore) și tulburări care provoacă vertij cu relativ tardiv. debut, (după cel puțin 24 de ore). În acest al doilea grup, manifestările vertiginoase care apar târziu după episodul acut TCC, includ unele procese patologice ale căror semne se instalează lent, la câteva săptămâni după traumatism [35, 39-41]. </a:t>
            </a:r>
            <a:endParaRPr lang="en-US" sz="1100" dirty="0">
              <a:solidFill>
                <a:srgbClr val="000000"/>
              </a:solidFill>
              <a:latin typeface="Times New Roman" panose="02020603050405020304" pitchFamily="18" charset="0"/>
            </a:endParaRPr>
          </a:p>
          <a:p>
            <a:endParaRPr lang="ro-RO"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Forme de vertij cu debut imediat: vertij pozițional benign paroxistic (VPPB), contuzie labirint, fractură osoasă temporală, fistulă perilimfatica, dehiscența canalelor semicirculare și ruperea membranei ferestre rotunde. </a:t>
            </a:r>
            <a:endParaRPr lang="en-US" sz="1100" dirty="0">
              <a:solidFill>
                <a:srgbClr val="000000"/>
              </a:solidFill>
              <a:latin typeface="Times New Roman" panose="02020603050405020304" pitchFamily="18" charset="0"/>
            </a:endParaRPr>
          </a:p>
          <a:p>
            <a:endParaRPr lang="ro-RO"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Forme de vertij cu debut târziu: labirintită posttraumatică, hidrops posttraumatic al urechii interne, „vertij” cervicogen și afectarea vaselor cervicale (după whiplash), epilepsie vestibulară posttraumatică, migrenă posttraumatică, vertij din hematom intracranian posttraumatic și leziuni axonale difuze - vertij psihogen TCC (vechiul „sd.post-comoție”) . </a:t>
            </a:r>
            <a:endParaRPr lang="ro-RO" dirty="0"/>
          </a:p>
        </p:txBody>
      </p:sp>
      <p:sp>
        <p:nvSpPr>
          <p:cNvPr id="9" name="Rectangle 8">
            <a:extLst>
              <a:ext uri="{FF2B5EF4-FFF2-40B4-BE49-F238E27FC236}">
                <a16:creationId xmlns:a16="http://schemas.microsoft.com/office/drawing/2014/main" id="{5A8E0B49-D46A-46EC-88BF-0AA8E9FD6AA1}"/>
              </a:ext>
            </a:extLst>
          </p:cNvPr>
          <p:cNvSpPr/>
          <p:nvPr/>
        </p:nvSpPr>
        <p:spPr>
          <a:xfrm>
            <a:off x="4788024" y="4293096"/>
            <a:ext cx="4140460" cy="2123658"/>
          </a:xfrm>
          <a:prstGeom prst="rect">
            <a:avLst/>
          </a:prstGeom>
        </p:spPr>
        <p:txBody>
          <a:bodyPr wrap="square">
            <a:spAutoFit/>
          </a:bodyPr>
          <a:lstStyle/>
          <a:p>
            <a:r>
              <a:rPr lang="en-US" sz="1100" b="1" dirty="0" err="1">
                <a:solidFill>
                  <a:srgbClr val="000000"/>
                </a:solidFill>
                <a:latin typeface="Times New Roman" panose="02020603050405020304" pitchFamily="18" charset="0"/>
              </a:rPr>
              <a:t>Concluzie</a:t>
            </a:r>
            <a:r>
              <a:rPr lang="en-US" sz="1100" dirty="0">
                <a:solidFill>
                  <a:srgbClr val="000000"/>
                </a:solidFill>
                <a:latin typeface="Times New Roman" panose="02020603050405020304" pitchFamily="18" charset="0"/>
              </a:rPr>
              <a:t>: </a:t>
            </a:r>
          </a:p>
          <a:p>
            <a:r>
              <a:rPr lang="ro-RO" sz="1100" dirty="0">
                <a:solidFill>
                  <a:srgbClr val="000000"/>
                </a:solidFill>
                <a:latin typeface="Times New Roman" panose="02020603050405020304" pitchFamily="18" charset="0"/>
              </a:rPr>
              <a:t>În cazul patologiei traumatice cranio-cervicale sunt afectate structurile anatomice vestibulare, neurologice, oftalmice și cervicale ale coloanei vertebrale; in eventualul caz de neparticipare a pacientului (coma), evaluarea anatomica si functionala a organului acustic vestibular este necesara in scopul terapiei precoce, diagnosticului diferential si in scopul evaluarii medico-legale. </a:t>
            </a:r>
            <a:endParaRPr lang="en-US"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Prin urmare, îngrijirea de urgență a acestor cazuri necesită examinări paraclinice moderne: potențial evocat auditiv, reflex stapedia</a:t>
            </a:r>
            <a:r>
              <a:rPr lang="en-US" sz="1100" dirty="0">
                <a:solidFill>
                  <a:srgbClr val="000000"/>
                </a:solidFill>
                <a:latin typeface="Times New Roman" panose="02020603050405020304" pitchFamily="18" charset="0"/>
              </a:rPr>
              <a:t>n</a:t>
            </a:r>
            <a:r>
              <a:rPr lang="ro-RO" sz="1100" dirty="0">
                <a:solidFill>
                  <a:srgbClr val="000000"/>
                </a:solidFill>
                <a:latin typeface="Times New Roman" panose="02020603050405020304" pitchFamily="18" charset="0"/>
              </a:rPr>
              <a:t>, electronistagmografie computerizată (test ENG), videonistagmografie (test VNG) și alte teste de funcționare vestibulară</a:t>
            </a:r>
            <a:r>
              <a:rPr lang="en-US" sz="1100" dirty="0">
                <a:solidFill>
                  <a:srgbClr val="000000"/>
                </a:solidFill>
                <a:latin typeface="Times New Roman" panose="02020603050405020304" pitchFamily="18" charset="0"/>
              </a:rPr>
              <a:t> </a:t>
            </a:r>
            <a:r>
              <a:rPr lang="en-US" sz="1100" dirty="0" err="1">
                <a:solidFill>
                  <a:srgbClr val="000000"/>
                </a:solidFill>
                <a:latin typeface="Times New Roman" panose="02020603050405020304" pitchFamily="18" charset="0"/>
              </a:rPr>
              <a:t>complexe</a:t>
            </a:r>
            <a:r>
              <a:rPr lang="ro-RO" sz="1100" dirty="0">
                <a:solidFill>
                  <a:srgbClr val="000000"/>
                </a:solidFill>
                <a:latin typeface="Times New Roman" panose="02020603050405020304" pitchFamily="18" charset="0"/>
              </a:rPr>
              <a:t>, posibile doar în centre medicale supraspecializate. </a:t>
            </a:r>
            <a:endParaRPr lang="ro-RO" dirty="0"/>
          </a:p>
        </p:txBody>
      </p:sp>
    </p:spTree>
    <p:extLst>
      <p:ext uri="{BB962C8B-B14F-4D97-AF65-F5344CB8AC3E}">
        <p14:creationId xmlns:p14="http://schemas.microsoft.com/office/powerpoint/2010/main" val="2439011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p:nvPr/>
        </p:nvSpPr>
        <p:spPr>
          <a:xfrm>
            <a:off x="359531" y="55241"/>
            <a:ext cx="3661725" cy="1455632"/>
          </a:xfrm>
          <a:custGeom>
            <a:avLst/>
            <a:gdLst/>
            <a:ahLst/>
            <a:cxnLst/>
            <a:rect l="l" t="t" r="r" b="b"/>
            <a:pathLst>
              <a:path w="2696210" h="1200150">
                <a:moveTo>
                  <a:pt x="2495486" y="0"/>
                </a:moveTo>
                <a:lnTo>
                  <a:pt x="200063" y="0"/>
                </a:lnTo>
                <a:lnTo>
                  <a:pt x="154191" y="5281"/>
                </a:lnTo>
                <a:lnTo>
                  <a:pt x="112081" y="20327"/>
                </a:lnTo>
                <a:lnTo>
                  <a:pt x="74934" y="43937"/>
                </a:lnTo>
                <a:lnTo>
                  <a:pt x="43952" y="74911"/>
                </a:lnTo>
                <a:lnTo>
                  <a:pt x="20334" y="112050"/>
                </a:lnTo>
                <a:lnTo>
                  <a:pt x="5283" y="154155"/>
                </a:lnTo>
                <a:lnTo>
                  <a:pt x="0" y="200025"/>
                </a:lnTo>
                <a:lnTo>
                  <a:pt x="0" y="999998"/>
                </a:lnTo>
                <a:lnTo>
                  <a:pt x="5283" y="1045874"/>
                </a:lnTo>
                <a:lnTo>
                  <a:pt x="20334" y="1087997"/>
                </a:lnTo>
                <a:lnTo>
                  <a:pt x="43952" y="1125161"/>
                </a:lnTo>
                <a:lnTo>
                  <a:pt x="74934" y="1156162"/>
                </a:lnTo>
                <a:lnTo>
                  <a:pt x="112081" y="1179797"/>
                </a:lnTo>
                <a:lnTo>
                  <a:pt x="154191" y="1194861"/>
                </a:lnTo>
                <a:lnTo>
                  <a:pt x="200063" y="1200150"/>
                </a:lnTo>
                <a:lnTo>
                  <a:pt x="2495486" y="1200150"/>
                </a:lnTo>
                <a:lnTo>
                  <a:pt x="2541363" y="1194861"/>
                </a:lnTo>
                <a:lnTo>
                  <a:pt x="2583486" y="1179797"/>
                </a:lnTo>
                <a:lnTo>
                  <a:pt x="2620649" y="1156162"/>
                </a:lnTo>
                <a:lnTo>
                  <a:pt x="2651651" y="1125161"/>
                </a:lnTo>
                <a:lnTo>
                  <a:pt x="2675285" y="1087997"/>
                </a:lnTo>
                <a:lnTo>
                  <a:pt x="2690349" y="1045874"/>
                </a:lnTo>
                <a:lnTo>
                  <a:pt x="2695638" y="999998"/>
                </a:lnTo>
                <a:lnTo>
                  <a:pt x="2695638" y="200025"/>
                </a:lnTo>
                <a:lnTo>
                  <a:pt x="2690349" y="154155"/>
                </a:lnTo>
                <a:lnTo>
                  <a:pt x="2675285" y="112050"/>
                </a:lnTo>
                <a:lnTo>
                  <a:pt x="2651651" y="74911"/>
                </a:lnTo>
                <a:lnTo>
                  <a:pt x="2620649" y="43937"/>
                </a:lnTo>
                <a:lnTo>
                  <a:pt x="2583486" y="20327"/>
                </a:lnTo>
                <a:lnTo>
                  <a:pt x="2541363" y="5281"/>
                </a:lnTo>
                <a:lnTo>
                  <a:pt x="2495486" y="0"/>
                </a:lnTo>
                <a:close/>
              </a:path>
            </a:pathLst>
          </a:custGeom>
          <a:gradFill flip="none" rotWithShape="1">
            <a:gsLst>
              <a:gs pos="0">
                <a:srgbClr val="4189B3">
                  <a:shade val="30000"/>
                  <a:satMod val="115000"/>
                </a:srgbClr>
              </a:gs>
              <a:gs pos="50000">
                <a:srgbClr val="4189B3">
                  <a:shade val="67500"/>
                  <a:satMod val="115000"/>
                </a:srgbClr>
              </a:gs>
              <a:gs pos="100000">
                <a:srgbClr val="4189B3">
                  <a:shade val="100000"/>
                  <a:satMod val="115000"/>
                </a:srgbClr>
              </a:gs>
            </a:gsLst>
            <a:lin ang="16200000" scaled="1"/>
            <a:tileRect/>
          </a:gradFill>
          <a:ln>
            <a:noFill/>
          </a:ln>
        </p:spPr>
        <p:txBody>
          <a:bodyPr wrap="square" lIns="0" tIns="0" rIns="0" bIns="0" rtlCol="0"/>
          <a:lstStyle/>
          <a:p>
            <a:pPr algn="ctr"/>
            <a:endParaRPr lang="en-US" b="1" dirty="0"/>
          </a:p>
          <a:p>
            <a:pPr algn="ctr"/>
            <a:endParaRPr lang="en-US" b="1" dirty="0">
              <a:effectLst>
                <a:outerShdw blurRad="38100" dist="38100" dir="2700000" algn="tl">
                  <a:srgbClr val="000000">
                    <a:alpha val="43137"/>
                  </a:srgbClr>
                </a:outerShdw>
              </a:effectLst>
            </a:endParaRPr>
          </a:p>
          <a:p>
            <a:pPr algn="ctr"/>
            <a:r>
              <a:rPr lang="en-US" b="1" dirty="0">
                <a:effectLst>
                  <a:outerShdw blurRad="38100" dist="38100" dir="2700000" algn="tl">
                    <a:srgbClr val="000000">
                      <a:alpha val="43137"/>
                    </a:srgbClr>
                  </a:outerShdw>
                </a:effectLst>
              </a:rPr>
              <a:t>I</a:t>
            </a:r>
            <a:r>
              <a:rPr lang="en-US" b="1" i="1" dirty="0">
                <a:effectLst>
                  <a:outerShdw blurRad="38100" dist="38100" dir="2700000" algn="tl">
                    <a:srgbClr val="000000">
                      <a:alpha val="43137"/>
                    </a:srgbClr>
                  </a:outerShdw>
                </a:effectLst>
              </a:rPr>
              <a:t>. REALIZĂRI: </a:t>
            </a:r>
            <a:r>
              <a:rPr lang="en-US" b="1" dirty="0">
                <a:effectLst>
                  <a:outerShdw blurRad="38100" dist="38100" dir="2700000" algn="tl">
                    <a:srgbClr val="000000">
                      <a:alpha val="43137"/>
                    </a:srgbClr>
                  </a:outerShdw>
                </a:effectLst>
              </a:rPr>
              <a:t>ȘTIINȚICE, PROFESIONALE ȘI ACADEMICE</a:t>
            </a:r>
            <a:r>
              <a:rPr lang="en-US" b="1" dirty="0"/>
              <a:t>, </a:t>
            </a:r>
          </a:p>
        </p:txBody>
      </p:sp>
      <p:sp>
        <p:nvSpPr>
          <p:cNvPr id="11" name="object 11"/>
          <p:cNvSpPr/>
          <p:nvPr/>
        </p:nvSpPr>
        <p:spPr>
          <a:xfrm>
            <a:off x="5820915" y="3268911"/>
            <a:ext cx="3169805" cy="2602875"/>
          </a:xfrm>
          <a:custGeom>
            <a:avLst/>
            <a:gdLst/>
            <a:ahLst/>
            <a:cxnLst/>
            <a:rect l="l" t="t" r="r" b="b"/>
            <a:pathLst>
              <a:path w="2743835" h="1219200">
                <a:moveTo>
                  <a:pt x="2539936" y="0"/>
                </a:moveTo>
                <a:lnTo>
                  <a:pt x="203263" y="0"/>
                </a:lnTo>
                <a:lnTo>
                  <a:pt x="156654" y="5364"/>
                </a:lnTo>
                <a:lnTo>
                  <a:pt x="113869" y="20645"/>
                </a:lnTo>
                <a:lnTo>
                  <a:pt x="76128" y="44626"/>
                </a:lnTo>
                <a:lnTo>
                  <a:pt x="44651" y="76090"/>
                </a:lnTo>
                <a:lnTo>
                  <a:pt x="20658" y="113818"/>
                </a:lnTo>
                <a:lnTo>
                  <a:pt x="5367" y="156594"/>
                </a:lnTo>
                <a:lnTo>
                  <a:pt x="0" y="203200"/>
                </a:lnTo>
                <a:lnTo>
                  <a:pt x="0" y="1015873"/>
                </a:lnTo>
                <a:lnTo>
                  <a:pt x="5367" y="1062485"/>
                </a:lnTo>
                <a:lnTo>
                  <a:pt x="20658" y="1105279"/>
                </a:lnTo>
                <a:lnTo>
                  <a:pt x="44651" y="1143032"/>
                </a:lnTo>
                <a:lnTo>
                  <a:pt x="76128" y="1174523"/>
                </a:lnTo>
                <a:lnTo>
                  <a:pt x="113869" y="1198528"/>
                </a:lnTo>
                <a:lnTo>
                  <a:pt x="156654" y="1213828"/>
                </a:lnTo>
                <a:lnTo>
                  <a:pt x="203263" y="1219200"/>
                </a:lnTo>
                <a:lnTo>
                  <a:pt x="2539936" y="1219200"/>
                </a:lnTo>
                <a:lnTo>
                  <a:pt x="2586549" y="1213828"/>
                </a:lnTo>
                <a:lnTo>
                  <a:pt x="2629343" y="1198528"/>
                </a:lnTo>
                <a:lnTo>
                  <a:pt x="2667096" y="1174523"/>
                </a:lnTo>
                <a:lnTo>
                  <a:pt x="2698586" y="1143032"/>
                </a:lnTo>
                <a:lnTo>
                  <a:pt x="2722592" y="1105279"/>
                </a:lnTo>
                <a:lnTo>
                  <a:pt x="2737892" y="1062485"/>
                </a:lnTo>
                <a:lnTo>
                  <a:pt x="2743263" y="1015873"/>
                </a:lnTo>
                <a:lnTo>
                  <a:pt x="2743263" y="203200"/>
                </a:lnTo>
                <a:lnTo>
                  <a:pt x="2737892" y="156594"/>
                </a:lnTo>
                <a:lnTo>
                  <a:pt x="2722592" y="113818"/>
                </a:lnTo>
                <a:lnTo>
                  <a:pt x="2698586" y="76090"/>
                </a:lnTo>
                <a:lnTo>
                  <a:pt x="2667096" y="44626"/>
                </a:lnTo>
                <a:lnTo>
                  <a:pt x="2629343" y="20645"/>
                </a:lnTo>
                <a:lnTo>
                  <a:pt x="2586549" y="5364"/>
                </a:lnTo>
                <a:lnTo>
                  <a:pt x="2539936" y="0"/>
                </a:lnTo>
                <a:close/>
              </a:path>
            </a:pathLst>
          </a:custGeom>
          <a:gradFill flip="none" rotWithShape="1">
            <a:gsLst>
              <a:gs pos="0">
                <a:srgbClr val="4189B3">
                  <a:shade val="30000"/>
                  <a:satMod val="115000"/>
                </a:srgbClr>
              </a:gs>
              <a:gs pos="50000">
                <a:srgbClr val="4189B3">
                  <a:shade val="67500"/>
                  <a:satMod val="115000"/>
                </a:srgbClr>
              </a:gs>
              <a:gs pos="100000">
                <a:srgbClr val="4189B3">
                  <a:shade val="100000"/>
                  <a:satMod val="115000"/>
                </a:srgbClr>
              </a:gs>
            </a:gsLst>
            <a:lin ang="16200000" scaled="1"/>
            <a:tileRect/>
          </a:gradFill>
        </p:spPr>
        <p:txBody>
          <a:bodyPr wrap="square" lIns="0" tIns="0" rIns="0" bIns="0" rtlCol="0"/>
          <a:lstStyle/>
          <a:p>
            <a:pPr algn="ctr"/>
            <a:endParaRPr lang="en-US" b="1" dirty="0"/>
          </a:p>
          <a:p>
            <a:pPr algn="ctr"/>
            <a:endParaRPr lang="en-US" b="1" dirty="0"/>
          </a:p>
          <a:p>
            <a:pPr algn="ctr"/>
            <a:endParaRPr lang="en-US" b="1" dirty="0"/>
          </a:p>
          <a:p>
            <a:pPr algn="ctr"/>
            <a:r>
              <a:rPr lang="en-US" b="1" dirty="0">
                <a:effectLst>
                  <a:outerShdw blurRad="38100" dist="38100" dir="2700000" algn="tl">
                    <a:srgbClr val="000000">
                      <a:alpha val="43137"/>
                    </a:srgbClr>
                  </a:outerShdw>
                </a:effectLst>
              </a:rPr>
              <a:t>II. </a:t>
            </a:r>
            <a:r>
              <a:rPr lang="en-US" b="1" i="1" dirty="0">
                <a:effectLst>
                  <a:outerShdw blurRad="38100" dist="38100" dir="2700000" algn="tl">
                    <a:srgbClr val="000000">
                      <a:alpha val="43137"/>
                    </a:srgbClr>
                  </a:outerShdw>
                </a:effectLst>
              </a:rPr>
              <a:t>PLANURI DE EVOLUŢIE </a:t>
            </a:r>
          </a:p>
          <a:p>
            <a:pPr algn="ctr"/>
            <a:r>
              <a:rPr lang="en-US" b="1" dirty="0">
                <a:effectLst>
                  <a:outerShdw blurRad="38100" dist="38100" dir="2700000" algn="tl">
                    <a:srgbClr val="000000">
                      <a:alpha val="43137"/>
                    </a:srgbClr>
                  </a:outerShdw>
                </a:effectLst>
              </a:rPr>
              <a:t>ŞI DEZVOLTARE ŞTIINŢIFICĂ, PROFESIONALĂ ŞI ACADEMICĂ</a:t>
            </a:r>
          </a:p>
        </p:txBody>
      </p:sp>
      <p:sp>
        <p:nvSpPr>
          <p:cNvPr id="16" name="object 16"/>
          <p:cNvSpPr/>
          <p:nvPr/>
        </p:nvSpPr>
        <p:spPr>
          <a:xfrm>
            <a:off x="359531" y="6046675"/>
            <a:ext cx="3661726" cy="756084"/>
          </a:xfrm>
          <a:custGeom>
            <a:avLst/>
            <a:gdLst/>
            <a:ahLst/>
            <a:cxnLst/>
            <a:rect l="l" t="t" r="r" b="b"/>
            <a:pathLst>
              <a:path w="2333625" h="895350">
                <a:moveTo>
                  <a:pt x="2184273" y="0"/>
                </a:moveTo>
                <a:lnTo>
                  <a:pt x="149225" y="0"/>
                </a:lnTo>
                <a:lnTo>
                  <a:pt x="102055" y="7609"/>
                </a:lnTo>
                <a:lnTo>
                  <a:pt x="61091" y="28798"/>
                </a:lnTo>
                <a:lnTo>
                  <a:pt x="28789" y="61107"/>
                </a:lnTo>
                <a:lnTo>
                  <a:pt x="7606" y="102077"/>
                </a:lnTo>
                <a:lnTo>
                  <a:pt x="0" y="149250"/>
                </a:lnTo>
                <a:lnTo>
                  <a:pt x="0" y="746099"/>
                </a:lnTo>
                <a:lnTo>
                  <a:pt x="7606" y="793272"/>
                </a:lnTo>
                <a:lnTo>
                  <a:pt x="28789" y="834242"/>
                </a:lnTo>
                <a:lnTo>
                  <a:pt x="61091" y="866551"/>
                </a:lnTo>
                <a:lnTo>
                  <a:pt x="102055" y="887740"/>
                </a:lnTo>
                <a:lnTo>
                  <a:pt x="149225" y="895350"/>
                </a:lnTo>
                <a:lnTo>
                  <a:pt x="2184273" y="895350"/>
                </a:lnTo>
                <a:lnTo>
                  <a:pt x="2231456" y="887740"/>
                </a:lnTo>
                <a:lnTo>
                  <a:pt x="2272451" y="866551"/>
                </a:lnTo>
                <a:lnTo>
                  <a:pt x="2304790" y="834242"/>
                </a:lnTo>
                <a:lnTo>
                  <a:pt x="2326004" y="793272"/>
                </a:lnTo>
                <a:lnTo>
                  <a:pt x="2333625" y="746099"/>
                </a:lnTo>
                <a:lnTo>
                  <a:pt x="2333625" y="149250"/>
                </a:lnTo>
                <a:lnTo>
                  <a:pt x="2326004" y="102077"/>
                </a:lnTo>
                <a:lnTo>
                  <a:pt x="2304790" y="61107"/>
                </a:lnTo>
                <a:lnTo>
                  <a:pt x="2272451" y="28798"/>
                </a:lnTo>
                <a:lnTo>
                  <a:pt x="2231456" y="7609"/>
                </a:lnTo>
                <a:lnTo>
                  <a:pt x="2184273" y="0"/>
                </a:lnTo>
                <a:close/>
              </a:path>
            </a:pathLst>
          </a:custGeom>
          <a:gradFill flip="none" rotWithShape="1">
            <a:gsLst>
              <a:gs pos="0">
                <a:srgbClr val="4189B3">
                  <a:shade val="30000"/>
                  <a:satMod val="115000"/>
                </a:srgbClr>
              </a:gs>
              <a:gs pos="50000">
                <a:srgbClr val="4189B3">
                  <a:shade val="67500"/>
                  <a:satMod val="115000"/>
                </a:srgbClr>
              </a:gs>
              <a:gs pos="100000">
                <a:srgbClr val="4189B3">
                  <a:shade val="100000"/>
                  <a:satMod val="115000"/>
                </a:srgbClr>
              </a:gs>
            </a:gsLst>
            <a:lin ang="16200000" scaled="1"/>
            <a:tileRect/>
          </a:gradFill>
        </p:spPr>
        <p:txBody>
          <a:bodyPr wrap="square" lIns="0" tIns="0" rIns="0" bIns="0" rtlCol="0"/>
          <a:lstStyle/>
          <a:p>
            <a:pPr algn="ctr"/>
            <a:endParaRPr lang="en-US" b="1" dirty="0"/>
          </a:p>
          <a:p>
            <a:pPr algn="ctr"/>
            <a:r>
              <a:rPr lang="en-US" b="1" dirty="0">
                <a:effectLst>
                  <a:outerShdw blurRad="38100" dist="38100" dir="2700000" algn="tl">
                    <a:srgbClr val="000000">
                      <a:alpha val="43137"/>
                    </a:srgbClr>
                  </a:outerShdw>
                </a:effectLst>
              </a:rPr>
              <a:t>III. BIBLIOGRAFIE</a:t>
            </a:r>
          </a:p>
        </p:txBody>
      </p:sp>
      <p:sp>
        <p:nvSpPr>
          <p:cNvPr id="18" name="Rectangle 17"/>
          <p:cNvSpPr/>
          <p:nvPr/>
        </p:nvSpPr>
        <p:spPr>
          <a:xfrm>
            <a:off x="251520" y="1563951"/>
            <a:ext cx="8892480" cy="1669496"/>
          </a:xfrm>
          <a:prstGeom prst="rect">
            <a:avLst/>
          </a:prstGeom>
        </p:spPr>
        <p:txBody>
          <a:bodyPr wrap="square">
            <a:spAutoFit/>
          </a:bodyPr>
          <a:lstStyle/>
          <a:p>
            <a:pPr>
              <a:lnSpc>
                <a:spcPct val="150000"/>
              </a:lnSpc>
              <a:spcAft>
                <a:spcPts val="0"/>
              </a:spcAft>
            </a:pPr>
            <a:r>
              <a:rPr lang="en-US" sz="1400" b="1" u="sng" dirty="0">
                <a:latin typeface="Times New Roman" panose="02020603050405020304" pitchFamily="18" charset="0"/>
                <a:ea typeface="Times New Roman" panose="02020603050405020304" pitchFamily="18" charset="0"/>
              </a:rPr>
              <a:t>2. REALIZARI STIINTIFICE</a:t>
            </a:r>
            <a:r>
              <a:rPr lang="ro-RO" sz="1400" b="1" u="sng" dirty="0">
                <a:latin typeface="Times New Roman" panose="02020603050405020304" pitchFamily="18" charset="0"/>
                <a:ea typeface="Times New Roman" panose="02020603050405020304" pitchFamily="18" charset="0"/>
              </a:rPr>
              <a:t> </a:t>
            </a:r>
            <a:r>
              <a:rPr lang="en-US" sz="1400" b="1" u="sng" dirty="0">
                <a:latin typeface="Times New Roman" panose="02020603050405020304" pitchFamily="18" charset="0"/>
                <a:ea typeface="Times New Roman" panose="02020603050405020304" pitchFamily="18" charset="0"/>
              </a:rPr>
              <a:t>:</a:t>
            </a:r>
          </a:p>
          <a:p>
            <a:pPr>
              <a:lnSpc>
                <a:spcPct val="150000"/>
              </a:lnSpc>
              <a:spcAft>
                <a:spcPts val="0"/>
              </a:spcAft>
            </a:pPr>
            <a:r>
              <a:rPr lang="en-US" sz="1400" b="1" dirty="0">
                <a:latin typeface="Times New Roman" panose="02020603050405020304" pitchFamily="18" charset="0"/>
                <a:ea typeface="Times New Roman" panose="02020603050405020304" pitchFamily="18" charset="0"/>
              </a:rPr>
              <a:t>A. </a:t>
            </a:r>
            <a:r>
              <a:rPr lang="ro-RO" sz="1400" b="1" dirty="0">
                <a:latin typeface="Times New Roman" panose="02020603050405020304" pitchFamily="18" charset="0"/>
                <a:ea typeface="Times New Roman" panose="02020603050405020304" pitchFamily="18" charset="0"/>
              </a:rPr>
              <a:t>Realizări științifice în domeniul </a:t>
            </a:r>
            <a:r>
              <a:rPr lang="ro-RO" sz="1400" b="1" dirty="0">
                <a:solidFill>
                  <a:srgbClr val="FF0000"/>
                </a:solidFill>
                <a:latin typeface="Times New Roman" panose="02020603050405020304" pitchFamily="18" charset="0"/>
                <a:ea typeface="Times New Roman" panose="02020603050405020304" pitchFamily="18" charset="0"/>
              </a:rPr>
              <a:t>aspectelor practice </a:t>
            </a:r>
            <a:r>
              <a:rPr lang="ro-RO" sz="1400" b="1" dirty="0">
                <a:latin typeface="Times New Roman" panose="02020603050405020304" pitchFamily="18" charset="0"/>
                <a:ea typeface="Times New Roman" panose="02020603050405020304" pitchFamily="18" charset="0"/>
              </a:rPr>
              <a:t>de diagnostic si tratament a  tulburărilor de echilibru</a:t>
            </a:r>
          </a:p>
          <a:p>
            <a:pPr>
              <a:lnSpc>
                <a:spcPct val="150000"/>
              </a:lnSpc>
              <a:spcAft>
                <a:spcPts val="0"/>
              </a:spcAft>
            </a:pPr>
            <a:r>
              <a:rPr lang="ro-RO" sz="1400" b="1" dirty="0">
                <a:latin typeface="Times New Roman" panose="02020603050405020304" pitchFamily="18" charset="0"/>
                <a:ea typeface="Times New Roman" panose="02020603050405020304" pitchFamily="18" charset="0"/>
              </a:rPr>
              <a:t>B. Realizări științifice în domenii </a:t>
            </a:r>
            <a:r>
              <a:rPr lang="ro-RO" sz="1400" b="1" dirty="0">
                <a:solidFill>
                  <a:srgbClr val="FF0000"/>
                </a:solidFill>
                <a:latin typeface="Times New Roman" panose="02020603050405020304" pitchFamily="18" charset="0"/>
                <a:ea typeface="Times New Roman" panose="02020603050405020304" pitchFamily="18" charset="0"/>
              </a:rPr>
              <a:t>interdisciplinare</a:t>
            </a:r>
            <a:r>
              <a:rPr lang="ro-RO" sz="1400" b="1" dirty="0">
                <a:latin typeface="Times New Roman" panose="02020603050405020304" pitchFamily="18" charset="0"/>
                <a:ea typeface="Times New Roman" panose="02020603050405020304" pitchFamily="18" charset="0"/>
              </a:rPr>
              <a:t>, in relatie cu practica  tulburărilor de echilibru</a:t>
            </a:r>
          </a:p>
          <a:p>
            <a:pPr>
              <a:lnSpc>
                <a:spcPct val="150000"/>
              </a:lnSpc>
              <a:spcAft>
                <a:spcPts val="0"/>
              </a:spcAft>
            </a:pPr>
            <a:r>
              <a:rPr lang="ro-RO" sz="1400" b="1" dirty="0">
                <a:latin typeface="Times New Roman" panose="02020603050405020304" pitchFamily="18" charset="0"/>
                <a:ea typeface="Times New Roman" panose="02020603050405020304" pitchFamily="18" charset="0"/>
              </a:rPr>
              <a:t>C.</a:t>
            </a:r>
            <a:r>
              <a:rPr lang="en-US" sz="1400" b="1" dirty="0">
                <a:latin typeface="Times New Roman" panose="02020603050405020304" pitchFamily="18" charset="0"/>
                <a:ea typeface="Times New Roman" panose="02020603050405020304" pitchFamily="18" charset="0"/>
              </a:rPr>
              <a:t> </a:t>
            </a:r>
            <a:r>
              <a:rPr lang="ro-RO" sz="1400" b="1" dirty="0">
                <a:latin typeface="Times New Roman" panose="02020603050405020304" pitchFamily="18" charset="0"/>
                <a:ea typeface="Times New Roman" panose="02020603050405020304" pitchFamily="18" charset="0"/>
              </a:rPr>
              <a:t>Realizări științifice în domeniul </a:t>
            </a:r>
            <a:r>
              <a:rPr lang="ro-RO" sz="1400" b="1" dirty="0">
                <a:solidFill>
                  <a:srgbClr val="FF0000"/>
                </a:solidFill>
                <a:latin typeface="Times New Roman" panose="02020603050405020304" pitchFamily="18" charset="0"/>
                <a:ea typeface="Times New Roman" panose="02020603050405020304" pitchFamily="18" charset="0"/>
              </a:rPr>
              <a:t>medicinei integrative </a:t>
            </a:r>
            <a:endParaRPr lang="en-US" sz="1400" b="1" dirty="0">
              <a:solidFill>
                <a:srgbClr val="FF0000"/>
              </a:solidFill>
              <a:latin typeface="Times New Roman" panose="02020603050405020304" pitchFamily="18" charset="0"/>
              <a:ea typeface="Times New Roman" panose="02020603050405020304" pitchFamily="18" charset="0"/>
            </a:endParaRPr>
          </a:p>
          <a:p>
            <a:pPr>
              <a:lnSpc>
                <a:spcPct val="150000"/>
              </a:lnSpc>
              <a:spcAft>
                <a:spcPts val="0"/>
              </a:spcAft>
            </a:pPr>
            <a:r>
              <a:rPr lang="ro-RO" sz="1400" b="1" dirty="0">
                <a:latin typeface="Times New Roman" panose="02020603050405020304" pitchFamily="18" charset="0"/>
                <a:ea typeface="Times New Roman" panose="02020603050405020304" pitchFamily="18" charset="0"/>
              </a:rPr>
              <a:t>D. Realizări științifice în </a:t>
            </a:r>
            <a:r>
              <a:rPr lang="ro-RO" sz="1400" b="1" dirty="0">
                <a:solidFill>
                  <a:srgbClr val="FF0000"/>
                </a:solidFill>
                <a:latin typeface="Times New Roman" panose="02020603050405020304" pitchFamily="18" charset="0"/>
                <a:ea typeface="Times New Roman" panose="02020603050405020304" pitchFamily="18" charset="0"/>
              </a:rPr>
              <a:t>alte domenii </a:t>
            </a:r>
            <a:r>
              <a:rPr lang="ro-RO" sz="1400" b="1" dirty="0">
                <a:latin typeface="Times New Roman" panose="02020603050405020304" pitchFamily="18" charset="0"/>
                <a:ea typeface="Times New Roman" panose="02020603050405020304" pitchFamily="18" charset="0"/>
              </a:rPr>
              <a:t>de cercetare</a:t>
            </a:r>
            <a:r>
              <a:rPr lang="en-US" sz="1400" b="1" dirty="0">
                <a:latin typeface="Times New Roman" panose="02020603050405020304" pitchFamily="18" charset="0"/>
                <a:ea typeface="Times New Roman" panose="02020603050405020304" pitchFamily="18" charset="0"/>
              </a:rPr>
              <a:t> </a:t>
            </a:r>
            <a:r>
              <a:rPr lang="en-US" sz="1400" b="1" dirty="0" err="1">
                <a:latin typeface="Times New Roman" panose="02020603050405020304" pitchFamily="18" charset="0"/>
                <a:ea typeface="Times New Roman" panose="02020603050405020304" pitchFamily="18" charset="0"/>
              </a:rPr>
              <a:t>medicala</a:t>
            </a:r>
            <a:endParaRPr lang="en-US" sz="1400" b="1" dirty="0">
              <a:latin typeface="Times New Roman" panose="02020603050405020304" pitchFamily="18" charset="0"/>
              <a:ea typeface="Times New Roman" panose="02020603050405020304" pitchFamily="18" charset="0"/>
            </a:endParaRPr>
          </a:p>
        </p:txBody>
      </p:sp>
      <p:sp>
        <p:nvSpPr>
          <p:cNvPr id="19" name="Rectangle 18"/>
          <p:cNvSpPr/>
          <p:nvPr/>
        </p:nvSpPr>
        <p:spPr>
          <a:xfrm>
            <a:off x="4021257" y="182155"/>
            <a:ext cx="4969463" cy="1346331"/>
          </a:xfrm>
          <a:prstGeom prst="rect">
            <a:avLst/>
          </a:prstGeom>
        </p:spPr>
        <p:txBody>
          <a:bodyPr wrap="square">
            <a:spAutoFit/>
          </a:bodyPr>
          <a:lstStyle/>
          <a:p>
            <a:pPr>
              <a:lnSpc>
                <a:spcPct val="150000"/>
              </a:lnSpc>
              <a:spcAft>
                <a:spcPts val="0"/>
              </a:spcAft>
            </a:pPr>
            <a:r>
              <a:rPr lang="en-US" sz="1400" b="1" u="sng" dirty="0">
                <a:latin typeface="Times New Roman" panose="02020603050405020304" pitchFamily="18" charset="0"/>
                <a:ea typeface="Times New Roman" panose="02020603050405020304" pitchFamily="18" charset="0"/>
                <a:cs typeface="Times New Roman" panose="02020603050405020304" pitchFamily="18" charset="0"/>
              </a:rPr>
              <a:t>1. REALIZARI PROFESIONALE SI ACADEMICE</a:t>
            </a:r>
            <a:r>
              <a:rPr lang="ro-RO" sz="1400" b="1" u="sng" dirty="0">
                <a:latin typeface="Times New Roman" panose="02020603050405020304" pitchFamily="18" charset="0"/>
                <a:ea typeface="Times New Roman" panose="02020603050405020304" pitchFamily="18" charset="0"/>
                <a:cs typeface="Times New Roman" panose="02020603050405020304" pitchFamily="18" charset="0"/>
              </a:rPr>
              <a:t> </a:t>
            </a:r>
            <a:r>
              <a:rPr lang="en-US" sz="1400" b="1" u="sng" dirty="0">
                <a:latin typeface="Times New Roman" panose="02020603050405020304" pitchFamily="18" charset="0"/>
                <a:ea typeface="Times New Roman" panose="02020603050405020304" pitchFamily="18" charset="0"/>
                <a:cs typeface="Times New Roman" panose="02020603050405020304" pitchFamily="18" charset="0"/>
              </a:rPr>
              <a:t>:</a:t>
            </a:r>
          </a:p>
          <a:p>
            <a:pPr marL="228600" indent="-228600">
              <a:lnSpc>
                <a:spcPct val="150000"/>
              </a:lnSpc>
              <a:spcAft>
                <a:spcPts val="0"/>
              </a:spcAft>
              <a:buAutoNum type="alphaUcPeriod"/>
            </a:pPr>
            <a:r>
              <a:rPr lang="en-US" sz="1400" b="1" dirty="0" err="1">
                <a:latin typeface="Times New Roman" panose="02020603050405020304" pitchFamily="18" charset="0"/>
                <a:cs typeface="Times New Roman" panose="02020603050405020304" pitchFamily="18" charset="0"/>
              </a:rPr>
              <a:t>Prezentare</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generală</a:t>
            </a:r>
            <a:r>
              <a:rPr lang="en-US" sz="1400" b="1" dirty="0">
                <a:latin typeface="Times New Roman" panose="02020603050405020304" pitchFamily="18" charset="0"/>
                <a:cs typeface="Times New Roman" panose="02020603050405020304" pitchFamily="18" charset="0"/>
              </a:rPr>
              <a:t> a </a:t>
            </a:r>
            <a:r>
              <a:rPr lang="en-US" sz="1400" b="1" dirty="0" err="1">
                <a:latin typeface="Times New Roman" panose="02020603050405020304" pitchFamily="18" charset="0"/>
                <a:cs typeface="Times New Roman" panose="02020603050405020304" pitchFamily="18" charset="0"/>
              </a:rPr>
              <a:t>carierei</a:t>
            </a:r>
            <a:endParaRPr lang="en-US" sz="1400" b="1" dirty="0">
              <a:latin typeface="Times New Roman" panose="02020603050405020304" pitchFamily="18" charset="0"/>
              <a:cs typeface="Times New Roman" panose="02020603050405020304" pitchFamily="18" charset="0"/>
            </a:endParaRPr>
          </a:p>
          <a:p>
            <a:pPr marL="228600" indent="-228600">
              <a:lnSpc>
                <a:spcPct val="150000"/>
              </a:lnSpc>
              <a:spcAft>
                <a:spcPts val="0"/>
              </a:spcAft>
              <a:buAutoNum type="alphaUcPeriod"/>
            </a:pPr>
            <a:r>
              <a:rPr lang="en-US" sz="1400" b="1" dirty="0" err="1">
                <a:latin typeface="Times New Roman" panose="02020603050405020304" pitchFamily="18" charset="0"/>
                <a:cs typeface="Times New Roman" panose="02020603050405020304" pitchFamily="18" charset="0"/>
              </a:rPr>
              <a:t>Teza</a:t>
            </a:r>
            <a:r>
              <a:rPr lang="en-US" sz="1400" b="1" dirty="0">
                <a:latin typeface="Times New Roman" panose="02020603050405020304" pitchFamily="18" charset="0"/>
                <a:cs typeface="Times New Roman" panose="02020603050405020304" pitchFamily="18" charset="0"/>
              </a:rPr>
              <a:t> de </a:t>
            </a:r>
            <a:r>
              <a:rPr lang="en-US" sz="1400" b="1" dirty="0" err="1">
                <a:latin typeface="Times New Roman" panose="02020603050405020304" pitchFamily="18" charset="0"/>
                <a:cs typeface="Times New Roman" panose="02020603050405020304" pitchFamily="18" charset="0"/>
              </a:rPr>
              <a:t>doctorat</a:t>
            </a:r>
            <a:endParaRPr lang="en-US" sz="1400" b="1" dirty="0">
              <a:latin typeface="Times New Roman" panose="02020603050405020304" pitchFamily="18" charset="0"/>
              <a:cs typeface="Times New Roman" panose="02020603050405020304" pitchFamily="18" charset="0"/>
            </a:endParaRPr>
          </a:p>
          <a:p>
            <a:pPr marL="228600" indent="-228600">
              <a:lnSpc>
                <a:spcPct val="150000"/>
              </a:lnSpc>
              <a:spcAft>
                <a:spcPts val="0"/>
              </a:spcAft>
              <a:buAutoNum type="alphaUcPeriod"/>
            </a:pPr>
            <a:r>
              <a:rPr lang="en-US" sz="1400" b="1" dirty="0" err="1">
                <a:latin typeface="Times New Roman" panose="02020603050405020304" pitchFamily="18" charset="0"/>
                <a:cs typeface="Times New Roman" panose="02020603050405020304" pitchFamily="18" charset="0"/>
              </a:rPr>
              <a:t>Recunoastere</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nationala</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si</a:t>
            </a:r>
            <a:r>
              <a:rPr lang="en-US" sz="1400" b="1" dirty="0">
                <a:latin typeface="Times New Roman" panose="02020603050405020304" pitchFamily="18" charset="0"/>
                <a:cs typeface="Times New Roman" panose="02020603050405020304" pitchFamily="18" charset="0"/>
              </a:rPr>
              <a:t> </a:t>
            </a:r>
            <a:r>
              <a:rPr lang="en-US" sz="1400" b="1" dirty="0" err="1">
                <a:latin typeface="Times New Roman" panose="02020603050405020304" pitchFamily="18" charset="0"/>
                <a:cs typeface="Times New Roman" panose="02020603050405020304" pitchFamily="18" charset="0"/>
              </a:rPr>
              <a:t>internationala</a:t>
            </a:r>
            <a:endParaRPr lang="en-US" sz="1400" b="1" dirty="0">
              <a:latin typeface="Times New Roman" panose="02020603050405020304" pitchFamily="18" charset="0"/>
              <a:cs typeface="Times New Roman" panose="02020603050405020304" pitchFamily="18" charset="0"/>
            </a:endParaRPr>
          </a:p>
        </p:txBody>
      </p:sp>
      <p:sp>
        <p:nvSpPr>
          <p:cNvPr id="20" name="Rectangle 19"/>
          <p:cNvSpPr/>
          <p:nvPr/>
        </p:nvSpPr>
        <p:spPr>
          <a:xfrm>
            <a:off x="153279" y="3232795"/>
            <a:ext cx="5750868" cy="2638992"/>
          </a:xfrm>
          <a:prstGeom prst="rect">
            <a:avLst/>
          </a:prstGeom>
        </p:spPr>
        <p:txBody>
          <a:bodyPr wrap="square">
            <a:spAutoFit/>
          </a:bodyPr>
          <a:lstStyle/>
          <a:p>
            <a:pPr>
              <a:lnSpc>
                <a:spcPct val="150000"/>
              </a:lnSpc>
              <a:spcAft>
                <a:spcPts val="0"/>
              </a:spcAft>
            </a:pPr>
            <a:r>
              <a:rPr lang="en-US" sz="1400" b="1" u="sng" dirty="0">
                <a:latin typeface="Times New Roman" panose="02020603050405020304" pitchFamily="18" charset="0"/>
                <a:ea typeface="Times New Roman" panose="02020603050405020304" pitchFamily="18" charset="0"/>
              </a:rPr>
              <a:t>3.</a:t>
            </a:r>
            <a:r>
              <a:rPr lang="ro-RO" sz="1400" b="1" u="sng" dirty="0">
                <a:latin typeface="Times New Roman" panose="02020603050405020304" pitchFamily="18" charset="0"/>
                <a:ea typeface="Times New Roman" panose="02020603050405020304" pitchFamily="18" charset="0"/>
              </a:rPr>
              <a:t> PLANURI DE EVOLUŢIE ŞI DEZVOLTARE ŞTIINŢIFICĂ</a:t>
            </a:r>
            <a:r>
              <a:rPr lang="en-US" sz="1400" b="1" u="sng" dirty="0">
                <a:latin typeface="Times New Roman" panose="02020603050405020304" pitchFamily="18" charset="0"/>
                <a:ea typeface="Times New Roman" panose="02020603050405020304" pitchFamily="18" charset="0"/>
              </a:rPr>
              <a:t>:</a:t>
            </a:r>
          </a:p>
          <a:p>
            <a:pPr marL="228600" indent="-228600">
              <a:lnSpc>
                <a:spcPct val="150000"/>
              </a:lnSpc>
              <a:spcAft>
                <a:spcPts val="0"/>
              </a:spcAft>
              <a:buAutoNum type="alphaUcPeriod"/>
            </a:pPr>
            <a:r>
              <a:rPr lang="en-US" sz="1400" b="1" dirty="0" err="1">
                <a:latin typeface="Times New Roman" panose="02020603050405020304" pitchFamily="18" charset="0"/>
                <a:ea typeface="Times New Roman" panose="02020603050405020304" pitchFamily="18" charset="0"/>
              </a:rPr>
              <a:t>Planuri</a:t>
            </a:r>
            <a:r>
              <a:rPr lang="en-US" sz="1400" b="1" dirty="0">
                <a:latin typeface="Times New Roman" panose="02020603050405020304" pitchFamily="18" charset="0"/>
                <a:ea typeface="Times New Roman" panose="02020603050405020304" pitchFamily="18" charset="0"/>
              </a:rPr>
              <a:t> de </a:t>
            </a:r>
            <a:r>
              <a:rPr lang="en-US" sz="1400" b="1" dirty="0" err="1">
                <a:latin typeface="Times New Roman" panose="02020603050405020304" pitchFamily="18" charset="0"/>
                <a:ea typeface="Times New Roman" panose="02020603050405020304" pitchFamily="18" charset="0"/>
              </a:rPr>
              <a:t>dezvoltare</a:t>
            </a:r>
            <a:r>
              <a:rPr lang="en-US" sz="1400" b="1" dirty="0">
                <a:latin typeface="Times New Roman" panose="02020603050405020304" pitchFamily="18" charset="0"/>
                <a:ea typeface="Times New Roman" panose="02020603050405020304" pitchFamily="18" charset="0"/>
              </a:rPr>
              <a:t> </a:t>
            </a:r>
            <a:r>
              <a:rPr lang="en-US" sz="1400" b="1" dirty="0" err="1">
                <a:latin typeface="Times New Roman" panose="02020603050405020304" pitchFamily="18" charset="0"/>
                <a:ea typeface="Times New Roman" panose="02020603050405020304" pitchFamily="18" charset="0"/>
              </a:rPr>
              <a:t>stiintifica</a:t>
            </a:r>
            <a:r>
              <a:rPr lang="en-US" sz="1400" b="1" dirty="0">
                <a:latin typeface="Times New Roman" panose="02020603050405020304" pitchFamily="18" charset="0"/>
                <a:ea typeface="Times New Roman" panose="02020603050405020304" pitchFamily="18" charset="0"/>
              </a:rPr>
              <a:t> in </a:t>
            </a:r>
            <a:r>
              <a:rPr lang="en-US" sz="1400" b="1" dirty="0" err="1">
                <a:latin typeface="Times New Roman" panose="02020603050405020304" pitchFamily="18" charset="0"/>
                <a:ea typeface="Times New Roman" panose="02020603050405020304" pitchFamily="18" charset="0"/>
              </a:rPr>
              <a:t>domeniul</a:t>
            </a:r>
            <a:r>
              <a:rPr lang="en-US" sz="1400" b="1" dirty="0">
                <a:latin typeface="Times New Roman" panose="02020603050405020304" pitchFamily="18" charset="0"/>
                <a:ea typeface="Times New Roman" panose="02020603050405020304" pitchFamily="18" charset="0"/>
              </a:rPr>
              <a:t> </a:t>
            </a:r>
            <a:r>
              <a:rPr lang="en-US" sz="1400" b="1" dirty="0" err="1">
                <a:solidFill>
                  <a:srgbClr val="FF0000"/>
                </a:solidFill>
                <a:latin typeface="Times New Roman" panose="02020603050405020304" pitchFamily="18" charset="0"/>
                <a:ea typeface="Times New Roman" panose="02020603050405020304" pitchFamily="18" charset="0"/>
              </a:rPr>
              <a:t>aspectelor</a:t>
            </a:r>
            <a:r>
              <a:rPr lang="en-US" sz="1400" b="1" dirty="0">
                <a:solidFill>
                  <a:srgbClr val="FF0000"/>
                </a:solidFill>
                <a:latin typeface="Times New Roman" panose="02020603050405020304" pitchFamily="18" charset="0"/>
                <a:ea typeface="Times New Roman" panose="02020603050405020304" pitchFamily="18" charset="0"/>
              </a:rPr>
              <a:t> practice </a:t>
            </a:r>
            <a:r>
              <a:rPr lang="en-US" sz="1400" b="1" dirty="0">
                <a:latin typeface="Times New Roman" panose="02020603050405020304" pitchFamily="18" charset="0"/>
                <a:ea typeface="Times New Roman" panose="02020603050405020304" pitchFamily="18" charset="0"/>
              </a:rPr>
              <a:t>de diagnostic </a:t>
            </a:r>
            <a:r>
              <a:rPr lang="en-US" sz="1400" b="1" dirty="0" err="1">
                <a:latin typeface="Times New Roman" panose="02020603050405020304" pitchFamily="18" charset="0"/>
                <a:ea typeface="Times New Roman" panose="02020603050405020304" pitchFamily="18" charset="0"/>
              </a:rPr>
              <a:t>si</a:t>
            </a:r>
            <a:r>
              <a:rPr lang="en-US" sz="1400" b="1" dirty="0">
                <a:latin typeface="Times New Roman" panose="02020603050405020304" pitchFamily="18" charset="0"/>
                <a:ea typeface="Times New Roman" panose="02020603050405020304" pitchFamily="18" charset="0"/>
              </a:rPr>
              <a:t> </a:t>
            </a:r>
            <a:r>
              <a:rPr lang="en-US" sz="1400" b="1" dirty="0" err="1">
                <a:latin typeface="Times New Roman" panose="02020603050405020304" pitchFamily="18" charset="0"/>
                <a:ea typeface="Times New Roman" panose="02020603050405020304" pitchFamily="18" charset="0"/>
              </a:rPr>
              <a:t>tratament</a:t>
            </a:r>
            <a:r>
              <a:rPr lang="en-US" sz="1400" b="1" dirty="0">
                <a:latin typeface="Times New Roman" panose="02020603050405020304" pitchFamily="18" charset="0"/>
                <a:ea typeface="Times New Roman" panose="02020603050405020304" pitchFamily="18" charset="0"/>
              </a:rPr>
              <a:t> a  </a:t>
            </a:r>
            <a:r>
              <a:rPr lang="en-US" sz="1400" b="1" dirty="0" err="1">
                <a:latin typeface="Times New Roman" panose="02020603050405020304" pitchFamily="18" charset="0"/>
                <a:ea typeface="Times New Roman" panose="02020603050405020304" pitchFamily="18" charset="0"/>
              </a:rPr>
              <a:t>tulburărilor</a:t>
            </a:r>
            <a:r>
              <a:rPr lang="en-US" sz="1400" b="1" dirty="0">
                <a:latin typeface="Times New Roman" panose="02020603050405020304" pitchFamily="18" charset="0"/>
                <a:ea typeface="Times New Roman" panose="02020603050405020304" pitchFamily="18" charset="0"/>
              </a:rPr>
              <a:t> de </a:t>
            </a:r>
            <a:r>
              <a:rPr lang="en-US" sz="1400" b="1" dirty="0" err="1">
                <a:latin typeface="Times New Roman" panose="02020603050405020304" pitchFamily="18" charset="0"/>
                <a:ea typeface="Times New Roman" panose="02020603050405020304" pitchFamily="18" charset="0"/>
              </a:rPr>
              <a:t>echilibru</a:t>
            </a:r>
            <a:endParaRPr lang="en-US" sz="1400" b="1" dirty="0">
              <a:latin typeface="Times New Roman" panose="02020603050405020304" pitchFamily="18" charset="0"/>
              <a:ea typeface="Times New Roman" panose="02020603050405020304" pitchFamily="18" charset="0"/>
            </a:endParaRPr>
          </a:p>
          <a:p>
            <a:pPr marL="228600" indent="-228600">
              <a:lnSpc>
                <a:spcPct val="150000"/>
              </a:lnSpc>
              <a:spcAft>
                <a:spcPts val="0"/>
              </a:spcAft>
              <a:buAutoNum type="alphaUcPeriod"/>
            </a:pPr>
            <a:r>
              <a:rPr lang="en-US" sz="1400" b="1" dirty="0" err="1">
                <a:latin typeface="Times New Roman" panose="02020603050405020304" pitchFamily="18" charset="0"/>
                <a:ea typeface="Times New Roman" panose="02020603050405020304" pitchFamily="18" charset="0"/>
              </a:rPr>
              <a:t>Planuri</a:t>
            </a:r>
            <a:r>
              <a:rPr lang="en-US" sz="1400" b="1" dirty="0">
                <a:latin typeface="Times New Roman" panose="02020603050405020304" pitchFamily="18" charset="0"/>
                <a:ea typeface="Times New Roman" panose="02020603050405020304" pitchFamily="18" charset="0"/>
              </a:rPr>
              <a:t> de </a:t>
            </a:r>
            <a:r>
              <a:rPr lang="en-US" sz="1400" b="1" dirty="0" err="1">
                <a:latin typeface="Times New Roman" panose="02020603050405020304" pitchFamily="18" charset="0"/>
                <a:ea typeface="Times New Roman" panose="02020603050405020304" pitchFamily="18" charset="0"/>
              </a:rPr>
              <a:t>dezvoltare</a:t>
            </a:r>
            <a:r>
              <a:rPr lang="en-US" sz="1400" b="1" dirty="0">
                <a:latin typeface="Times New Roman" panose="02020603050405020304" pitchFamily="18" charset="0"/>
                <a:ea typeface="Times New Roman" panose="02020603050405020304" pitchFamily="18" charset="0"/>
              </a:rPr>
              <a:t> </a:t>
            </a:r>
            <a:r>
              <a:rPr lang="en-US" sz="1400" b="1" dirty="0" err="1">
                <a:latin typeface="Times New Roman" panose="02020603050405020304" pitchFamily="18" charset="0"/>
                <a:ea typeface="Times New Roman" panose="02020603050405020304" pitchFamily="18" charset="0"/>
              </a:rPr>
              <a:t>științifică</a:t>
            </a:r>
            <a:r>
              <a:rPr lang="en-US" sz="1400" b="1" dirty="0">
                <a:latin typeface="Times New Roman" panose="02020603050405020304" pitchFamily="18" charset="0"/>
                <a:ea typeface="Times New Roman" panose="02020603050405020304" pitchFamily="18" charset="0"/>
              </a:rPr>
              <a:t> </a:t>
            </a:r>
            <a:r>
              <a:rPr lang="en-US" sz="1400" b="1" dirty="0" err="1">
                <a:latin typeface="Times New Roman" panose="02020603050405020304" pitchFamily="18" charset="0"/>
                <a:ea typeface="Times New Roman" panose="02020603050405020304" pitchFamily="18" charset="0"/>
              </a:rPr>
              <a:t>în</a:t>
            </a:r>
            <a:r>
              <a:rPr lang="en-US" sz="1400" b="1" dirty="0">
                <a:latin typeface="Times New Roman" panose="02020603050405020304" pitchFamily="18" charset="0"/>
                <a:ea typeface="Times New Roman" panose="02020603050405020304" pitchFamily="18" charset="0"/>
              </a:rPr>
              <a:t> </a:t>
            </a:r>
            <a:r>
              <a:rPr lang="en-US" sz="1400" b="1" dirty="0" err="1">
                <a:latin typeface="Times New Roman" panose="02020603050405020304" pitchFamily="18" charset="0"/>
                <a:ea typeface="Times New Roman" panose="02020603050405020304" pitchFamily="18" charset="0"/>
              </a:rPr>
              <a:t>domeniul</a:t>
            </a:r>
            <a:r>
              <a:rPr lang="en-US" sz="1400" b="1" dirty="0">
                <a:latin typeface="Times New Roman" panose="02020603050405020304" pitchFamily="18" charset="0"/>
                <a:ea typeface="Times New Roman" panose="02020603050405020304" pitchFamily="18" charset="0"/>
              </a:rPr>
              <a:t> </a:t>
            </a:r>
            <a:r>
              <a:rPr lang="en-US" sz="1400" b="1" dirty="0" err="1">
                <a:latin typeface="Times New Roman" panose="02020603050405020304" pitchFamily="18" charset="0"/>
                <a:ea typeface="Times New Roman" panose="02020603050405020304" pitchFamily="18" charset="0"/>
              </a:rPr>
              <a:t>aspectelor</a:t>
            </a:r>
            <a:r>
              <a:rPr lang="en-US" sz="1400" b="1" dirty="0">
                <a:latin typeface="Times New Roman" panose="02020603050405020304" pitchFamily="18" charset="0"/>
                <a:ea typeface="Times New Roman" panose="02020603050405020304" pitchFamily="18" charset="0"/>
              </a:rPr>
              <a:t> </a:t>
            </a:r>
            <a:r>
              <a:rPr lang="en-US" sz="1400" b="1" dirty="0" err="1">
                <a:solidFill>
                  <a:srgbClr val="FF0000"/>
                </a:solidFill>
                <a:latin typeface="Times New Roman" panose="02020603050405020304" pitchFamily="18" charset="0"/>
                <a:ea typeface="Times New Roman" panose="02020603050405020304" pitchFamily="18" charset="0"/>
              </a:rPr>
              <a:t>interdisciplinare</a:t>
            </a:r>
            <a:r>
              <a:rPr lang="en-US" sz="1400" b="1" dirty="0">
                <a:solidFill>
                  <a:srgbClr val="FF0000"/>
                </a:solidFill>
                <a:latin typeface="Times New Roman" panose="02020603050405020304" pitchFamily="18" charset="0"/>
                <a:ea typeface="Times New Roman" panose="02020603050405020304" pitchFamily="18" charset="0"/>
              </a:rPr>
              <a:t> </a:t>
            </a:r>
            <a:r>
              <a:rPr lang="en-US" sz="1400" b="1" dirty="0">
                <a:latin typeface="Times New Roman" panose="02020603050405020304" pitchFamily="18" charset="0"/>
                <a:ea typeface="Times New Roman" panose="02020603050405020304" pitchFamily="18" charset="0"/>
              </a:rPr>
              <a:t>legate de </a:t>
            </a:r>
            <a:r>
              <a:rPr lang="en-US" sz="1400" b="1" dirty="0" err="1">
                <a:latin typeface="Times New Roman" panose="02020603050405020304" pitchFamily="18" charset="0"/>
                <a:ea typeface="Times New Roman" panose="02020603050405020304" pitchFamily="18" charset="0"/>
              </a:rPr>
              <a:t>tulburările</a:t>
            </a:r>
            <a:r>
              <a:rPr lang="en-US" sz="1400" b="1" dirty="0">
                <a:latin typeface="Times New Roman" panose="02020603050405020304" pitchFamily="18" charset="0"/>
                <a:ea typeface="Times New Roman" panose="02020603050405020304" pitchFamily="18" charset="0"/>
              </a:rPr>
              <a:t> de </a:t>
            </a:r>
            <a:r>
              <a:rPr lang="en-US" sz="1400" b="1" dirty="0" err="1">
                <a:latin typeface="Times New Roman" panose="02020603050405020304" pitchFamily="18" charset="0"/>
                <a:ea typeface="Times New Roman" panose="02020603050405020304" pitchFamily="18" charset="0"/>
              </a:rPr>
              <a:t>echilibru</a:t>
            </a:r>
            <a:endParaRPr lang="en-US" sz="1400" b="1" dirty="0">
              <a:latin typeface="Times New Roman" panose="02020603050405020304" pitchFamily="18" charset="0"/>
              <a:ea typeface="Times New Roman" panose="02020603050405020304" pitchFamily="18" charset="0"/>
            </a:endParaRPr>
          </a:p>
          <a:p>
            <a:pPr>
              <a:lnSpc>
                <a:spcPct val="150000"/>
              </a:lnSpc>
              <a:spcAft>
                <a:spcPts val="0"/>
              </a:spcAft>
            </a:pPr>
            <a:r>
              <a:rPr lang="en-US" sz="1400" b="1" dirty="0">
                <a:latin typeface="Times New Roman" panose="02020603050405020304" pitchFamily="18" charset="0"/>
                <a:ea typeface="Times New Roman" panose="02020603050405020304" pitchFamily="18" charset="0"/>
              </a:rPr>
              <a:t>C. </a:t>
            </a:r>
            <a:r>
              <a:rPr lang="en-US" sz="1400" b="1" dirty="0" err="1">
                <a:latin typeface="Times New Roman" panose="02020603050405020304" pitchFamily="18" charset="0"/>
                <a:ea typeface="Times New Roman" panose="02020603050405020304" pitchFamily="18" charset="0"/>
              </a:rPr>
              <a:t>Planuri</a:t>
            </a:r>
            <a:r>
              <a:rPr lang="en-US" sz="1400" b="1" dirty="0">
                <a:latin typeface="Times New Roman" panose="02020603050405020304" pitchFamily="18" charset="0"/>
                <a:ea typeface="Times New Roman" panose="02020603050405020304" pitchFamily="18" charset="0"/>
              </a:rPr>
              <a:t> de </a:t>
            </a:r>
            <a:r>
              <a:rPr lang="en-US" sz="1400" b="1" dirty="0" err="1">
                <a:latin typeface="Times New Roman" panose="02020603050405020304" pitchFamily="18" charset="0"/>
                <a:ea typeface="Times New Roman" panose="02020603050405020304" pitchFamily="18" charset="0"/>
              </a:rPr>
              <a:t>dezvoltare</a:t>
            </a:r>
            <a:r>
              <a:rPr lang="en-US" sz="1400" b="1" dirty="0">
                <a:latin typeface="Times New Roman" panose="02020603050405020304" pitchFamily="18" charset="0"/>
                <a:ea typeface="Times New Roman" panose="02020603050405020304" pitchFamily="18" charset="0"/>
              </a:rPr>
              <a:t> </a:t>
            </a:r>
            <a:r>
              <a:rPr lang="en-US" sz="1400" b="1" dirty="0" err="1">
                <a:latin typeface="Times New Roman" panose="02020603050405020304" pitchFamily="18" charset="0"/>
                <a:ea typeface="Times New Roman" panose="02020603050405020304" pitchFamily="18" charset="0"/>
              </a:rPr>
              <a:t>științifică</a:t>
            </a:r>
            <a:r>
              <a:rPr lang="en-US" sz="1400" b="1" dirty="0">
                <a:latin typeface="Times New Roman" panose="02020603050405020304" pitchFamily="18" charset="0"/>
                <a:ea typeface="Times New Roman" panose="02020603050405020304" pitchFamily="18" charset="0"/>
              </a:rPr>
              <a:t> </a:t>
            </a:r>
            <a:r>
              <a:rPr lang="en-US" sz="1400" b="1" dirty="0" err="1">
                <a:latin typeface="Times New Roman" panose="02020603050405020304" pitchFamily="18" charset="0"/>
                <a:ea typeface="Times New Roman" panose="02020603050405020304" pitchFamily="18" charset="0"/>
              </a:rPr>
              <a:t>în</a:t>
            </a:r>
            <a:r>
              <a:rPr lang="en-US" sz="1400" b="1" dirty="0">
                <a:latin typeface="Times New Roman" panose="02020603050405020304" pitchFamily="18" charset="0"/>
                <a:ea typeface="Times New Roman" panose="02020603050405020304" pitchFamily="18" charset="0"/>
              </a:rPr>
              <a:t> </a:t>
            </a:r>
            <a:r>
              <a:rPr lang="en-US" sz="1400" b="1" dirty="0" err="1">
                <a:latin typeface="Times New Roman" panose="02020603050405020304" pitchFamily="18" charset="0"/>
                <a:ea typeface="Times New Roman" panose="02020603050405020304" pitchFamily="18" charset="0"/>
              </a:rPr>
              <a:t>domeniul</a:t>
            </a:r>
            <a:r>
              <a:rPr lang="en-US" sz="1400" b="1" dirty="0">
                <a:solidFill>
                  <a:srgbClr val="FF0000"/>
                </a:solidFill>
                <a:latin typeface="Times New Roman" panose="02020603050405020304" pitchFamily="18" charset="0"/>
                <a:ea typeface="Times New Roman" panose="02020603050405020304" pitchFamily="18" charset="0"/>
              </a:rPr>
              <a:t> </a:t>
            </a:r>
            <a:r>
              <a:rPr lang="en-US" sz="1400" b="1" dirty="0" err="1">
                <a:solidFill>
                  <a:srgbClr val="FF0000"/>
                </a:solidFill>
                <a:latin typeface="Times New Roman" panose="02020603050405020304" pitchFamily="18" charset="0"/>
                <a:ea typeface="Times New Roman" panose="02020603050405020304" pitchFamily="18" charset="0"/>
              </a:rPr>
              <a:t>medicinei</a:t>
            </a:r>
            <a:r>
              <a:rPr lang="en-US" sz="1400" b="1" dirty="0">
                <a:solidFill>
                  <a:srgbClr val="FF0000"/>
                </a:solidFill>
                <a:latin typeface="Times New Roman" panose="02020603050405020304" pitchFamily="18" charset="0"/>
                <a:ea typeface="Times New Roman" panose="02020603050405020304" pitchFamily="18" charset="0"/>
              </a:rPr>
              <a:t> integrative</a:t>
            </a:r>
          </a:p>
          <a:p>
            <a:pPr>
              <a:lnSpc>
                <a:spcPct val="150000"/>
              </a:lnSpc>
              <a:spcAft>
                <a:spcPts val="0"/>
              </a:spcAft>
            </a:pPr>
            <a:r>
              <a:rPr lang="en-US" sz="1400" b="1" dirty="0">
                <a:latin typeface="Times New Roman" panose="02020603050405020304" pitchFamily="18" charset="0"/>
                <a:ea typeface="Times New Roman" panose="02020603050405020304" pitchFamily="18" charset="0"/>
              </a:rPr>
              <a:t>D. </a:t>
            </a:r>
            <a:r>
              <a:rPr lang="en-US" sz="1400" b="1" dirty="0" err="1">
                <a:latin typeface="Times New Roman" panose="02020603050405020304" pitchFamily="18" charset="0"/>
                <a:ea typeface="Times New Roman" panose="02020603050405020304" pitchFamily="18" charset="0"/>
              </a:rPr>
              <a:t>Planuri</a:t>
            </a:r>
            <a:r>
              <a:rPr lang="en-US" sz="1400" b="1" dirty="0">
                <a:latin typeface="Times New Roman" panose="02020603050405020304" pitchFamily="18" charset="0"/>
                <a:ea typeface="Times New Roman" panose="02020603050405020304" pitchFamily="18" charset="0"/>
              </a:rPr>
              <a:t> de </a:t>
            </a:r>
            <a:r>
              <a:rPr lang="en-US" sz="1400" b="1" dirty="0" err="1">
                <a:latin typeface="Times New Roman" panose="02020603050405020304" pitchFamily="18" charset="0"/>
                <a:ea typeface="Times New Roman" panose="02020603050405020304" pitchFamily="18" charset="0"/>
              </a:rPr>
              <a:t>dezvoltare</a:t>
            </a:r>
            <a:r>
              <a:rPr lang="en-US" sz="1400" b="1" dirty="0">
                <a:latin typeface="Times New Roman" panose="02020603050405020304" pitchFamily="18" charset="0"/>
                <a:ea typeface="Times New Roman" panose="02020603050405020304" pitchFamily="18" charset="0"/>
              </a:rPr>
              <a:t> </a:t>
            </a:r>
            <a:r>
              <a:rPr lang="en-US" sz="1400" b="1" dirty="0" err="1">
                <a:latin typeface="Times New Roman" panose="02020603050405020304" pitchFamily="18" charset="0"/>
                <a:ea typeface="Times New Roman" panose="02020603050405020304" pitchFamily="18" charset="0"/>
              </a:rPr>
              <a:t>științifică</a:t>
            </a:r>
            <a:r>
              <a:rPr lang="en-US" sz="1400" b="1" dirty="0">
                <a:latin typeface="Times New Roman" panose="02020603050405020304" pitchFamily="18" charset="0"/>
                <a:ea typeface="Times New Roman" panose="02020603050405020304" pitchFamily="18" charset="0"/>
              </a:rPr>
              <a:t> </a:t>
            </a:r>
            <a:r>
              <a:rPr lang="en-US" sz="1400" b="1" dirty="0" err="1">
                <a:latin typeface="Times New Roman" panose="02020603050405020304" pitchFamily="18" charset="0"/>
                <a:ea typeface="Times New Roman" panose="02020603050405020304" pitchFamily="18" charset="0"/>
              </a:rPr>
              <a:t>în</a:t>
            </a:r>
            <a:r>
              <a:rPr lang="en-US" sz="1400" b="1" dirty="0">
                <a:latin typeface="Times New Roman" panose="02020603050405020304" pitchFamily="18" charset="0"/>
                <a:ea typeface="Times New Roman" panose="02020603050405020304" pitchFamily="18" charset="0"/>
              </a:rPr>
              <a:t> </a:t>
            </a:r>
            <a:r>
              <a:rPr lang="en-US" sz="1400" b="1" dirty="0" err="1">
                <a:solidFill>
                  <a:srgbClr val="FF0000"/>
                </a:solidFill>
                <a:latin typeface="Times New Roman" panose="02020603050405020304" pitchFamily="18" charset="0"/>
                <a:ea typeface="Times New Roman" panose="02020603050405020304" pitchFamily="18" charset="0"/>
              </a:rPr>
              <a:t>alte</a:t>
            </a:r>
            <a:r>
              <a:rPr lang="en-US" sz="1400" b="1" dirty="0">
                <a:solidFill>
                  <a:srgbClr val="FF0000"/>
                </a:solidFill>
                <a:latin typeface="Times New Roman" panose="02020603050405020304" pitchFamily="18" charset="0"/>
                <a:ea typeface="Times New Roman" panose="02020603050405020304" pitchFamily="18" charset="0"/>
              </a:rPr>
              <a:t> </a:t>
            </a:r>
            <a:r>
              <a:rPr lang="en-US" sz="1400" b="1" dirty="0" err="1">
                <a:solidFill>
                  <a:srgbClr val="FF0000"/>
                </a:solidFill>
                <a:latin typeface="Times New Roman" panose="02020603050405020304" pitchFamily="18" charset="0"/>
                <a:ea typeface="Times New Roman" panose="02020603050405020304" pitchFamily="18" charset="0"/>
              </a:rPr>
              <a:t>domenii</a:t>
            </a:r>
            <a:r>
              <a:rPr lang="en-US" sz="1400" b="1" dirty="0">
                <a:solidFill>
                  <a:srgbClr val="FF0000"/>
                </a:solidFill>
                <a:latin typeface="Times New Roman" panose="02020603050405020304" pitchFamily="18" charset="0"/>
                <a:ea typeface="Times New Roman" panose="02020603050405020304" pitchFamily="18" charset="0"/>
              </a:rPr>
              <a:t> </a:t>
            </a:r>
            <a:r>
              <a:rPr lang="en-US" sz="1400" b="1" dirty="0" err="1">
                <a:latin typeface="Times New Roman" panose="02020603050405020304" pitchFamily="18" charset="0"/>
                <a:ea typeface="Times New Roman" panose="02020603050405020304" pitchFamily="18" charset="0"/>
              </a:rPr>
              <a:t>personale</a:t>
            </a:r>
            <a:r>
              <a:rPr lang="en-US" sz="1400" b="1" dirty="0">
                <a:latin typeface="Times New Roman" panose="02020603050405020304" pitchFamily="18" charset="0"/>
                <a:ea typeface="Times New Roman" panose="02020603050405020304" pitchFamily="18" charset="0"/>
              </a:rPr>
              <a:t> de </a:t>
            </a:r>
            <a:r>
              <a:rPr lang="en-US" sz="1400" b="1" dirty="0" err="1">
                <a:latin typeface="Times New Roman" panose="02020603050405020304" pitchFamily="18" charset="0"/>
                <a:ea typeface="Times New Roman" panose="02020603050405020304" pitchFamily="18" charset="0"/>
              </a:rPr>
              <a:t>cercetare</a:t>
            </a:r>
            <a:endParaRPr lang="en-US" sz="1400" b="1" dirty="0">
              <a:latin typeface="Times New Roman" panose="02020603050405020304" pitchFamily="18" charset="0"/>
              <a:ea typeface="Times New Roman" panose="02020603050405020304" pitchFamily="18" charset="0"/>
            </a:endParaRPr>
          </a:p>
          <a:p>
            <a:pPr>
              <a:lnSpc>
                <a:spcPct val="150000"/>
              </a:lnSpc>
              <a:spcAft>
                <a:spcPts val="0"/>
              </a:spcAft>
            </a:pPr>
            <a:r>
              <a:rPr lang="en-US" sz="1400" b="1" dirty="0">
                <a:latin typeface="Times New Roman" panose="02020603050405020304" pitchFamily="18" charset="0"/>
                <a:ea typeface="Times New Roman" panose="02020603050405020304" pitchFamily="18" charset="0"/>
              </a:rPr>
              <a:t>E. </a:t>
            </a:r>
            <a:r>
              <a:rPr lang="en-US" sz="1400" b="1" dirty="0" err="1">
                <a:latin typeface="Times New Roman" panose="02020603050405020304" pitchFamily="18" charset="0"/>
                <a:ea typeface="Times New Roman" panose="02020603050405020304" pitchFamily="18" charset="0"/>
              </a:rPr>
              <a:t>Rezultatele</a:t>
            </a:r>
            <a:r>
              <a:rPr lang="en-US" sz="1400" b="1" dirty="0">
                <a:latin typeface="Times New Roman" panose="02020603050405020304" pitchFamily="18" charset="0"/>
                <a:ea typeface="Times New Roman" panose="02020603050405020304" pitchFamily="18" charset="0"/>
              </a:rPr>
              <a:t> estimate ale </a:t>
            </a:r>
            <a:r>
              <a:rPr lang="en-US" sz="1400" b="1" dirty="0" err="1">
                <a:latin typeface="Times New Roman" panose="02020603050405020304" pitchFamily="18" charset="0"/>
                <a:ea typeface="Times New Roman" panose="02020603050405020304" pitchFamily="18" charset="0"/>
              </a:rPr>
              <a:t>planurilor</a:t>
            </a:r>
            <a:r>
              <a:rPr lang="en-US" sz="1400" b="1" dirty="0">
                <a:latin typeface="Times New Roman" panose="02020603050405020304" pitchFamily="18" charset="0"/>
                <a:ea typeface="Times New Roman" panose="02020603050405020304" pitchFamily="18" charset="0"/>
              </a:rPr>
              <a:t> </a:t>
            </a:r>
            <a:r>
              <a:rPr lang="en-US" sz="1400" b="1" dirty="0" err="1">
                <a:latin typeface="Times New Roman" panose="02020603050405020304" pitchFamily="18" charset="0"/>
                <a:ea typeface="Times New Roman" panose="02020603050405020304" pitchFamily="18" charset="0"/>
              </a:rPr>
              <a:t>mele</a:t>
            </a:r>
            <a:r>
              <a:rPr lang="en-US" sz="1400" b="1" dirty="0">
                <a:latin typeface="Times New Roman" panose="02020603050405020304" pitchFamily="18" charset="0"/>
                <a:ea typeface="Times New Roman" panose="02020603050405020304" pitchFamily="18" charset="0"/>
              </a:rPr>
              <a:t> de </a:t>
            </a:r>
            <a:r>
              <a:rPr lang="en-US" sz="1400" b="1" dirty="0" err="1">
                <a:latin typeface="Times New Roman" panose="02020603050405020304" pitchFamily="18" charset="0"/>
                <a:ea typeface="Times New Roman" panose="02020603050405020304" pitchFamily="18" charset="0"/>
              </a:rPr>
              <a:t>dezvoltare</a:t>
            </a:r>
            <a:r>
              <a:rPr lang="en-US" sz="1400" b="1" dirty="0">
                <a:latin typeface="Times New Roman" panose="02020603050405020304" pitchFamily="18" charset="0"/>
                <a:ea typeface="Times New Roman" panose="02020603050405020304" pitchFamily="18" charset="0"/>
              </a:rPr>
              <a:t> </a:t>
            </a:r>
            <a:r>
              <a:rPr lang="en-US" sz="1400" b="1" dirty="0" err="1">
                <a:latin typeface="Times New Roman" panose="02020603050405020304" pitchFamily="18" charset="0"/>
                <a:ea typeface="Times New Roman" panose="02020603050405020304" pitchFamily="18" charset="0"/>
              </a:rPr>
              <a:t>științifică</a:t>
            </a:r>
            <a:endParaRPr lang="en-US" sz="1400" b="1" dirty="0">
              <a:latin typeface="Times New Roman" panose="02020603050405020304" pitchFamily="18" charset="0"/>
              <a:ea typeface="Times New Roman" panose="02020603050405020304" pitchFamily="18" charset="0"/>
            </a:endParaRPr>
          </a:p>
        </p:txBody>
      </p:sp>
      <p:sp>
        <p:nvSpPr>
          <p:cNvPr id="21" name="Rectangle 20"/>
          <p:cNvSpPr/>
          <p:nvPr/>
        </p:nvSpPr>
        <p:spPr>
          <a:xfrm>
            <a:off x="5820915" y="5934742"/>
            <a:ext cx="3253038" cy="738664"/>
          </a:xfrm>
          <a:prstGeom prst="rect">
            <a:avLst/>
          </a:prstGeom>
        </p:spPr>
        <p:txBody>
          <a:bodyPr wrap="square">
            <a:spAutoFit/>
          </a:bodyPr>
          <a:lstStyle/>
          <a:p>
            <a:r>
              <a:rPr lang="en-US" sz="1400" b="1" u="sng" dirty="0">
                <a:latin typeface="Times New Roman" panose="02020603050405020304" pitchFamily="18" charset="0"/>
                <a:ea typeface="Times New Roman" panose="02020603050405020304" pitchFamily="18" charset="0"/>
              </a:rPr>
              <a:t>4. PLANURI DE EVOLUȚIE ȘI DEZVOLTARE PROFESIONALĂ ȘI ACADEMICĂ :</a:t>
            </a:r>
            <a:endParaRPr lang="en-US" sz="2000" b="1" u="sng" dirty="0"/>
          </a:p>
        </p:txBody>
      </p:sp>
    </p:spTree>
    <p:extLst>
      <p:ext uri="{BB962C8B-B14F-4D97-AF65-F5344CB8AC3E}">
        <p14:creationId xmlns:p14="http://schemas.microsoft.com/office/powerpoint/2010/main" val="597500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C4B7844B-9815-44A0-8569-196ACE3C7239}"/>
              </a:ext>
            </a:extLst>
          </p:cNvPr>
          <p:cNvPicPr>
            <a:picLocks noChangeAspect="1"/>
          </p:cNvPicPr>
          <p:nvPr/>
        </p:nvPicPr>
        <p:blipFill>
          <a:blip r:embed="rId3"/>
          <a:stretch>
            <a:fillRect/>
          </a:stretch>
        </p:blipFill>
        <p:spPr>
          <a:xfrm>
            <a:off x="1701809" y="1079102"/>
            <a:ext cx="5652120" cy="1525336"/>
          </a:xfrm>
          <a:prstGeom prst="rect">
            <a:avLst/>
          </a:prstGeom>
        </p:spPr>
      </p:pic>
      <p:pic>
        <p:nvPicPr>
          <p:cNvPr id="3" name="Picture 2">
            <a:extLst>
              <a:ext uri="{FF2B5EF4-FFF2-40B4-BE49-F238E27FC236}">
                <a16:creationId xmlns:a16="http://schemas.microsoft.com/office/drawing/2014/main" id="{175B09B3-F3B0-4707-9D18-B45C485CE2FE}"/>
              </a:ext>
            </a:extLst>
          </p:cNvPr>
          <p:cNvPicPr>
            <a:picLocks noChangeAspect="1"/>
          </p:cNvPicPr>
          <p:nvPr/>
        </p:nvPicPr>
        <p:blipFill rotWithShape="1">
          <a:blip r:embed="rId4"/>
          <a:srcRect t="2831"/>
          <a:stretch/>
        </p:blipFill>
        <p:spPr>
          <a:xfrm>
            <a:off x="7353929" y="1082315"/>
            <a:ext cx="1106503" cy="1518911"/>
          </a:xfrm>
          <a:prstGeom prst="rect">
            <a:avLst/>
          </a:prstGeom>
        </p:spPr>
      </p:pic>
      <p:sp>
        <p:nvSpPr>
          <p:cNvPr id="8" name="Rectangle 7">
            <a:extLst>
              <a:ext uri="{FF2B5EF4-FFF2-40B4-BE49-F238E27FC236}">
                <a16:creationId xmlns:a16="http://schemas.microsoft.com/office/drawing/2014/main" id="{C679B7A9-AE24-431A-B4B2-68F69A43CAF8}"/>
              </a:ext>
            </a:extLst>
          </p:cNvPr>
          <p:cNvSpPr/>
          <p:nvPr/>
        </p:nvSpPr>
        <p:spPr>
          <a:xfrm>
            <a:off x="251520" y="2824984"/>
            <a:ext cx="1944216" cy="3985706"/>
          </a:xfrm>
          <a:prstGeom prst="rect">
            <a:avLst/>
          </a:prstGeom>
        </p:spPr>
        <p:txBody>
          <a:bodyPr wrap="square">
            <a:spAutoFit/>
          </a:bodyPr>
          <a:lstStyle/>
          <a:p>
            <a:r>
              <a:rPr lang="en-US" sz="1100" dirty="0">
                <a:solidFill>
                  <a:srgbClr val="000000"/>
                </a:solidFill>
                <a:latin typeface="Times New Roman" panose="02020603050405020304" pitchFamily="18" charset="0"/>
              </a:rPr>
              <a:t>    </a:t>
            </a:r>
            <a:r>
              <a:rPr lang="ro-RO" sz="1100" dirty="0">
                <a:solidFill>
                  <a:srgbClr val="000000"/>
                </a:solidFill>
                <a:latin typeface="Times New Roman" panose="02020603050405020304" pitchFamily="18" charset="0"/>
              </a:rPr>
              <a:t>În grupul tulburărilor de echilibru, vertijul (senzația de rotație/deplasare) este cel mai frecvent simptom.</a:t>
            </a:r>
            <a:endParaRPr lang="en-US"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 </a:t>
            </a:r>
            <a:r>
              <a:rPr lang="en-US" sz="1100" dirty="0">
                <a:solidFill>
                  <a:srgbClr val="000000"/>
                </a:solidFill>
                <a:latin typeface="Times New Roman" panose="02020603050405020304" pitchFamily="18" charset="0"/>
              </a:rPr>
              <a:t>   </a:t>
            </a:r>
            <a:r>
              <a:rPr lang="ro-RO" sz="1100" dirty="0">
                <a:solidFill>
                  <a:srgbClr val="000000"/>
                </a:solidFill>
                <a:latin typeface="Times New Roman" panose="02020603050405020304" pitchFamily="18" charset="0"/>
              </a:rPr>
              <a:t>Următoarea </a:t>
            </a:r>
            <a:r>
              <a:rPr lang="en-US" sz="1100" dirty="0">
                <a:solidFill>
                  <a:srgbClr val="000000"/>
                </a:solidFill>
                <a:latin typeface="Times New Roman" panose="02020603050405020304" pitchFamily="18" charset="0"/>
              </a:rPr>
              <a:t> ca </a:t>
            </a:r>
            <a:r>
              <a:rPr lang="en-US" sz="1100" dirty="0" err="1">
                <a:solidFill>
                  <a:srgbClr val="000000"/>
                </a:solidFill>
                <a:latin typeface="Times New Roman" panose="02020603050405020304" pitchFamily="18" charset="0"/>
              </a:rPr>
              <a:t>frecventa</a:t>
            </a:r>
            <a:r>
              <a:rPr lang="en-US" sz="1100" dirty="0">
                <a:solidFill>
                  <a:srgbClr val="000000"/>
                </a:solidFill>
                <a:latin typeface="Times New Roman" panose="02020603050405020304" pitchFamily="18" charset="0"/>
              </a:rPr>
              <a:t> </a:t>
            </a:r>
            <a:r>
              <a:rPr lang="ro-RO" sz="1100" dirty="0">
                <a:solidFill>
                  <a:srgbClr val="000000"/>
                </a:solidFill>
                <a:latin typeface="Times New Roman" panose="02020603050405020304" pitchFamily="18" charset="0"/>
              </a:rPr>
              <a:t>după vertij, </a:t>
            </a:r>
            <a:r>
              <a:rPr lang="en-US" sz="1100" dirty="0" err="1">
                <a:solidFill>
                  <a:srgbClr val="000000"/>
                </a:solidFill>
                <a:latin typeface="Times New Roman" panose="02020603050405020304" pitchFamily="18" charset="0"/>
              </a:rPr>
              <a:t>este</a:t>
            </a:r>
            <a:r>
              <a:rPr lang="ro-RO" sz="1100" dirty="0">
                <a:solidFill>
                  <a:srgbClr val="000000"/>
                </a:solidFill>
                <a:latin typeface="Times New Roman" panose="02020603050405020304" pitchFamily="18" charset="0"/>
              </a:rPr>
              <a:t> </a:t>
            </a:r>
            <a:r>
              <a:rPr lang="ro-RO" sz="1100" i="1" dirty="0">
                <a:solidFill>
                  <a:srgbClr val="000000"/>
                </a:solidFill>
                <a:latin typeface="Times New Roman" panose="02020603050405020304" pitchFamily="18" charset="0"/>
              </a:rPr>
              <a:t>senzați</a:t>
            </a:r>
            <a:r>
              <a:rPr lang="en-US" sz="1100" i="1" dirty="0">
                <a:solidFill>
                  <a:srgbClr val="000000"/>
                </a:solidFill>
                <a:latin typeface="Times New Roman" panose="02020603050405020304" pitchFamily="18" charset="0"/>
              </a:rPr>
              <a:t>a</a:t>
            </a:r>
            <a:r>
              <a:rPr lang="ro-RO" sz="1100" i="1" dirty="0">
                <a:solidFill>
                  <a:srgbClr val="000000"/>
                </a:solidFill>
                <a:latin typeface="Times New Roman" panose="02020603050405020304" pitchFamily="18" charset="0"/>
              </a:rPr>
              <a:t> de instabilitate posturală </a:t>
            </a:r>
            <a:r>
              <a:rPr lang="ro-RO" sz="1100" dirty="0">
                <a:solidFill>
                  <a:srgbClr val="000000"/>
                </a:solidFill>
                <a:latin typeface="Times New Roman" panose="02020603050405020304" pitchFamily="18" charset="0"/>
              </a:rPr>
              <a:t>– descris</a:t>
            </a:r>
            <a:r>
              <a:rPr lang="en-US" sz="1100" dirty="0">
                <a:solidFill>
                  <a:srgbClr val="000000"/>
                </a:solidFill>
                <a:latin typeface="Times New Roman" panose="02020603050405020304" pitchFamily="18" charset="0"/>
              </a:rPr>
              <a:t>a</a:t>
            </a:r>
            <a:r>
              <a:rPr lang="ro-RO" sz="1100" dirty="0">
                <a:solidFill>
                  <a:srgbClr val="000000"/>
                </a:solidFill>
                <a:latin typeface="Times New Roman" panose="02020603050405020304" pitchFamily="18" charset="0"/>
              </a:rPr>
              <a:t> generic de pacienți drept „amețeli”. </a:t>
            </a:r>
            <a:endParaRPr lang="en-US"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Această simptomatologie poate fi un semnal de alarmă pentru pacient și pentru medic, indicând instalarea unei varietăți de tulburări, atât ale urechii interne, cât și ale altor organe și sisteme implicate în funcția de echilibru.</a:t>
            </a:r>
            <a:endParaRPr lang="en-US" sz="1100" dirty="0">
              <a:solidFill>
                <a:srgbClr val="000000"/>
              </a:solidFill>
              <a:latin typeface="Times New Roman" panose="02020603050405020304" pitchFamily="18" charset="0"/>
            </a:endParaRPr>
          </a:p>
          <a:p>
            <a:endParaRPr lang="en-US"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 </a:t>
            </a:r>
            <a:r>
              <a:rPr lang="en-US" sz="1100" b="1" dirty="0" err="1">
                <a:solidFill>
                  <a:srgbClr val="000000"/>
                </a:solidFill>
                <a:latin typeface="Times New Roman" panose="02020603050405020304" pitchFamily="18" charset="0"/>
              </a:rPr>
              <a:t>Scop</a:t>
            </a:r>
            <a:r>
              <a:rPr lang="en-US" sz="1100" b="1" dirty="0">
                <a:solidFill>
                  <a:srgbClr val="000000"/>
                </a:solidFill>
                <a:latin typeface="Times New Roman" panose="02020603050405020304" pitchFamily="18" charset="0"/>
              </a:rPr>
              <a:t>:</a:t>
            </a:r>
            <a:r>
              <a:rPr lang="en-US" sz="1100" dirty="0">
                <a:solidFill>
                  <a:srgbClr val="000000"/>
                </a:solidFill>
                <a:latin typeface="Times New Roman" panose="02020603050405020304" pitchFamily="18" charset="0"/>
              </a:rPr>
              <a:t> d</a:t>
            </a:r>
            <a:r>
              <a:rPr lang="ro-RO" sz="1100" dirty="0">
                <a:solidFill>
                  <a:srgbClr val="000000"/>
                </a:solidFill>
                <a:latin typeface="Times New Roman" panose="02020603050405020304" pitchFamily="18" charset="0"/>
              </a:rPr>
              <a:t>atorită multitudinii de cauze potențiale, sindromul de instabilitate posturală rămâne o patologie foarte greu de evaluat și diagnosticat. </a:t>
            </a:r>
            <a:endParaRPr lang="ro-RO" dirty="0"/>
          </a:p>
        </p:txBody>
      </p:sp>
      <p:sp>
        <p:nvSpPr>
          <p:cNvPr id="9" name="Rectangle 8">
            <a:extLst>
              <a:ext uri="{FF2B5EF4-FFF2-40B4-BE49-F238E27FC236}">
                <a16:creationId xmlns:a16="http://schemas.microsoft.com/office/drawing/2014/main" id="{10AA1DFA-7790-461E-841A-0C847456716D}"/>
              </a:ext>
            </a:extLst>
          </p:cNvPr>
          <p:cNvSpPr/>
          <p:nvPr/>
        </p:nvSpPr>
        <p:spPr>
          <a:xfrm>
            <a:off x="2123728" y="2672916"/>
            <a:ext cx="7118101" cy="4154984"/>
          </a:xfrm>
          <a:prstGeom prst="rect">
            <a:avLst/>
          </a:prstGeom>
        </p:spPr>
        <p:txBody>
          <a:bodyPr wrap="square">
            <a:spAutoFit/>
          </a:bodyPr>
          <a:lstStyle/>
          <a:p>
            <a:r>
              <a:rPr lang="ro-RO" sz="1100" dirty="0">
                <a:solidFill>
                  <a:srgbClr val="000000"/>
                </a:solidFill>
                <a:latin typeface="Times New Roman" panose="02020603050405020304" pitchFamily="18" charset="0"/>
              </a:rPr>
              <a:t>Senzația de dezechilibru sau instabilitate posturală, non-vertiginoasă, se poate instala brusc, sau progresiv/cronic (lent) [42,44]. </a:t>
            </a:r>
          </a:p>
          <a:p>
            <a:r>
              <a:rPr lang="ro-RO" sz="1100" i="1" dirty="0">
                <a:solidFill>
                  <a:srgbClr val="000000"/>
                </a:solidFill>
                <a:latin typeface="Times New Roman" panose="02020603050405020304" pitchFamily="18" charset="0"/>
              </a:rPr>
              <a:t>I. Afecțiuni ce pot produce instabilitate posturală cu debut acut (brusc): </a:t>
            </a:r>
            <a:endParaRPr lang="ro-RO"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Pe primul loc ca frecvenţă se situează cauzele oftalmologice. </a:t>
            </a:r>
          </a:p>
          <a:p>
            <a:r>
              <a:rPr lang="ro-RO" sz="1100" dirty="0">
                <a:solidFill>
                  <a:srgbClr val="000000"/>
                </a:solidFill>
                <a:latin typeface="Times New Roman" panose="02020603050405020304" pitchFamily="18" charset="0"/>
              </a:rPr>
              <a:t>Cauzele cardiovasculare: hipotensiunea arterială ortostatică</a:t>
            </a:r>
            <a:r>
              <a:rPr lang="en-US" sz="1100" dirty="0">
                <a:solidFill>
                  <a:srgbClr val="000000"/>
                </a:solidFill>
                <a:latin typeface="Times New Roman" panose="02020603050405020304" pitchFamily="18" charset="0"/>
              </a:rPr>
              <a:t>,</a:t>
            </a:r>
            <a:r>
              <a:rPr lang="ro-RO" sz="1100" dirty="0">
                <a:solidFill>
                  <a:srgbClr val="000000"/>
                </a:solidFill>
                <a:latin typeface="Times New Roman" panose="02020603050405020304" pitchFamily="18" charset="0"/>
              </a:rPr>
              <a:t>varicelor membrelor inferioare, </a:t>
            </a:r>
            <a:r>
              <a:rPr lang="en-US" sz="1100" dirty="0">
                <a:solidFill>
                  <a:srgbClr val="000000"/>
                </a:solidFill>
                <a:latin typeface="Times New Roman" panose="02020603050405020304" pitchFamily="18" charset="0"/>
              </a:rPr>
              <a:t>t</a:t>
            </a:r>
            <a:r>
              <a:rPr lang="ro-RO" sz="1100" dirty="0">
                <a:solidFill>
                  <a:srgbClr val="000000"/>
                </a:solidFill>
                <a:latin typeface="Times New Roman" panose="02020603050405020304" pitchFamily="18" charset="0"/>
              </a:rPr>
              <a:t>ulburările de ritm cardiac generatoare de stări presincopale sau sincope (de tip bradicardie, tahicardie sau aritmia extrasistolică sistematizată), </a:t>
            </a:r>
          </a:p>
          <a:p>
            <a:r>
              <a:rPr lang="pt-BR" sz="1100" dirty="0">
                <a:solidFill>
                  <a:srgbClr val="000000"/>
                </a:solidFill>
                <a:latin typeface="Times New Roman" panose="02020603050405020304" pitchFamily="18" charset="0"/>
              </a:rPr>
              <a:t>Cauzele metabolice: hipoglicemia, sindromul de hiperventilație, </a:t>
            </a:r>
            <a:r>
              <a:rPr lang="ro-RO" sz="1100" dirty="0">
                <a:solidFill>
                  <a:srgbClr val="000000"/>
                </a:solidFill>
                <a:latin typeface="Times New Roman" panose="02020603050405020304" pitchFamily="18" charset="0"/>
              </a:rPr>
              <a:t>pierderea de</a:t>
            </a:r>
            <a:r>
              <a:rPr lang="en-US" sz="1100" dirty="0">
                <a:solidFill>
                  <a:srgbClr val="000000"/>
                </a:solidFill>
                <a:latin typeface="Times New Roman" panose="02020603050405020304" pitchFamily="18" charset="0"/>
              </a:rPr>
              <a:t> </a:t>
            </a:r>
            <a:r>
              <a:rPr lang="en-US" sz="1100" dirty="0" err="1">
                <a:solidFill>
                  <a:srgbClr val="000000"/>
                </a:solidFill>
                <a:latin typeface="Times New Roman" panose="02020603050405020304" pitchFamily="18" charset="0"/>
              </a:rPr>
              <a:t>sare</a:t>
            </a:r>
            <a:r>
              <a:rPr lang="pt-BR" sz="1100" dirty="0">
                <a:solidFill>
                  <a:srgbClr val="000000"/>
                </a:solidFill>
                <a:latin typeface="Times New Roman" panose="02020603050405020304" pitchFamily="18" charset="0"/>
              </a:rPr>
              <a:t>. </a:t>
            </a:r>
          </a:p>
          <a:p>
            <a:r>
              <a:rPr lang="en-US" sz="1100" dirty="0">
                <a:solidFill>
                  <a:srgbClr val="000000"/>
                </a:solidFill>
                <a:latin typeface="Times New Roman" panose="02020603050405020304" pitchFamily="18" charset="0"/>
              </a:rPr>
              <a:t>A</a:t>
            </a:r>
            <a:r>
              <a:rPr lang="ro-RO" sz="1100" dirty="0">
                <a:solidFill>
                  <a:srgbClr val="000000"/>
                </a:solidFill>
                <a:latin typeface="Times New Roman" panose="02020603050405020304" pitchFamily="18" charset="0"/>
              </a:rPr>
              <a:t>fecțiuni digestive ca gastroduodenite acute sau alte afecțiuni însoțite de vărsături şi diaree, </a:t>
            </a:r>
          </a:p>
          <a:p>
            <a:r>
              <a:rPr lang="ro-RO" sz="1100" dirty="0">
                <a:solidFill>
                  <a:srgbClr val="000000"/>
                </a:solidFill>
                <a:latin typeface="Times New Roman" panose="02020603050405020304" pitchFamily="18" charset="0"/>
              </a:rPr>
              <a:t>Cauzele toxice sunt reprezentate de efectele adverse ale diverselor medicamente alcoolul dar şi consumul de droguri. </a:t>
            </a:r>
          </a:p>
          <a:p>
            <a:r>
              <a:rPr lang="ro-RO" sz="1100" dirty="0">
                <a:solidFill>
                  <a:srgbClr val="000000"/>
                </a:solidFill>
                <a:latin typeface="Times New Roman" panose="02020603050405020304" pitchFamily="18" charset="0"/>
              </a:rPr>
              <a:t>Cauzele traumatice sunt reprezentate de traumatismele craniului şi ale gâtului (în zona laterocervicală [43-47]. </a:t>
            </a:r>
          </a:p>
          <a:p>
            <a:r>
              <a:rPr lang="ro-RO" sz="1100" dirty="0">
                <a:solidFill>
                  <a:srgbClr val="000000"/>
                </a:solidFill>
                <a:latin typeface="Times New Roman" panose="02020603050405020304" pitchFamily="18" charset="0"/>
              </a:rPr>
              <a:t>Cauzele neurologice</a:t>
            </a:r>
            <a:r>
              <a:rPr lang="en-US" sz="1100" dirty="0">
                <a:solidFill>
                  <a:srgbClr val="000000"/>
                </a:solidFill>
                <a:latin typeface="Times New Roman" panose="02020603050405020304" pitchFamily="18" charset="0"/>
              </a:rPr>
              <a:t> </a:t>
            </a:r>
            <a:r>
              <a:rPr lang="en-US" sz="1100" dirty="0" err="1">
                <a:solidFill>
                  <a:srgbClr val="000000"/>
                </a:solidFill>
                <a:latin typeface="Times New Roman" panose="02020603050405020304" pitchFamily="18" charset="0"/>
              </a:rPr>
              <a:t>si</a:t>
            </a:r>
            <a:r>
              <a:rPr lang="en-US" sz="1100" dirty="0">
                <a:solidFill>
                  <a:srgbClr val="000000"/>
                </a:solidFill>
                <a:latin typeface="Times New Roman" panose="02020603050405020304" pitchFamily="18" charset="0"/>
              </a:rPr>
              <a:t> </a:t>
            </a:r>
            <a:r>
              <a:rPr lang="en-US" sz="1100" dirty="0" err="1">
                <a:solidFill>
                  <a:srgbClr val="000000"/>
                </a:solidFill>
                <a:latin typeface="Times New Roman" panose="02020603050405020304" pitchFamily="18" charset="0"/>
              </a:rPr>
              <a:t>psihiatrice</a:t>
            </a:r>
            <a:r>
              <a:rPr lang="ro-RO" sz="1100" dirty="0">
                <a:solidFill>
                  <a:srgbClr val="000000"/>
                </a:solidFill>
                <a:latin typeface="Times New Roman" panose="02020603050405020304" pitchFamily="18" charset="0"/>
              </a:rPr>
              <a:t>, sunt reprezentate de accidentul vascular şi migrenă</a:t>
            </a:r>
            <a:r>
              <a:rPr lang="en-US" sz="1100" dirty="0">
                <a:solidFill>
                  <a:srgbClr val="000000"/>
                </a:solidFill>
                <a:latin typeface="Times New Roman" panose="02020603050405020304" pitchFamily="18" charset="0"/>
              </a:rPr>
              <a:t>, </a:t>
            </a:r>
            <a:r>
              <a:rPr lang="ro-RO" sz="1100" dirty="0">
                <a:solidFill>
                  <a:srgbClr val="000000"/>
                </a:solidFill>
                <a:latin typeface="Times New Roman" panose="02020603050405020304" pitchFamily="18" charset="0"/>
              </a:rPr>
              <a:t>tulburările psihice de tip anxios ale adultului, reprezentate de atacul de panică. </a:t>
            </a:r>
          </a:p>
          <a:p>
            <a:r>
              <a:rPr lang="ro-RO" sz="1100" i="1" dirty="0">
                <a:solidFill>
                  <a:srgbClr val="000000"/>
                </a:solidFill>
                <a:latin typeface="Times New Roman" panose="02020603050405020304" pitchFamily="18" charset="0"/>
              </a:rPr>
              <a:t>II. Afecțiuni ce produc instabilitate cu debut progresiv/cronic (lent): </a:t>
            </a:r>
            <a:endParaRPr lang="ro-RO" sz="1100" dirty="0">
              <a:solidFill>
                <a:srgbClr val="000000"/>
              </a:solidFill>
              <a:latin typeface="Times New Roman" panose="02020603050405020304" pitchFamily="18" charset="0"/>
            </a:endParaRPr>
          </a:p>
          <a:p>
            <a:r>
              <a:rPr lang="en-US" sz="1100" dirty="0">
                <a:solidFill>
                  <a:srgbClr val="000000"/>
                </a:solidFill>
                <a:latin typeface="Times New Roman" panose="02020603050405020304" pitchFamily="18" charset="0"/>
              </a:rPr>
              <a:t>A</a:t>
            </a:r>
            <a:r>
              <a:rPr lang="ro-RO" sz="1100" dirty="0">
                <a:solidFill>
                  <a:srgbClr val="000000"/>
                </a:solidFill>
                <a:latin typeface="Times New Roman" panose="02020603050405020304" pitchFamily="18" charset="0"/>
              </a:rPr>
              <a:t>reflexia - hiporeflexia vestibulară bilaterală, ca urmare a terapiei cu substanțe ototoxice </a:t>
            </a:r>
            <a:endParaRPr lang="en-US"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Cauze toxice. intoxicația cronică cu dioxid de carbon, </a:t>
            </a:r>
          </a:p>
          <a:p>
            <a:r>
              <a:rPr lang="ro-RO" sz="1100" dirty="0">
                <a:solidFill>
                  <a:srgbClr val="000000"/>
                </a:solidFill>
                <a:latin typeface="Times New Roman" panose="02020603050405020304" pitchFamily="18" charset="0"/>
              </a:rPr>
              <a:t>Afecțiuni hematologice: Anemia cronică lent instalată, poliglobulia, lipsa vitaminei B12 (Anemia Biermer) alcoolismul cronic (prin atrofia cerebeloasă produsă), intoxicația cu litiu (folosită în tratamentul cronic psihiatric), anticonvulsivante (din tratamentul epilepsiei) şi folosirea cronică a bronhodilatatoarelor, </a:t>
            </a:r>
          </a:p>
          <a:p>
            <a:r>
              <a:rPr lang="en-US" sz="1100" dirty="0">
                <a:solidFill>
                  <a:srgbClr val="000000"/>
                </a:solidFill>
                <a:latin typeface="Times New Roman" panose="02020603050405020304" pitchFamily="18" charset="0"/>
              </a:rPr>
              <a:t>A</a:t>
            </a:r>
            <a:r>
              <a:rPr lang="ro-RO" sz="1100" dirty="0">
                <a:solidFill>
                  <a:srgbClr val="000000"/>
                </a:solidFill>
                <a:latin typeface="Times New Roman" panose="02020603050405020304" pitchFamily="18" charset="0"/>
              </a:rPr>
              <a:t>fecțiuni neurologice</a:t>
            </a:r>
            <a:r>
              <a:rPr lang="en-US" sz="1100" dirty="0">
                <a:solidFill>
                  <a:srgbClr val="000000"/>
                </a:solidFill>
                <a:latin typeface="Times New Roman" panose="02020603050405020304" pitchFamily="18" charset="0"/>
              </a:rPr>
              <a:t>: </a:t>
            </a:r>
            <a:r>
              <a:rPr lang="ro-RO" sz="1100" dirty="0">
                <a:solidFill>
                  <a:srgbClr val="000000"/>
                </a:solidFill>
                <a:latin typeface="Times New Roman" panose="02020603050405020304" pitchFamily="18" charset="0"/>
              </a:rPr>
              <a:t>Scleroza multiplă, leucoaraioza, maladiei Parkinson, sindromul pseudo-bulbar de origine vasculară, </a:t>
            </a:r>
          </a:p>
          <a:p>
            <a:r>
              <a:rPr lang="ro-RO" sz="1100" dirty="0">
                <a:solidFill>
                  <a:srgbClr val="000000"/>
                </a:solidFill>
                <a:latin typeface="Times New Roman" panose="02020603050405020304" pitchFamily="18" charset="0"/>
              </a:rPr>
              <a:t>Mielopatia cervicartrozică si tumorile sistemului nervos centralUnele maladii genetice sunt notate a evolua cu instabilitate lent instalată [47-56]</a:t>
            </a:r>
            <a:endParaRPr lang="en-US" sz="1100" dirty="0">
              <a:solidFill>
                <a:srgbClr val="000000"/>
              </a:solidFill>
              <a:latin typeface="Times New Roman" panose="02020603050405020304" pitchFamily="18" charset="0"/>
            </a:endParaRPr>
          </a:p>
          <a:p>
            <a:endParaRPr lang="ro-RO" sz="1100" dirty="0">
              <a:solidFill>
                <a:srgbClr val="000000"/>
              </a:solidFill>
              <a:latin typeface="Times New Roman" panose="02020603050405020304" pitchFamily="18" charset="0"/>
            </a:endParaRPr>
          </a:p>
          <a:p>
            <a:r>
              <a:rPr lang="ro-RO" sz="1100" b="1" dirty="0">
                <a:solidFill>
                  <a:srgbClr val="000000"/>
                </a:solidFill>
                <a:latin typeface="Times New Roman" panose="02020603050405020304" pitchFamily="18" charset="0"/>
              </a:rPr>
              <a:t>Concluzie:</a:t>
            </a:r>
            <a:r>
              <a:rPr lang="ro-RO" sz="1100" dirty="0">
                <a:solidFill>
                  <a:srgbClr val="000000"/>
                </a:solidFill>
                <a:latin typeface="Times New Roman" panose="02020603050405020304" pitchFamily="18" charset="0"/>
              </a:rPr>
              <a:t> O tulburare de echilibru de tip instabilitate posturală, cu debut brusc sau lent, poate reprezenta un semn cardinal al unei boli importante, ce trebuie rapid evaluată şi diagnosticată prin consulturi medicale </a:t>
            </a:r>
            <a:r>
              <a:rPr lang="en-US" sz="1100" dirty="0">
                <a:solidFill>
                  <a:srgbClr val="000000"/>
                </a:solidFill>
                <a:latin typeface="Times New Roman" panose="02020603050405020304" pitchFamily="18" charset="0"/>
              </a:rPr>
              <a:t>inter</a:t>
            </a:r>
            <a:r>
              <a:rPr lang="ro-RO" sz="1100" dirty="0">
                <a:solidFill>
                  <a:srgbClr val="000000"/>
                </a:solidFill>
                <a:latin typeface="Times New Roman" panose="02020603050405020304" pitchFamily="18" charset="0"/>
              </a:rPr>
              <a:t>specializate. </a:t>
            </a:r>
          </a:p>
        </p:txBody>
      </p:sp>
    </p:spTree>
    <p:extLst>
      <p:ext uri="{BB962C8B-B14F-4D97-AF65-F5344CB8AC3E}">
        <p14:creationId xmlns:p14="http://schemas.microsoft.com/office/powerpoint/2010/main" val="17188985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1317BBD1-E571-4F77-B761-AED221CDD587}"/>
              </a:ext>
            </a:extLst>
          </p:cNvPr>
          <p:cNvPicPr>
            <a:picLocks noChangeAspect="1"/>
          </p:cNvPicPr>
          <p:nvPr/>
        </p:nvPicPr>
        <p:blipFill>
          <a:blip r:embed="rId4"/>
          <a:stretch>
            <a:fillRect/>
          </a:stretch>
        </p:blipFill>
        <p:spPr>
          <a:xfrm>
            <a:off x="2222380" y="950971"/>
            <a:ext cx="5162947" cy="789620"/>
          </a:xfrm>
          <a:prstGeom prst="rect">
            <a:avLst/>
          </a:prstGeom>
        </p:spPr>
      </p:pic>
      <p:pic>
        <p:nvPicPr>
          <p:cNvPr id="3" name="Picture 2">
            <a:extLst>
              <a:ext uri="{FF2B5EF4-FFF2-40B4-BE49-F238E27FC236}">
                <a16:creationId xmlns:a16="http://schemas.microsoft.com/office/drawing/2014/main" id="{06EBF9D0-09E6-4DD6-9CFD-9FD37144F033}"/>
              </a:ext>
            </a:extLst>
          </p:cNvPr>
          <p:cNvPicPr>
            <a:picLocks noChangeAspect="1"/>
          </p:cNvPicPr>
          <p:nvPr/>
        </p:nvPicPr>
        <p:blipFill>
          <a:blip r:embed="rId5"/>
          <a:stretch>
            <a:fillRect/>
          </a:stretch>
        </p:blipFill>
        <p:spPr>
          <a:xfrm>
            <a:off x="2222380" y="343695"/>
            <a:ext cx="5148064" cy="607276"/>
          </a:xfrm>
          <a:prstGeom prst="rect">
            <a:avLst/>
          </a:prstGeom>
        </p:spPr>
      </p:pic>
      <p:pic>
        <p:nvPicPr>
          <p:cNvPr id="8" name="Picture 7">
            <a:extLst>
              <a:ext uri="{FF2B5EF4-FFF2-40B4-BE49-F238E27FC236}">
                <a16:creationId xmlns:a16="http://schemas.microsoft.com/office/drawing/2014/main" id="{7235F360-AE7B-4AA3-8813-41C1ACC12B4C}"/>
              </a:ext>
            </a:extLst>
          </p:cNvPr>
          <p:cNvPicPr>
            <a:picLocks noChangeAspect="1"/>
          </p:cNvPicPr>
          <p:nvPr/>
        </p:nvPicPr>
        <p:blipFill rotWithShape="1">
          <a:blip r:embed="rId6"/>
          <a:srcRect r="9401"/>
          <a:stretch/>
        </p:blipFill>
        <p:spPr>
          <a:xfrm>
            <a:off x="7370444" y="343695"/>
            <a:ext cx="972084" cy="1396896"/>
          </a:xfrm>
          <a:prstGeom prst="rect">
            <a:avLst/>
          </a:prstGeom>
        </p:spPr>
      </p:pic>
      <p:sp>
        <p:nvSpPr>
          <p:cNvPr id="9" name="Rectangle 8">
            <a:extLst>
              <a:ext uri="{FF2B5EF4-FFF2-40B4-BE49-F238E27FC236}">
                <a16:creationId xmlns:a16="http://schemas.microsoft.com/office/drawing/2014/main" id="{7691D636-7AED-44C2-BC87-0893B8434999}"/>
              </a:ext>
            </a:extLst>
          </p:cNvPr>
          <p:cNvSpPr/>
          <p:nvPr/>
        </p:nvSpPr>
        <p:spPr>
          <a:xfrm>
            <a:off x="179512" y="2240868"/>
            <a:ext cx="3049719" cy="2677656"/>
          </a:xfrm>
          <a:prstGeom prst="rect">
            <a:avLst/>
          </a:prstGeom>
        </p:spPr>
        <p:txBody>
          <a:bodyPr wrap="square">
            <a:spAutoFit/>
          </a:bodyPr>
          <a:lstStyle/>
          <a:p>
            <a:r>
              <a:rPr lang="en-US" sz="1400" b="1" dirty="0" err="1"/>
              <a:t>Scop</a:t>
            </a:r>
            <a:r>
              <a:rPr lang="en-US" sz="1400" b="1" dirty="0"/>
              <a:t>: </a:t>
            </a:r>
            <a:r>
              <a:rPr lang="en-US" sz="1400" dirty="0"/>
              <a:t>a</a:t>
            </a:r>
            <a:r>
              <a:rPr lang="ro-RO" sz="1400" dirty="0"/>
              <a:t>utorul prezintă și aduce la zi principalele date din literatura medicală internațională referitoare la vertijul paroxistic benign de poziție (VPBP), cea mai frecventă formă de vertij acut al adultului. </a:t>
            </a:r>
            <a:endParaRPr lang="en-US" sz="1400" dirty="0"/>
          </a:p>
          <a:p>
            <a:endParaRPr lang="en-US" sz="1400" dirty="0"/>
          </a:p>
          <a:p>
            <a:endParaRPr lang="en-US" sz="1400" dirty="0"/>
          </a:p>
          <a:p>
            <a:r>
              <a:rPr lang="ro-RO" sz="1400" dirty="0"/>
              <a:t>În acest context se expun succint date etiopatologice, manifestările clinice și aspectele moderne de tratament ale VPBP-ului.</a:t>
            </a:r>
          </a:p>
        </p:txBody>
      </p:sp>
      <p:sp>
        <p:nvSpPr>
          <p:cNvPr id="10" name="Rectangle 9">
            <a:extLst>
              <a:ext uri="{FF2B5EF4-FFF2-40B4-BE49-F238E27FC236}">
                <a16:creationId xmlns:a16="http://schemas.microsoft.com/office/drawing/2014/main" id="{0C9364FE-D22D-4FA3-81E7-DF125CF25AB3}"/>
              </a:ext>
            </a:extLst>
          </p:cNvPr>
          <p:cNvSpPr/>
          <p:nvPr/>
        </p:nvSpPr>
        <p:spPr>
          <a:xfrm>
            <a:off x="3067481" y="2096852"/>
            <a:ext cx="5275048" cy="3600986"/>
          </a:xfrm>
          <a:prstGeom prst="rect">
            <a:avLst/>
          </a:prstGeom>
        </p:spPr>
        <p:txBody>
          <a:bodyPr wrap="square">
            <a:spAutoFit/>
          </a:bodyPr>
          <a:lstStyle/>
          <a:p>
            <a:r>
              <a:rPr lang="ro-RO" dirty="0"/>
              <a:t> </a:t>
            </a:r>
            <a:r>
              <a:rPr lang="ro-RO" sz="1400" dirty="0"/>
              <a:t>VPBP este definit printr-o hiperactivitate vestibulară brutală, unilaterală, de scurtă durată, declanșată prin schimbările bruște de poziție ale capului, în urma desprinderii accidentale sau patologice a otolitilor utriculari. VPBP se obiectivează printr-un nistagmus rotator care apare cu o latentă variabilă în momentul în care subiectul este culcat pe partea</a:t>
            </a:r>
            <a:r>
              <a:rPr lang="en-US" sz="1400" dirty="0"/>
              <a:t> </a:t>
            </a:r>
            <a:r>
              <a:rPr lang="ro-RO" sz="1400" dirty="0"/>
              <a:t>vestibulului afectat. (69,70).</a:t>
            </a:r>
            <a:endParaRPr lang="en-US" sz="1400" dirty="0"/>
          </a:p>
          <a:p>
            <a:endParaRPr lang="en-US" sz="1400" dirty="0"/>
          </a:p>
          <a:p>
            <a:r>
              <a:rPr lang="en-US" sz="1400" b="1" dirty="0" err="1"/>
              <a:t>Concluzii</a:t>
            </a:r>
            <a:r>
              <a:rPr lang="en-US" sz="1400" b="1" dirty="0"/>
              <a:t>: </a:t>
            </a:r>
          </a:p>
          <a:p>
            <a:r>
              <a:rPr lang="ro-RO" sz="1400" dirty="0"/>
              <a:t>Tratament în VPPB</a:t>
            </a:r>
            <a:r>
              <a:rPr lang="en-US" sz="1400" dirty="0"/>
              <a:t>: f</a:t>
            </a:r>
            <a:r>
              <a:rPr lang="ro-RO" sz="1400" dirty="0"/>
              <a:t>ormele secundare necesită în principal</a:t>
            </a:r>
            <a:r>
              <a:rPr lang="en-US" sz="1400" dirty="0"/>
              <a:t> </a:t>
            </a:r>
            <a:r>
              <a:rPr lang="en-US" sz="1400" dirty="0" err="1"/>
              <a:t>si</a:t>
            </a:r>
            <a:r>
              <a:rPr lang="ro-RO" sz="1400" dirty="0"/>
              <a:t> </a:t>
            </a:r>
            <a:r>
              <a:rPr lang="ro-RO" sz="1400" i="1" dirty="0"/>
              <a:t>tratamentul etiologic al afecțiunii cauzatoare.</a:t>
            </a:r>
            <a:r>
              <a:rPr lang="ro-RO" sz="1400" dirty="0"/>
              <a:t> De regulă, la acest tip de tratament se vor asocia (în toate formele clinic</a:t>
            </a:r>
            <a:r>
              <a:rPr lang="en-US" sz="1400" dirty="0"/>
              <a:t>e, </a:t>
            </a:r>
            <a:r>
              <a:rPr lang="en-US" sz="1400" dirty="0" err="1"/>
              <a:t>primare</a:t>
            </a:r>
            <a:r>
              <a:rPr lang="en-US" sz="1400" dirty="0"/>
              <a:t> </a:t>
            </a:r>
            <a:r>
              <a:rPr lang="en-US" sz="1400" dirty="0" err="1"/>
              <a:t>si</a:t>
            </a:r>
            <a:r>
              <a:rPr lang="en-US" sz="1400" dirty="0"/>
              <a:t> </a:t>
            </a:r>
            <a:r>
              <a:rPr lang="en-US" sz="1400" dirty="0" err="1"/>
              <a:t>secundare</a:t>
            </a:r>
            <a:r>
              <a:rPr lang="ro-RO" sz="1400" dirty="0"/>
              <a:t>) de elecție, </a:t>
            </a:r>
            <a:r>
              <a:rPr lang="ro-RO" sz="1400" i="1" dirty="0"/>
              <a:t>manevre liberatorii </a:t>
            </a:r>
            <a:r>
              <a:rPr lang="ro-RO" sz="1400" dirty="0"/>
              <a:t>(Halpike, Semont), reeducarea vestibulară și terapia medicamentoasă specifică antivertiginoasă și tranchilizantă (23</a:t>
            </a:r>
            <a:endParaRPr lang="en-US" sz="1400" dirty="0"/>
          </a:p>
          <a:p>
            <a:r>
              <a:rPr lang="ro-RO" sz="1400" dirty="0"/>
              <a:t>Nu trebuie neglijată psihoterapia</a:t>
            </a:r>
            <a:r>
              <a:rPr lang="en-US" sz="1400" dirty="0"/>
              <a:t> </a:t>
            </a:r>
            <a:r>
              <a:rPr lang="en-US" sz="1400" dirty="0" err="1"/>
              <a:t>anxietatii</a:t>
            </a:r>
            <a:r>
              <a:rPr lang="en-US" sz="1400" dirty="0"/>
              <a:t>,</a:t>
            </a:r>
            <a:r>
              <a:rPr lang="ro-RO" sz="1400" dirty="0"/>
              <a:t> asociind la nevoie tratamentului de bază al VPPB și preparate cu efect în această sferă.</a:t>
            </a:r>
          </a:p>
        </p:txBody>
      </p:sp>
    </p:spTree>
    <p:extLst>
      <p:ext uri="{BB962C8B-B14F-4D97-AF65-F5344CB8AC3E}">
        <p14:creationId xmlns:p14="http://schemas.microsoft.com/office/powerpoint/2010/main" val="642929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EB94C8DC-49D7-445D-A137-4C49A41DE8C6}"/>
              </a:ext>
            </a:extLst>
          </p:cNvPr>
          <p:cNvPicPr>
            <a:picLocks noChangeAspect="1"/>
          </p:cNvPicPr>
          <p:nvPr/>
        </p:nvPicPr>
        <p:blipFill>
          <a:blip r:embed="rId3"/>
          <a:stretch>
            <a:fillRect/>
          </a:stretch>
        </p:blipFill>
        <p:spPr>
          <a:xfrm>
            <a:off x="3224125" y="984014"/>
            <a:ext cx="4752020" cy="1858591"/>
          </a:xfrm>
          <a:prstGeom prst="rect">
            <a:avLst/>
          </a:prstGeom>
        </p:spPr>
      </p:pic>
      <p:pic>
        <p:nvPicPr>
          <p:cNvPr id="3" name="Picture 2">
            <a:extLst>
              <a:ext uri="{FF2B5EF4-FFF2-40B4-BE49-F238E27FC236}">
                <a16:creationId xmlns:a16="http://schemas.microsoft.com/office/drawing/2014/main" id="{8EA8F95A-6102-427E-AEEB-89EAACC06202}"/>
              </a:ext>
            </a:extLst>
          </p:cNvPr>
          <p:cNvPicPr>
            <a:picLocks noChangeAspect="1"/>
          </p:cNvPicPr>
          <p:nvPr/>
        </p:nvPicPr>
        <p:blipFill>
          <a:blip r:embed="rId4"/>
          <a:stretch>
            <a:fillRect/>
          </a:stretch>
        </p:blipFill>
        <p:spPr>
          <a:xfrm>
            <a:off x="1659409" y="980729"/>
            <a:ext cx="1570565" cy="1858592"/>
          </a:xfrm>
          <a:prstGeom prst="rect">
            <a:avLst/>
          </a:prstGeom>
        </p:spPr>
      </p:pic>
      <p:sp>
        <p:nvSpPr>
          <p:cNvPr id="8" name="Rectangle 7">
            <a:extLst>
              <a:ext uri="{FF2B5EF4-FFF2-40B4-BE49-F238E27FC236}">
                <a16:creationId xmlns:a16="http://schemas.microsoft.com/office/drawing/2014/main" id="{A2156C6E-6714-48B1-8EB9-E57B65E407E2}"/>
              </a:ext>
            </a:extLst>
          </p:cNvPr>
          <p:cNvSpPr/>
          <p:nvPr/>
        </p:nvSpPr>
        <p:spPr>
          <a:xfrm>
            <a:off x="-6626" y="2911330"/>
            <a:ext cx="4752020" cy="3323987"/>
          </a:xfrm>
          <a:prstGeom prst="rect">
            <a:avLst/>
          </a:prstGeom>
        </p:spPr>
        <p:txBody>
          <a:bodyPr wrap="square">
            <a:spAutoFit/>
          </a:bodyPr>
          <a:lstStyle/>
          <a:p>
            <a:r>
              <a:rPr lang="ro-RO" sz="1400" dirty="0"/>
              <a:t>Acufenele sunt manifestări ale patologiei otice, pot insoti frecvent patologia vestibulara, reprezentând un motiv frecvent al consultaţiilor din cabinetele O.R.L</a:t>
            </a:r>
            <a:endParaRPr lang="en-US" sz="1400" dirty="0"/>
          </a:p>
          <a:p>
            <a:endParaRPr lang="ro-RO" sz="1400" dirty="0"/>
          </a:p>
          <a:p>
            <a:r>
              <a:rPr lang="en-US" sz="1400" b="1" dirty="0" err="1"/>
              <a:t>Scop</a:t>
            </a:r>
            <a:r>
              <a:rPr lang="en-US" sz="1400" b="1" dirty="0"/>
              <a:t>:</a:t>
            </a:r>
            <a:r>
              <a:rPr lang="en-US" sz="1400" dirty="0"/>
              <a:t> </a:t>
            </a:r>
            <a:r>
              <a:rPr lang="ro-RO" sz="1400" dirty="0"/>
              <a:t>Însumând o etiopatogenie extrem de diversă şi totodată la fel de controversată, sfera etiologică a acestor fenomene otice reflectă şi o mare parte din patologia organismului uman, cadrul lor de apariţie rămânând încă incomplet elucidat .</a:t>
            </a:r>
            <a:endParaRPr lang="en-US" sz="1400" dirty="0"/>
          </a:p>
          <a:p>
            <a:endParaRPr lang="ro-RO" sz="1400" dirty="0"/>
          </a:p>
          <a:p>
            <a:r>
              <a:rPr lang="ro-RO" sz="1400" dirty="0"/>
              <a:t>Material si metoda: studiul reprezintă o cercetare clinică, efectuată in cabinetul medical ORL-ambulatoriul II al Spitalului Judetean de Urgenta Braşov, în perioada septembrie 2002-septembrie 2003, cu scopul de a analiza incidenţa si factorii determinanţi ai apariţiei acufenelor,încercând să apreciem locul acestora în patologia ORL de ambulatoriu.</a:t>
            </a:r>
          </a:p>
        </p:txBody>
      </p:sp>
      <p:sp>
        <p:nvSpPr>
          <p:cNvPr id="9" name="Rectangle 8">
            <a:extLst>
              <a:ext uri="{FF2B5EF4-FFF2-40B4-BE49-F238E27FC236}">
                <a16:creationId xmlns:a16="http://schemas.microsoft.com/office/drawing/2014/main" id="{62BC6FF0-AC96-4C09-8899-F4F0031018DA}"/>
              </a:ext>
            </a:extLst>
          </p:cNvPr>
          <p:cNvSpPr/>
          <p:nvPr/>
        </p:nvSpPr>
        <p:spPr>
          <a:xfrm>
            <a:off x="4587200" y="2913882"/>
            <a:ext cx="4572000" cy="3754874"/>
          </a:xfrm>
          <a:prstGeom prst="rect">
            <a:avLst/>
          </a:prstGeom>
        </p:spPr>
        <p:txBody>
          <a:bodyPr>
            <a:spAutoFit/>
          </a:bodyPr>
          <a:lstStyle/>
          <a:p>
            <a:r>
              <a:rPr lang="ro-RO" sz="1400" b="1" dirty="0"/>
              <a:t>Concluzii: </a:t>
            </a:r>
            <a:r>
              <a:rPr lang="ro-RO" sz="1400" dirty="0"/>
              <a:t>Pacientii cu acufene ocupă un loc foarte important în patologia de</a:t>
            </a:r>
            <a:r>
              <a:rPr lang="en-US" sz="1400" dirty="0"/>
              <a:t> </a:t>
            </a:r>
            <a:r>
              <a:rPr lang="ro-RO" sz="1400" dirty="0"/>
              <a:t>ambulator ORL: 18,8%</a:t>
            </a:r>
            <a:r>
              <a:rPr lang="en-US" sz="1400" dirty="0"/>
              <a:t> </a:t>
            </a:r>
            <a:r>
              <a:rPr lang="ro-RO" sz="1400" dirty="0"/>
              <a:t>din totalul consultatiilor de specialitate,reprezentând o grava şi actuală</a:t>
            </a:r>
          </a:p>
          <a:p>
            <a:r>
              <a:rPr lang="ro-RO" sz="1400" dirty="0"/>
              <a:t>problemă de sănatate. </a:t>
            </a:r>
            <a:endParaRPr lang="en-US" sz="1400" dirty="0"/>
          </a:p>
          <a:p>
            <a:r>
              <a:rPr lang="ro-RO" sz="1400" dirty="0"/>
              <a:t>Acufenele sunt specifice adultului între 51 şi 70 ani si afectează aproape</a:t>
            </a:r>
            <a:r>
              <a:rPr lang="en-US" sz="1400" dirty="0"/>
              <a:t> </a:t>
            </a:r>
            <a:r>
              <a:rPr lang="ro-RO" sz="1400" dirty="0"/>
              <a:t>egal ambele sexe. Se pare ca vârful frecvenţei afecţiunii ar fi situat în jurul vârstei de 65 de ani.</a:t>
            </a:r>
          </a:p>
          <a:p>
            <a:r>
              <a:rPr lang="ro-RO" sz="1400" dirty="0"/>
              <a:t>S-a observat o dominantă a acufenelor la populaţia din mediul urban, faţă de cea din mediul</a:t>
            </a:r>
          </a:p>
          <a:p>
            <a:r>
              <a:rPr lang="ro-RO" sz="1400" dirty="0"/>
              <a:t>rural. </a:t>
            </a:r>
            <a:endParaRPr lang="en-US" sz="1400" dirty="0"/>
          </a:p>
          <a:p>
            <a:r>
              <a:rPr lang="ro-RO" sz="1400" dirty="0"/>
              <a:t>Fenomenul este mai accentuat în zonele urbane industrializate. Noxele şi poluarea sonica</a:t>
            </a:r>
          </a:p>
          <a:p>
            <a:r>
              <a:rPr lang="ro-RO" sz="1400" dirty="0"/>
              <a:t>se pare ca joaca un rol important. </a:t>
            </a:r>
            <a:endParaRPr lang="en-US" sz="1400" dirty="0"/>
          </a:p>
          <a:p>
            <a:r>
              <a:rPr lang="ro-RO" sz="1400" dirty="0"/>
              <a:t>Etiopatogenic,cauzele acufenelor se regăsesc in întreaga</a:t>
            </a:r>
          </a:p>
          <a:p>
            <a:r>
              <a:rPr lang="ro-RO" sz="1400" dirty="0"/>
              <a:t>patologie otologică,fiind reprezentate îndeosebi de grupa hipoacuziilor neurosenzoriale</a:t>
            </a:r>
            <a:r>
              <a:rPr lang="en-US" sz="1400" dirty="0"/>
              <a:t>, </a:t>
            </a:r>
            <a:r>
              <a:rPr lang="en-US" sz="1400" dirty="0" err="1"/>
              <a:t>dar</a:t>
            </a:r>
            <a:r>
              <a:rPr lang="en-US" sz="1400" dirty="0"/>
              <a:t> </a:t>
            </a:r>
            <a:r>
              <a:rPr lang="en-US" sz="1400" dirty="0" err="1"/>
              <a:t>multe</a:t>
            </a:r>
            <a:r>
              <a:rPr lang="en-US" sz="1400" dirty="0"/>
              <a:t> din </a:t>
            </a:r>
            <a:r>
              <a:rPr lang="en-US" sz="1400" dirty="0" err="1"/>
              <a:t>ele</a:t>
            </a:r>
            <a:r>
              <a:rPr lang="en-US" sz="1400" dirty="0"/>
              <a:t> sunt </a:t>
            </a:r>
            <a:r>
              <a:rPr lang="en-US" sz="1400" dirty="0" err="1"/>
              <a:t>plurietiologice</a:t>
            </a:r>
            <a:r>
              <a:rPr lang="ro-RO" sz="1400" dirty="0"/>
              <a:t>.</a:t>
            </a:r>
          </a:p>
        </p:txBody>
      </p:sp>
    </p:spTree>
    <p:extLst>
      <p:ext uri="{BB962C8B-B14F-4D97-AF65-F5344CB8AC3E}">
        <p14:creationId xmlns:p14="http://schemas.microsoft.com/office/powerpoint/2010/main" val="10438889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18D70EF6-6FDC-4306-B6B2-0F723EE7880E}"/>
              </a:ext>
            </a:extLst>
          </p:cNvPr>
          <p:cNvPicPr>
            <a:picLocks noChangeAspect="1"/>
          </p:cNvPicPr>
          <p:nvPr/>
        </p:nvPicPr>
        <p:blipFill>
          <a:blip r:embed="rId3"/>
          <a:stretch>
            <a:fillRect/>
          </a:stretch>
        </p:blipFill>
        <p:spPr>
          <a:xfrm>
            <a:off x="1331640" y="1180516"/>
            <a:ext cx="5724636" cy="1672420"/>
          </a:xfrm>
          <a:prstGeom prst="rect">
            <a:avLst/>
          </a:prstGeom>
        </p:spPr>
      </p:pic>
      <p:pic>
        <p:nvPicPr>
          <p:cNvPr id="3" name="Picture 2">
            <a:extLst>
              <a:ext uri="{FF2B5EF4-FFF2-40B4-BE49-F238E27FC236}">
                <a16:creationId xmlns:a16="http://schemas.microsoft.com/office/drawing/2014/main" id="{C75863F1-7874-4E23-960A-5E81A2519881}"/>
              </a:ext>
            </a:extLst>
          </p:cNvPr>
          <p:cNvPicPr>
            <a:picLocks noChangeAspect="1"/>
          </p:cNvPicPr>
          <p:nvPr/>
        </p:nvPicPr>
        <p:blipFill rotWithShape="1">
          <a:blip r:embed="rId4"/>
          <a:srcRect l="8507" t="3275" r="5741" b="1701"/>
          <a:stretch/>
        </p:blipFill>
        <p:spPr>
          <a:xfrm>
            <a:off x="7056276" y="1196752"/>
            <a:ext cx="1209595" cy="1656184"/>
          </a:xfrm>
          <a:prstGeom prst="rect">
            <a:avLst/>
          </a:prstGeom>
        </p:spPr>
      </p:pic>
      <p:sp>
        <p:nvSpPr>
          <p:cNvPr id="8" name="Rectangle 7">
            <a:extLst>
              <a:ext uri="{FF2B5EF4-FFF2-40B4-BE49-F238E27FC236}">
                <a16:creationId xmlns:a16="http://schemas.microsoft.com/office/drawing/2014/main" id="{9F746F31-36A5-4254-A899-12AA05338553}"/>
              </a:ext>
            </a:extLst>
          </p:cNvPr>
          <p:cNvSpPr/>
          <p:nvPr/>
        </p:nvSpPr>
        <p:spPr>
          <a:xfrm>
            <a:off x="287524" y="3134823"/>
            <a:ext cx="4572000" cy="2862322"/>
          </a:xfrm>
          <a:prstGeom prst="rect">
            <a:avLst/>
          </a:prstGeom>
        </p:spPr>
        <p:txBody>
          <a:bodyPr>
            <a:spAutoFit/>
          </a:bodyPr>
          <a:lstStyle/>
          <a:p>
            <a:r>
              <a:rPr lang="ro-RO" sz="1200" dirty="0"/>
              <a:t>Otoscleroz</a:t>
            </a:r>
            <a:r>
              <a:rPr lang="en-US" sz="1200" dirty="0"/>
              <a:t>a</a:t>
            </a:r>
            <a:r>
              <a:rPr lang="ro-RO" sz="1200" dirty="0"/>
              <a:t> sau otospongioz</a:t>
            </a:r>
            <a:r>
              <a:rPr lang="en-US" sz="1200" dirty="0"/>
              <a:t>a</a:t>
            </a:r>
            <a:r>
              <a:rPr lang="ro-RO" sz="1200" dirty="0"/>
              <a:t> este o afecțiune a urechii medii și interne ce presupunc apariția la acest nivel a unor focare paradoxale de osteogeneza patologică, ce va asocia în timp o hipoacuzie de transmisie, mixtă și vertij. </a:t>
            </a:r>
            <a:endParaRPr lang="en-US" sz="1200" dirty="0"/>
          </a:p>
          <a:p>
            <a:endParaRPr lang="en-US" sz="1200" dirty="0"/>
          </a:p>
          <a:p>
            <a:r>
              <a:rPr lang="ro-RO" sz="1200" dirty="0"/>
              <a:t>După datele din literatură, în Franța 0,6 -1,2 milioane de oameni ar fi afectați de Otoscleroză declarată (între 1‑2% din populație), adică otoscleroză aflată într-un stadiu clinic.</a:t>
            </a:r>
            <a:endParaRPr lang="en-US" sz="1200" dirty="0"/>
          </a:p>
          <a:p>
            <a:endParaRPr lang="en-US" sz="1200" dirty="0"/>
          </a:p>
          <a:p>
            <a:r>
              <a:rPr lang="ro-RO" sz="1200" dirty="0"/>
              <a:t> Otoscleroz</a:t>
            </a:r>
            <a:r>
              <a:rPr lang="en-US" sz="1200" dirty="0"/>
              <a:t>a</a:t>
            </a:r>
            <a:r>
              <a:rPr lang="ro-RO" sz="1200" dirty="0"/>
              <a:t> este o distrofie osoasă localizată la osul urechii interne (capsula otică) și se traduce printr-o creștere a remodelării osoase și inflamație. Metabolismul osos </a:t>
            </a:r>
            <a:r>
              <a:rPr lang="en-US" sz="1200" dirty="0" err="1"/>
              <a:t>otic</a:t>
            </a:r>
            <a:r>
              <a:rPr lang="en-US" sz="1200" dirty="0"/>
              <a:t> </a:t>
            </a:r>
            <a:r>
              <a:rPr lang="ro-RO" sz="1200" dirty="0"/>
              <a:t>este </a:t>
            </a:r>
            <a:r>
              <a:rPr lang="en-US" sz="1200" dirty="0"/>
              <a:t>intr-</a:t>
            </a:r>
            <a:r>
              <a:rPr lang="ro-RO" sz="1200" dirty="0"/>
              <a:t>un echilibru permanent între formarea (osteoblaste) și resorbția osoasă (osteoclaste). </a:t>
            </a:r>
            <a:endParaRPr lang="en-US" sz="1200" dirty="0"/>
          </a:p>
          <a:p>
            <a:endParaRPr lang="en-US" sz="1200" dirty="0"/>
          </a:p>
          <a:p>
            <a:r>
              <a:rPr lang="ro-RO" sz="1200" dirty="0"/>
              <a:t>.</a:t>
            </a:r>
          </a:p>
        </p:txBody>
      </p:sp>
      <p:sp>
        <p:nvSpPr>
          <p:cNvPr id="9" name="Rectangle 8">
            <a:extLst>
              <a:ext uri="{FF2B5EF4-FFF2-40B4-BE49-F238E27FC236}">
                <a16:creationId xmlns:a16="http://schemas.microsoft.com/office/drawing/2014/main" id="{88AA36AC-E3C2-4C33-8C12-31F7C6FBC545}"/>
              </a:ext>
            </a:extLst>
          </p:cNvPr>
          <p:cNvSpPr/>
          <p:nvPr/>
        </p:nvSpPr>
        <p:spPr>
          <a:xfrm>
            <a:off x="4759824" y="4156359"/>
            <a:ext cx="3851866" cy="1938992"/>
          </a:xfrm>
          <a:prstGeom prst="rect">
            <a:avLst/>
          </a:prstGeom>
        </p:spPr>
        <p:txBody>
          <a:bodyPr wrap="square">
            <a:spAutoFit/>
          </a:bodyPr>
          <a:lstStyle/>
          <a:p>
            <a:r>
              <a:rPr lang="en-US" sz="1200" b="1" dirty="0" err="1"/>
              <a:t>Concluzii</a:t>
            </a:r>
            <a:r>
              <a:rPr lang="en-US" sz="1200" b="1" dirty="0"/>
              <a:t>: </a:t>
            </a:r>
            <a:r>
              <a:rPr lang="ro-RO" sz="1200" dirty="0"/>
              <a:t>t</a:t>
            </a:r>
            <a:r>
              <a:rPr lang="en-US" sz="1200" dirty="0"/>
              <a:t>r</a:t>
            </a:r>
            <a:r>
              <a:rPr lang="ro-RO" sz="1200" dirty="0"/>
              <a:t>amentul otosclerozei este medical</a:t>
            </a:r>
            <a:r>
              <a:rPr lang="en-US" sz="1200" dirty="0"/>
              <a:t> </a:t>
            </a:r>
            <a:r>
              <a:rPr lang="en-US" sz="1200" dirty="0" err="1"/>
              <a:t>si</a:t>
            </a:r>
            <a:r>
              <a:rPr lang="en-US" sz="1200" dirty="0"/>
              <a:t> </a:t>
            </a:r>
            <a:r>
              <a:rPr lang="en-US" sz="1200" dirty="0" err="1"/>
              <a:t>protetic</a:t>
            </a:r>
            <a:r>
              <a:rPr lang="en-US" sz="1200" dirty="0"/>
              <a:t> -</a:t>
            </a:r>
            <a:r>
              <a:rPr lang="en-US" sz="1200" dirty="0" err="1"/>
              <a:t>auditiv</a:t>
            </a:r>
            <a:r>
              <a:rPr lang="ro-RO" sz="1200" dirty="0"/>
              <a:t>, în cazul coafectării urechii interne, și consist</a:t>
            </a:r>
            <a:r>
              <a:rPr lang="en-US" sz="1200" dirty="0"/>
              <a:t>a </a:t>
            </a:r>
            <a:r>
              <a:rPr lang="en-US" sz="1200" dirty="0" err="1"/>
              <a:t>uneori</a:t>
            </a:r>
            <a:r>
              <a:rPr lang="en-US" sz="1200" dirty="0"/>
              <a:t> </a:t>
            </a:r>
            <a:r>
              <a:rPr lang="en-US" sz="1200" dirty="0" err="1"/>
              <a:t>si</a:t>
            </a:r>
            <a:r>
              <a:rPr lang="en-US" sz="1200" dirty="0"/>
              <a:t> in </a:t>
            </a:r>
            <a:r>
              <a:rPr lang="ro-RO" sz="1200" dirty="0"/>
              <a:t>administrarea sărurilor de fluor</a:t>
            </a:r>
            <a:r>
              <a:rPr lang="en-US" sz="1200" dirty="0"/>
              <a:t> (</a:t>
            </a:r>
            <a:r>
              <a:rPr lang="en-US" sz="1200" dirty="0" err="1"/>
              <a:t>controversat</a:t>
            </a:r>
            <a:r>
              <a:rPr lang="en-US" sz="1200" dirty="0"/>
              <a:t>)</a:t>
            </a:r>
            <a:r>
              <a:rPr lang="ro-RO" sz="1200" dirty="0"/>
              <a:t>. </a:t>
            </a:r>
            <a:endParaRPr lang="en-US" sz="1200" dirty="0"/>
          </a:p>
          <a:p>
            <a:r>
              <a:rPr lang="ro-RO" sz="1200" dirty="0"/>
              <a:t>Când afecțiunea este incipientă și se limitează doar la afectarea</a:t>
            </a:r>
            <a:r>
              <a:rPr lang="en-US" sz="1200" dirty="0"/>
              <a:t> </a:t>
            </a:r>
            <a:r>
              <a:rPr lang="en-US" sz="1200" dirty="0" err="1"/>
              <a:t>unei</a:t>
            </a:r>
            <a:r>
              <a:rPr lang="en-US" sz="1200" dirty="0"/>
              <a:t> </a:t>
            </a:r>
            <a:r>
              <a:rPr lang="en-US" sz="1200" dirty="0" err="1"/>
              <a:t>singure</a:t>
            </a:r>
            <a:r>
              <a:rPr lang="ro-RO" sz="1200" dirty="0"/>
              <a:t> urechii medii</a:t>
            </a:r>
            <a:r>
              <a:rPr lang="en-US" sz="1200" dirty="0"/>
              <a:t>,</a:t>
            </a:r>
            <a:r>
              <a:rPr lang="ro-RO" sz="1200" dirty="0"/>
              <a:t> tratamentul este chirurgical- prin stapedectomie. </a:t>
            </a:r>
            <a:endParaRPr lang="en-US" sz="1200" dirty="0"/>
          </a:p>
          <a:p>
            <a:r>
              <a:rPr lang="ro-RO" sz="1200" dirty="0"/>
              <a:t>Cele două tratamente pot ameliora semnificativ simptomatologia cohleo</a:t>
            </a:r>
            <a:r>
              <a:rPr lang="en-US" sz="1200" dirty="0"/>
              <a:t>-</a:t>
            </a:r>
            <a:r>
              <a:rPr lang="ro-RO" sz="1200" dirty="0"/>
              <a:t>vestibulara a acestori pacienți</a:t>
            </a:r>
            <a:r>
              <a:rPr lang="en-US" sz="1200" dirty="0"/>
              <a:t>.</a:t>
            </a:r>
          </a:p>
          <a:p>
            <a:r>
              <a:rPr lang="en-US" sz="1200" dirty="0" err="1"/>
              <a:t>Tratamentul</a:t>
            </a:r>
            <a:r>
              <a:rPr lang="en-US" sz="1200" dirty="0"/>
              <a:t> </a:t>
            </a:r>
            <a:r>
              <a:rPr lang="en-US" sz="1200" dirty="0" err="1"/>
              <a:t>comorbiditatilor</a:t>
            </a:r>
            <a:r>
              <a:rPr lang="en-US" sz="1200" dirty="0"/>
              <a:t> endocrine are un </a:t>
            </a:r>
            <a:r>
              <a:rPr lang="en-US" sz="1200" dirty="0" err="1"/>
              <a:t>efect</a:t>
            </a:r>
            <a:r>
              <a:rPr lang="en-US" sz="1200" dirty="0"/>
              <a:t> benefic.</a:t>
            </a:r>
            <a:endParaRPr lang="ro-RO" sz="1200" dirty="0"/>
          </a:p>
        </p:txBody>
      </p:sp>
      <p:sp>
        <p:nvSpPr>
          <p:cNvPr id="10" name="Rectangle 9">
            <a:extLst>
              <a:ext uri="{FF2B5EF4-FFF2-40B4-BE49-F238E27FC236}">
                <a16:creationId xmlns:a16="http://schemas.microsoft.com/office/drawing/2014/main" id="{26C571D4-C414-4EF4-B61D-8AF637491100}"/>
              </a:ext>
            </a:extLst>
          </p:cNvPr>
          <p:cNvSpPr/>
          <p:nvPr/>
        </p:nvSpPr>
        <p:spPr>
          <a:xfrm>
            <a:off x="4695083" y="3027158"/>
            <a:ext cx="3981349" cy="1846659"/>
          </a:xfrm>
          <a:prstGeom prst="rect">
            <a:avLst/>
          </a:prstGeom>
        </p:spPr>
        <p:txBody>
          <a:bodyPr wrap="square">
            <a:spAutoFit/>
          </a:bodyPr>
          <a:lstStyle/>
          <a:p>
            <a:r>
              <a:rPr lang="en-US" sz="1200" b="1" dirty="0" err="1"/>
              <a:t>Scop</a:t>
            </a:r>
            <a:r>
              <a:rPr lang="en-US" sz="1200" b="1" dirty="0"/>
              <a:t>:</a:t>
            </a:r>
            <a:r>
              <a:rPr lang="en-US" sz="1200" dirty="0"/>
              <a:t> </a:t>
            </a:r>
            <a:r>
              <a:rPr lang="en-US" sz="1200" dirty="0" err="1"/>
              <a:t>Prezenta</a:t>
            </a:r>
            <a:r>
              <a:rPr lang="en-US" sz="1200" dirty="0"/>
              <a:t> </a:t>
            </a:r>
            <a:r>
              <a:rPr lang="en-US" sz="1200" dirty="0" err="1"/>
              <a:t>vertijului</a:t>
            </a:r>
            <a:r>
              <a:rPr lang="en-US" sz="1200" dirty="0"/>
              <a:t> in </a:t>
            </a:r>
            <a:r>
              <a:rPr lang="en-US" sz="1200" dirty="0" err="1"/>
              <a:t>otoscleroza</a:t>
            </a:r>
            <a:r>
              <a:rPr lang="en-US" sz="1200" dirty="0"/>
              <a:t> nu </a:t>
            </a:r>
            <a:r>
              <a:rPr lang="en-US" sz="1200" dirty="0" err="1"/>
              <a:t>este</a:t>
            </a:r>
            <a:r>
              <a:rPr lang="en-US" sz="1200" dirty="0"/>
              <a:t> o </a:t>
            </a:r>
            <a:r>
              <a:rPr lang="en-US" sz="1200" dirty="0" err="1"/>
              <a:t>noutate</a:t>
            </a:r>
            <a:r>
              <a:rPr lang="en-US" sz="1200" dirty="0"/>
              <a:t>. In plus, l</a:t>
            </a:r>
            <a:r>
              <a:rPr lang="ro-RO" sz="1200" i="1" dirty="0"/>
              <a:t>a femeie, diminuarea estrogenilor postmenopauză antrenează un dezechilibru al  balanțe</a:t>
            </a:r>
            <a:r>
              <a:rPr lang="en-US" sz="1200" i="1" dirty="0" err="1"/>
              <a:t>i</a:t>
            </a:r>
            <a:r>
              <a:rPr lang="en-US" sz="1200" i="1" dirty="0"/>
              <a:t> </a:t>
            </a:r>
            <a:r>
              <a:rPr lang="en-US" sz="1200" i="1" dirty="0" err="1"/>
              <a:t>osoase</a:t>
            </a:r>
            <a:r>
              <a:rPr lang="ro-RO" sz="1200" dirty="0"/>
              <a:t>, formarea de os devenind mult mai slabă decât resorbția, situație ce generează osteoporoză</a:t>
            </a:r>
            <a:r>
              <a:rPr lang="en-US" sz="1200" dirty="0"/>
              <a:t> </a:t>
            </a:r>
            <a:r>
              <a:rPr lang="en-US" sz="1200" dirty="0" err="1"/>
              <a:t>si</a:t>
            </a:r>
            <a:r>
              <a:rPr lang="en-US" sz="1200" dirty="0"/>
              <a:t> </a:t>
            </a:r>
            <a:r>
              <a:rPr lang="en-US" sz="1200" dirty="0" err="1"/>
              <a:t>poate</a:t>
            </a:r>
            <a:r>
              <a:rPr lang="en-US" sz="1200" dirty="0"/>
              <a:t> </a:t>
            </a:r>
            <a:r>
              <a:rPr lang="en-US" sz="1200" dirty="0" err="1"/>
              <a:t>avea</a:t>
            </a:r>
            <a:r>
              <a:rPr lang="en-US" sz="1200" dirty="0"/>
              <a:t> </a:t>
            </a:r>
            <a:r>
              <a:rPr lang="en-US" sz="1200" dirty="0" err="1"/>
              <a:t>si</a:t>
            </a:r>
            <a:r>
              <a:rPr lang="en-US" sz="1200" dirty="0"/>
              <a:t> o </a:t>
            </a:r>
            <a:r>
              <a:rPr lang="en-US" sz="1200" dirty="0" err="1"/>
              <a:t>implicatie</a:t>
            </a:r>
            <a:r>
              <a:rPr lang="en-US" sz="1200" dirty="0"/>
              <a:t> </a:t>
            </a:r>
            <a:r>
              <a:rPr lang="en-US" sz="1200" dirty="0" err="1"/>
              <a:t>ipotetica</a:t>
            </a:r>
            <a:r>
              <a:rPr lang="en-US" sz="1200" dirty="0"/>
              <a:t> in </a:t>
            </a:r>
            <a:r>
              <a:rPr lang="en-US" sz="1200" dirty="0" err="1"/>
              <a:t>acesta</a:t>
            </a:r>
            <a:r>
              <a:rPr lang="en-US" sz="1200" dirty="0"/>
              <a:t> </a:t>
            </a:r>
            <a:r>
              <a:rPr lang="en-US" sz="1200" dirty="0" err="1"/>
              <a:t>afectare</a:t>
            </a:r>
            <a:r>
              <a:rPr lang="en-US" sz="1200" dirty="0"/>
              <a:t>.</a:t>
            </a:r>
          </a:p>
          <a:p>
            <a:endParaRPr lang="en-US" sz="1400" dirty="0"/>
          </a:p>
          <a:p>
            <a:endParaRPr lang="en-US" sz="1400" dirty="0"/>
          </a:p>
          <a:p>
            <a:endParaRPr lang="ro-RO" sz="1400" dirty="0"/>
          </a:p>
        </p:txBody>
      </p:sp>
    </p:spTree>
    <p:extLst>
      <p:ext uri="{BB962C8B-B14F-4D97-AF65-F5344CB8AC3E}">
        <p14:creationId xmlns:p14="http://schemas.microsoft.com/office/powerpoint/2010/main" val="29071165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3" name="Picture 2">
            <a:extLst>
              <a:ext uri="{FF2B5EF4-FFF2-40B4-BE49-F238E27FC236}">
                <a16:creationId xmlns:a16="http://schemas.microsoft.com/office/drawing/2014/main" id="{1362A84B-646A-4346-846B-3E0A55A08609}"/>
              </a:ext>
            </a:extLst>
          </p:cNvPr>
          <p:cNvPicPr>
            <a:picLocks noChangeAspect="1"/>
          </p:cNvPicPr>
          <p:nvPr/>
        </p:nvPicPr>
        <p:blipFill>
          <a:blip r:embed="rId3"/>
          <a:stretch>
            <a:fillRect/>
          </a:stretch>
        </p:blipFill>
        <p:spPr>
          <a:xfrm>
            <a:off x="1079612" y="1020296"/>
            <a:ext cx="5760132" cy="1777054"/>
          </a:xfrm>
          <a:prstGeom prst="rect">
            <a:avLst/>
          </a:prstGeom>
        </p:spPr>
      </p:pic>
      <p:pic>
        <p:nvPicPr>
          <p:cNvPr id="8" name="Picture 7">
            <a:extLst>
              <a:ext uri="{FF2B5EF4-FFF2-40B4-BE49-F238E27FC236}">
                <a16:creationId xmlns:a16="http://schemas.microsoft.com/office/drawing/2014/main" id="{22EBBF9F-0C54-4D7B-B62E-046DA37A908A}"/>
              </a:ext>
            </a:extLst>
          </p:cNvPr>
          <p:cNvPicPr>
            <a:picLocks noChangeAspect="1"/>
          </p:cNvPicPr>
          <p:nvPr/>
        </p:nvPicPr>
        <p:blipFill>
          <a:blip r:embed="rId4"/>
          <a:stretch>
            <a:fillRect/>
          </a:stretch>
        </p:blipFill>
        <p:spPr>
          <a:xfrm>
            <a:off x="1079612" y="2762349"/>
            <a:ext cx="5760132" cy="293153"/>
          </a:xfrm>
          <a:prstGeom prst="rect">
            <a:avLst/>
          </a:prstGeom>
        </p:spPr>
      </p:pic>
      <p:pic>
        <p:nvPicPr>
          <p:cNvPr id="9" name="Picture 8">
            <a:extLst>
              <a:ext uri="{FF2B5EF4-FFF2-40B4-BE49-F238E27FC236}">
                <a16:creationId xmlns:a16="http://schemas.microsoft.com/office/drawing/2014/main" id="{92249DBA-ACD6-40FB-B6A2-5819A8C3B2CB}"/>
              </a:ext>
            </a:extLst>
          </p:cNvPr>
          <p:cNvPicPr>
            <a:picLocks noChangeAspect="1"/>
          </p:cNvPicPr>
          <p:nvPr/>
        </p:nvPicPr>
        <p:blipFill>
          <a:blip r:embed="rId5"/>
          <a:stretch>
            <a:fillRect/>
          </a:stretch>
        </p:blipFill>
        <p:spPr>
          <a:xfrm>
            <a:off x="6839744" y="1020296"/>
            <a:ext cx="1428334" cy="2036135"/>
          </a:xfrm>
          <a:prstGeom prst="rect">
            <a:avLst/>
          </a:prstGeom>
        </p:spPr>
      </p:pic>
      <p:sp>
        <p:nvSpPr>
          <p:cNvPr id="10" name="Rectangle 9">
            <a:extLst>
              <a:ext uri="{FF2B5EF4-FFF2-40B4-BE49-F238E27FC236}">
                <a16:creationId xmlns:a16="http://schemas.microsoft.com/office/drawing/2014/main" id="{CD6BE3B4-8E9D-425E-ABBC-1561FB188754}"/>
              </a:ext>
            </a:extLst>
          </p:cNvPr>
          <p:cNvSpPr/>
          <p:nvPr/>
        </p:nvSpPr>
        <p:spPr>
          <a:xfrm>
            <a:off x="617537" y="3140968"/>
            <a:ext cx="4062475" cy="3647152"/>
          </a:xfrm>
          <a:prstGeom prst="rect">
            <a:avLst/>
          </a:prstGeom>
        </p:spPr>
        <p:txBody>
          <a:bodyPr wrap="square">
            <a:spAutoFit/>
          </a:bodyPr>
          <a:lstStyle/>
          <a:p>
            <a:r>
              <a:rPr lang="ro-RO" sz="1100" dirty="0"/>
              <a:t>Vertijul și amețelile sunt printre cele mai frecvente simptome de prezentare, nu numai în neurologie, ci și în clinicile ORL și de medicină internă</a:t>
            </a:r>
            <a:r>
              <a:rPr lang="en-US" sz="1100" dirty="0"/>
              <a:t>, </a:t>
            </a:r>
            <a:r>
              <a:rPr lang="en-US" sz="1100" dirty="0" err="1"/>
              <a:t>cardiologie</a:t>
            </a:r>
            <a:r>
              <a:rPr lang="ro-RO" sz="1100" dirty="0"/>
              <a:t>. Mai multe tablouri clinice de diferite etiologii includ vertij și amețeli ca plângere de bază. </a:t>
            </a:r>
            <a:endParaRPr lang="en-US" sz="1100" dirty="0"/>
          </a:p>
          <a:p>
            <a:endParaRPr lang="en-US" sz="1100" dirty="0"/>
          </a:p>
          <a:p>
            <a:r>
              <a:rPr lang="ro-RO" sz="1100" dirty="0"/>
              <a:t>Diagnosticul trebuie să se bazeze </a:t>
            </a:r>
            <a:r>
              <a:rPr lang="ro-RO" sz="1100" b="1" dirty="0"/>
              <a:t>pe istoricul clinic </a:t>
            </a:r>
            <a:r>
              <a:rPr lang="ro-RO" sz="1100" dirty="0"/>
              <a:t>și pe </a:t>
            </a:r>
            <a:r>
              <a:rPr lang="en-US" sz="1100" dirty="0"/>
              <a:t>o </a:t>
            </a:r>
            <a:r>
              <a:rPr lang="ro-RO" sz="1100" dirty="0"/>
              <a:t>evaluare neuro</a:t>
            </a:r>
            <a:r>
              <a:rPr lang="en-US" sz="1100" dirty="0"/>
              <a:t>o</a:t>
            </a:r>
            <a:r>
              <a:rPr lang="ro-RO" sz="1100" dirty="0"/>
              <a:t>tologică</a:t>
            </a:r>
            <a:r>
              <a:rPr lang="en-US" sz="1100" dirty="0"/>
              <a:t> </a:t>
            </a:r>
            <a:r>
              <a:rPr lang="en-US" sz="1100" dirty="0" err="1"/>
              <a:t>unitara</a:t>
            </a:r>
            <a:r>
              <a:rPr lang="ro-RO" sz="1100" dirty="0"/>
              <a:t>. </a:t>
            </a:r>
            <a:endParaRPr lang="en-US" sz="1100" dirty="0"/>
          </a:p>
          <a:p>
            <a:endParaRPr lang="en-US" sz="1100" dirty="0"/>
          </a:p>
          <a:p>
            <a:r>
              <a:rPr lang="ro-RO" sz="1100" dirty="0"/>
              <a:t>O perspectivă comună a neurologilor, medicilor ORL și medicilor de medicină generală este necesară pentru un diagnostic și tratament mai bun al pacienților cu vertij și amețeli.</a:t>
            </a:r>
            <a:endParaRPr lang="en-US" sz="1100" dirty="0"/>
          </a:p>
          <a:p>
            <a:endParaRPr lang="ro-RO" sz="1100" dirty="0"/>
          </a:p>
          <a:p>
            <a:r>
              <a:rPr lang="en-US" sz="1100" b="1" dirty="0" err="1"/>
              <a:t>Scop</a:t>
            </a:r>
            <a:r>
              <a:rPr lang="en-US" sz="1100" b="1" dirty="0"/>
              <a:t>:</a:t>
            </a:r>
            <a:r>
              <a:rPr lang="en-US" sz="1100" dirty="0"/>
              <a:t> </a:t>
            </a:r>
            <a:r>
              <a:rPr lang="ro-RO" sz="1100" dirty="0"/>
              <a:t>În numele Societății Române de Neuro-otologie s-a ajuns la </a:t>
            </a:r>
            <a:r>
              <a:rPr lang="ro-RO" sz="1100" i="1" dirty="0"/>
              <a:t>un consens</a:t>
            </a:r>
            <a:r>
              <a:rPr lang="en-US" sz="1100" i="1" dirty="0"/>
              <a:t> anamnestic</a:t>
            </a:r>
            <a:r>
              <a:rPr lang="ro-RO" sz="1100" i="1" dirty="0"/>
              <a:t> </a:t>
            </a:r>
            <a:r>
              <a:rPr lang="en-US" sz="1100" i="1" dirty="0"/>
              <a:t>de </a:t>
            </a:r>
            <a:r>
              <a:rPr lang="en-US" sz="1100" i="1" dirty="0" err="1"/>
              <a:t>investigare</a:t>
            </a:r>
            <a:r>
              <a:rPr lang="ro-RO" sz="1100" i="1" dirty="0"/>
              <a:t> </a:t>
            </a:r>
            <a:r>
              <a:rPr lang="ro-RO" sz="1100" dirty="0"/>
              <a:t>pentru a acoperi aspecte importante în anamneza pacientului de vertij și amețeli.</a:t>
            </a:r>
            <a:endParaRPr lang="en-US" sz="1100" dirty="0"/>
          </a:p>
          <a:p>
            <a:endParaRPr lang="en-US" sz="1100" dirty="0"/>
          </a:p>
          <a:p>
            <a:r>
              <a:rPr lang="ro-RO" sz="1100" b="1" dirty="0"/>
              <a:t>Concluzii</a:t>
            </a:r>
            <a:r>
              <a:rPr lang="ro-RO" sz="1100" dirty="0"/>
              <a:t>: Un pacient poate prezenta mai mult de un tip de vertij și amețeli. Nu există reguli definite în practica clinică cu privire la vertij și amețeli, raționamentul medical ar trebui să fie dinamic și flexibil, adecvat fiecărui caz în parte</a:t>
            </a:r>
            <a:r>
              <a:rPr lang="en-US" sz="1100" dirty="0"/>
              <a:t>, </a:t>
            </a:r>
            <a:r>
              <a:rPr lang="en-US" sz="1100" dirty="0" err="1"/>
              <a:t>urmarind</a:t>
            </a:r>
            <a:r>
              <a:rPr lang="en-US" sz="1100" dirty="0"/>
              <a:t> </a:t>
            </a:r>
            <a:r>
              <a:rPr lang="en-US" sz="1100" dirty="0" err="1"/>
              <a:t>liniile</a:t>
            </a:r>
            <a:r>
              <a:rPr lang="en-US" sz="1100" dirty="0"/>
              <a:t> </a:t>
            </a:r>
            <a:r>
              <a:rPr lang="en-US" sz="1100" dirty="0" err="1"/>
              <a:t>directoare</a:t>
            </a:r>
            <a:r>
              <a:rPr lang="en-US" sz="1100" dirty="0"/>
              <a:t> ale </a:t>
            </a:r>
            <a:r>
              <a:rPr lang="en-US" sz="1100" i="1" dirty="0" err="1"/>
              <a:t>consensului</a:t>
            </a:r>
            <a:r>
              <a:rPr lang="ro-RO" sz="1100" dirty="0"/>
              <a:t>. (73)</a:t>
            </a:r>
          </a:p>
        </p:txBody>
      </p:sp>
      <p:pic>
        <p:nvPicPr>
          <p:cNvPr id="2" name="Picture 1">
            <a:extLst>
              <a:ext uri="{FF2B5EF4-FFF2-40B4-BE49-F238E27FC236}">
                <a16:creationId xmlns:a16="http://schemas.microsoft.com/office/drawing/2014/main" id="{F8DC3CBC-E265-4066-8E33-DC4168A363C0}"/>
              </a:ext>
            </a:extLst>
          </p:cNvPr>
          <p:cNvPicPr>
            <a:picLocks noChangeAspect="1"/>
          </p:cNvPicPr>
          <p:nvPr/>
        </p:nvPicPr>
        <p:blipFill>
          <a:blip r:embed="rId6"/>
          <a:stretch>
            <a:fillRect/>
          </a:stretch>
        </p:blipFill>
        <p:spPr>
          <a:xfrm>
            <a:off x="4776397" y="3140968"/>
            <a:ext cx="1920401" cy="3759156"/>
          </a:xfrm>
          <a:prstGeom prst="rect">
            <a:avLst/>
          </a:prstGeom>
        </p:spPr>
      </p:pic>
      <p:pic>
        <p:nvPicPr>
          <p:cNvPr id="11" name="Picture 10">
            <a:extLst>
              <a:ext uri="{FF2B5EF4-FFF2-40B4-BE49-F238E27FC236}">
                <a16:creationId xmlns:a16="http://schemas.microsoft.com/office/drawing/2014/main" id="{368B348B-5431-444F-BAA5-FBA11926FD37}"/>
              </a:ext>
            </a:extLst>
          </p:cNvPr>
          <p:cNvPicPr>
            <a:picLocks noChangeAspect="1"/>
          </p:cNvPicPr>
          <p:nvPr/>
        </p:nvPicPr>
        <p:blipFill>
          <a:blip r:embed="rId7"/>
          <a:stretch>
            <a:fillRect/>
          </a:stretch>
        </p:blipFill>
        <p:spPr>
          <a:xfrm>
            <a:off x="6696798" y="3140968"/>
            <a:ext cx="1908188" cy="2565400"/>
          </a:xfrm>
          <a:prstGeom prst="rect">
            <a:avLst/>
          </a:prstGeom>
        </p:spPr>
      </p:pic>
    </p:spTree>
    <p:extLst>
      <p:ext uri="{BB962C8B-B14F-4D97-AF65-F5344CB8AC3E}">
        <p14:creationId xmlns:p14="http://schemas.microsoft.com/office/powerpoint/2010/main" val="31618185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C222102C-47A2-4134-88B4-93438C6CE69A}"/>
              </a:ext>
            </a:extLst>
          </p:cNvPr>
          <p:cNvPicPr>
            <a:picLocks noChangeAspect="1"/>
          </p:cNvPicPr>
          <p:nvPr/>
        </p:nvPicPr>
        <p:blipFill>
          <a:blip r:embed="rId3"/>
          <a:stretch>
            <a:fillRect/>
          </a:stretch>
        </p:blipFill>
        <p:spPr>
          <a:xfrm>
            <a:off x="179647" y="944724"/>
            <a:ext cx="4249109" cy="2448272"/>
          </a:xfrm>
          <a:prstGeom prst="rect">
            <a:avLst/>
          </a:prstGeom>
        </p:spPr>
      </p:pic>
      <p:pic>
        <p:nvPicPr>
          <p:cNvPr id="3" name="Picture 2">
            <a:extLst>
              <a:ext uri="{FF2B5EF4-FFF2-40B4-BE49-F238E27FC236}">
                <a16:creationId xmlns:a16="http://schemas.microsoft.com/office/drawing/2014/main" id="{A62EBF22-9216-4689-B93D-CC8C814624A6}"/>
              </a:ext>
            </a:extLst>
          </p:cNvPr>
          <p:cNvPicPr>
            <a:picLocks noChangeAspect="1"/>
          </p:cNvPicPr>
          <p:nvPr/>
        </p:nvPicPr>
        <p:blipFill>
          <a:blip r:embed="rId4"/>
          <a:stretch>
            <a:fillRect/>
          </a:stretch>
        </p:blipFill>
        <p:spPr>
          <a:xfrm>
            <a:off x="4824028" y="4113076"/>
            <a:ext cx="4073998" cy="2340527"/>
          </a:xfrm>
          <a:prstGeom prst="rect">
            <a:avLst/>
          </a:prstGeom>
        </p:spPr>
      </p:pic>
      <p:sp>
        <p:nvSpPr>
          <p:cNvPr id="8" name="Rectangle 7">
            <a:extLst>
              <a:ext uri="{FF2B5EF4-FFF2-40B4-BE49-F238E27FC236}">
                <a16:creationId xmlns:a16="http://schemas.microsoft.com/office/drawing/2014/main" id="{9C79602B-4809-4BB1-8B6E-B3F4EEF6A34D}"/>
              </a:ext>
            </a:extLst>
          </p:cNvPr>
          <p:cNvSpPr/>
          <p:nvPr/>
        </p:nvSpPr>
        <p:spPr>
          <a:xfrm>
            <a:off x="4428621" y="152636"/>
            <a:ext cx="4572000" cy="3539430"/>
          </a:xfrm>
          <a:prstGeom prst="rect">
            <a:avLst/>
          </a:prstGeom>
        </p:spPr>
        <p:txBody>
          <a:bodyPr>
            <a:spAutoFit/>
          </a:bodyPr>
          <a:lstStyle/>
          <a:p>
            <a:r>
              <a:rPr lang="ro-RO" sz="1400" dirty="0"/>
              <a:t>Tratamentul sindroamelor vestibulare de fază acută sau cronică alătură terapiei specifice (simptomatică, etiologică, facilitatoare a compensării vestibulare) şi </a:t>
            </a:r>
            <a:r>
              <a:rPr lang="ro-RO" sz="1400" i="1" dirty="0"/>
              <a:t>procedurile de reabilitare vestibulară </a:t>
            </a:r>
            <a:r>
              <a:rPr lang="ro-RO" sz="1400" dirty="0"/>
              <a:t>(precoce şi pe parcursul evolutiei afecţiunii).  </a:t>
            </a:r>
          </a:p>
          <a:p>
            <a:r>
              <a:rPr lang="ro-RO" sz="1400" b="1" dirty="0"/>
              <a:t>Reabilitarea vestibulară </a:t>
            </a:r>
            <a:r>
              <a:rPr lang="ro-RO" sz="1400" dirty="0"/>
              <a:t>are la bază stimularea proceselor de compensare vestibulară prin kinetoterapie şi cuprinde: exerciţii fizice (protocoale) specifice de reeducare vestibulară (apanaj</a:t>
            </a:r>
            <a:r>
              <a:rPr lang="en-US" sz="1400" dirty="0"/>
              <a:t> </a:t>
            </a:r>
            <a:r>
              <a:rPr lang="ro-RO" sz="1400" dirty="0"/>
              <a:t>al kineto</a:t>
            </a:r>
            <a:r>
              <a:rPr lang="en-US" sz="1400" dirty="0"/>
              <a:t>-</a:t>
            </a:r>
            <a:r>
              <a:rPr lang="ro-RO" sz="1400" dirty="0"/>
              <a:t>terapeutului) şi manevre de repoziţionare otolitică (MRO) destinate VPPB (proceduri terapeutice mai putin cunoscute, efectuate exclusiv de medicul ORL). </a:t>
            </a:r>
            <a:endParaRPr lang="en-US" sz="1400" dirty="0"/>
          </a:p>
          <a:p>
            <a:r>
              <a:rPr lang="ro-RO" sz="1400" dirty="0"/>
              <a:t>Acest tip de terapie prin mişcare se adresează unei largi categorii de afecţiuni generatoare de vertije şi dezechilibru, reprezentând </a:t>
            </a:r>
            <a:r>
              <a:rPr lang="ro-RO" sz="1400" i="1" dirty="0"/>
              <a:t>un ajutor încă insuficient cunoscut şi fructificat </a:t>
            </a:r>
            <a:r>
              <a:rPr lang="ro-RO" sz="1400" dirty="0"/>
              <a:t>în terapia acestor afectiuni invalidante (51,60-70,73). </a:t>
            </a:r>
          </a:p>
        </p:txBody>
      </p:sp>
      <p:sp>
        <p:nvSpPr>
          <p:cNvPr id="9" name="Rectangle 8">
            <a:extLst>
              <a:ext uri="{FF2B5EF4-FFF2-40B4-BE49-F238E27FC236}">
                <a16:creationId xmlns:a16="http://schemas.microsoft.com/office/drawing/2014/main" id="{DDE55F96-B258-48A1-B768-6115D14C15AD}"/>
              </a:ext>
            </a:extLst>
          </p:cNvPr>
          <p:cNvSpPr/>
          <p:nvPr/>
        </p:nvSpPr>
        <p:spPr>
          <a:xfrm>
            <a:off x="56117" y="3944511"/>
            <a:ext cx="4776754" cy="2893100"/>
          </a:xfrm>
          <a:prstGeom prst="rect">
            <a:avLst/>
          </a:prstGeom>
        </p:spPr>
        <p:txBody>
          <a:bodyPr wrap="square">
            <a:spAutoFit/>
          </a:bodyPr>
          <a:lstStyle/>
          <a:p>
            <a:r>
              <a:rPr lang="ro-RO" sz="1400" dirty="0"/>
              <a:t>Faţă de adult, </a:t>
            </a:r>
            <a:r>
              <a:rPr lang="ro-RO" sz="1400" b="1" dirty="0"/>
              <a:t>patologia responsabilă de VPPB (vertij paroxistic pozitional benign) la copil </a:t>
            </a:r>
            <a:r>
              <a:rPr lang="ro-RO" sz="1400" dirty="0"/>
              <a:t>este mult mai redusă , ea întâlnindu-se cu precădere la copilul mare (adolescent), sub forma VPPB posttraumatic, cu interesare mai frecventă a CSP (canal semicircular posterior), consecinţă a activităţilor sportive.</a:t>
            </a:r>
            <a:endParaRPr lang="en-US" sz="1400" dirty="0"/>
          </a:p>
          <a:p>
            <a:endParaRPr lang="en-US" sz="1400" dirty="0"/>
          </a:p>
          <a:p>
            <a:r>
              <a:rPr lang="ro-RO" sz="1400" dirty="0"/>
              <a:t> </a:t>
            </a:r>
            <a:r>
              <a:rPr lang="ro-RO" sz="1400" i="1" dirty="0"/>
              <a:t>Diagnosticul diferenţial </a:t>
            </a:r>
            <a:r>
              <a:rPr lang="ro-RO" sz="1400" dirty="0"/>
              <a:t>al manifestării trece în vedere eliminarea altor forme de vertije p</a:t>
            </a:r>
            <a:r>
              <a:rPr lang="en-US" sz="1400" dirty="0"/>
              <a:t>a</a:t>
            </a:r>
            <a:r>
              <a:rPr lang="ro-RO" sz="1400" dirty="0"/>
              <a:t>roxistice  rare, de obicei de cauza neurologica, malformativa sau vasculara.Nu este lipsita de importanta si diferentierea semiologica in sine a nistag</a:t>
            </a:r>
            <a:r>
              <a:rPr lang="en-US" sz="1400" dirty="0"/>
              <a:t>m</a:t>
            </a:r>
            <a:r>
              <a:rPr lang="ro-RO" sz="1400" dirty="0"/>
              <a:t>usului de pozitie din VPPB</a:t>
            </a:r>
            <a:r>
              <a:rPr lang="en-US" sz="1400" dirty="0"/>
              <a:t>,</a:t>
            </a:r>
            <a:r>
              <a:rPr lang="ro-RO" sz="1400" dirty="0"/>
              <a:t> fata de cel spontan, mai greu de observat la copil, din celelalte afectiuni vertiginoase</a:t>
            </a:r>
            <a:r>
              <a:rPr lang="en-US" sz="1400" dirty="0"/>
              <a:t> acute</a:t>
            </a:r>
            <a:r>
              <a:rPr lang="ro-RO" sz="1400" dirty="0"/>
              <a:t> (23,56,60).</a:t>
            </a:r>
          </a:p>
        </p:txBody>
      </p:sp>
    </p:spTree>
    <p:extLst>
      <p:ext uri="{BB962C8B-B14F-4D97-AF65-F5344CB8AC3E}">
        <p14:creationId xmlns:p14="http://schemas.microsoft.com/office/powerpoint/2010/main" val="13087962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42CF10B9-E105-4E9E-AF48-5A3872FE5F77}"/>
              </a:ext>
            </a:extLst>
          </p:cNvPr>
          <p:cNvPicPr>
            <a:picLocks noChangeAspect="1"/>
          </p:cNvPicPr>
          <p:nvPr/>
        </p:nvPicPr>
        <p:blipFill>
          <a:blip r:embed="rId4"/>
          <a:stretch>
            <a:fillRect/>
          </a:stretch>
        </p:blipFill>
        <p:spPr>
          <a:xfrm>
            <a:off x="4503426" y="111391"/>
            <a:ext cx="4414488" cy="2405112"/>
          </a:xfrm>
          <a:prstGeom prst="rect">
            <a:avLst/>
          </a:prstGeom>
        </p:spPr>
      </p:pic>
      <p:pic>
        <p:nvPicPr>
          <p:cNvPr id="3" name="Picture 2">
            <a:extLst>
              <a:ext uri="{FF2B5EF4-FFF2-40B4-BE49-F238E27FC236}">
                <a16:creationId xmlns:a16="http://schemas.microsoft.com/office/drawing/2014/main" id="{0B0E60D6-4BF3-49D9-8DFE-BCA3C514CAD6}"/>
              </a:ext>
            </a:extLst>
          </p:cNvPr>
          <p:cNvPicPr>
            <a:picLocks noChangeAspect="1"/>
          </p:cNvPicPr>
          <p:nvPr/>
        </p:nvPicPr>
        <p:blipFill>
          <a:blip r:embed="rId5"/>
          <a:stretch>
            <a:fillRect/>
          </a:stretch>
        </p:blipFill>
        <p:spPr>
          <a:xfrm>
            <a:off x="112190" y="975954"/>
            <a:ext cx="4248426" cy="2016224"/>
          </a:xfrm>
          <a:prstGeom prst="rect">
            <a:avLst/>
          </a:prstGeom>
        </p:spPr>
      </p:pic>
      <p:sp>
        <p:nvSpPr>
          <p:cNvPr id="9" name="Rectangle 8">
            <a:extLst>
              <a:ext uri="{FF2B5EF4-FFF2-40B4-BE49-F238E27FC236}">
                <a16:creationId xmlns:a16="http://schemas.microsoft.com/office/drawing/2014/main" id="{BD004058-061F-4205-B6E9-59926AE6DDDF}"/>
              </a:ext>
            </a:extLst>
          </p:cNvPr>
          <p:cNvSpPr/>
          <p:nvPr/>
        </p:nvSpPr>
        <p:spPr>
          <a:xfrm>
            <a:off x="4459811" y="2600603"/>
            <a:ext cx="4572000" cy="3785652"/>
          </a:xfrm>
          <a:prstGeom prst="rect">
            <a:avLst/>
          </a:prstGeom>
        </p:spPr>
        <p:txBody>
          <a:bodyPr>
            <a:spAutoFit/>
          </a:bodyPr>
          <a:lstStyle/>
          <a:p>
            <a:r>
              <a:rPr lang="en-US" sz="1200" dirty="0"/>
              <a:t>	</a:t>
            </a:r>
            <a:r>
              <a:rPr lang="ro-RO" sz="1200" dirty="0"/>
              <a:t>Neuronita - sau nevrita vestibulară</a:t>
            </a:r>
            <a:r>
              <a:rPr lang="en-US" sz="1200" dirty="0"/>
              <a:t> VIII</a:t>
            </a:r>
            <a:r>
              <a:rPr lang="ro-RO" sz="1200" dirty="0"/>
              <a:t> - este cea mai frecventă mononeuropatie  de nerv cranian generatoare de sindrom vestibular periferic în patologia umană . De cauză frecvent virală (herpes virus), afectează de regulă adolescentul şi adultul tânăr, iar de multe ori vindecarea sa este incompletă sau se complică .  </a:t>
            </a:r>
          </a:p>
          <a:p>
            <a:r>
              <a:rPr lang="ro-RO" sz="1200" dirty="0"/>
              <a:t>ln evoluţia unei neuronite vestibulare în afara situatiei favorabile de vindecare ad integrum, putem întâlni frecvent </a:t>
            </a:r>
            <a:r>
              <a:rPr lang="ro-RO" sz="1200" b="1" dirty="0"/>
              <a:t>aparţia mai multor tipuri de manifestări, unele sechelare, </a:t>
            </a:r>
            <a:r>
              <a:rPr lang="ro-RO" sz="1200" dirty="0"/>
              <a:t>altele reprezentând </a:t>
            </a:r>
            <a:r>
              <a:rPr lang="ro-RO" sz="1200" b="1" dirty="0"/>
              <a:t>complicaţii</a:t>
            </a:r>
            <a:r>
              <a:rPr lang="ro-RO" sz="1200" dirty="0"/>
              <a:t>  insoţite de compensarea vestibulară mai mult sau mai puţin instalata, </a:t>
            </a:r>
            <a:r>
              <a:rPr lang="en-US" sz="1200" dirty="0"/>
              <a:t>	</a:t>
            </a:r>
            <a:r>
              <a:rPr lang="ro-RO" sz="1200" dirty="0"/>
              <a:t>Aceste complicatii pot fi : sindrom Lindsay Hemenway (Vertij paroxistic pozitional benign de canal semicircular posterior sec),  sindrom otolitic, afectarea auditiva  secundara (,,în doi timpi"); compensari partiale ale functiei vestibulare, leziuni nervoase parcelare/diseminate; sechele de recuperare ale VOR (reflex vestibulo ocular) cu vertije vizuale-cinetice, afectari psihopatologice (de faza acuta, subacuta şi cronica: anxietate, atac_de panica, sindrom postural fobic şi depresia). </a:t>
            </a:r>
            <a:endParaRPr lang="en-US" sz="1200" dirty="0"/>
          </a:p>
          <a:p>
            <a:r>
              <a:rPr lang="en-US" sz="1200" dirty="0"/>
              <a:t>	</a:t>
            </a:r>
            <a:r>
              <a:rPr lang="ro-RO" sz="1200" dirty="0"/>
              <a:t>Aceste manifeastari  particulare din evolutia  unei neuronite vestibulare ridica probleme delicate de diagnostic diferential si o atitudine terapeutica adecvată (21,42,56,71). </a:t>
            </a:r>
          </a:p>
        </p:txBody>
      </p:sp>
      <p:sp>
        <p:nvSpPr>
          <p:cNvPr id="10" name="Rectangle 9">
            <a:extLst>
              <a:ext uri="{FF2B5EF4-FFF2-40B4-BE49-F238E27FC236}">
                <a16:creationId xmlns:a16="http://schemas.microsoft.com/office/drawing/2014/main" id="{301B0AC6-D356-4BE1-8A7F-43C6258DB105}"/>
              </a:ext>
            </a:extLst>
          </p:cNvPr>
          <p:cNvSpPr/>
          <p:nvPr/>
        </p:nvSpPr>
        <p:spPr>
          <a:xfrm>
            <a:off x="105664" y="2992178"/>
            <a:ext cx="4397762" cy="3493264"/>
          </a:xfrm>
          <a:prstGeom prst="rect">
            <a:avLst/>
          </a:prstGeom>
        </p:spPr>
        <p:txBody>
          <a:bodyPr wrap="square">
            <a:spAutoFit/>
          </a:bodyPr>
          <a:lstStyle/>
          <a:p>
            <a:r>
              <a:rPr lang="en-US" sz="1200" dirty="0"/>
              <a:t>	</a:t>
            </a:r>
            <a:r>
              <a:rPr lang="ro-RO" sz="1100" dirty="0"/>
              <a:t>Tinitusul – sau acufenele – reprezintă percepţia sunetului în absenţa unei surse externe corespunzătoare. </a:t>
            </a:r>
            <a:endParaRPr lang="en-US" sz="1100" dirty="0"/>
          </a:p>
          <a:p>
            <a:r>
              <a:rPr lang="en-US" sz="1100" dirty="0"/>
              <a:t>	</a:t>
            </a:r>
            <a:r>
              <a:rPr lang="ro-RO" sz="1100" dirty="0"/>
              <a:t>Faţă de multiplele sale </a:t>
            </a:r>
            <a:r>
              <a:rPr lang="ro-RO" sz="1100" i="1" dirty="0"/>
              <a:t>cauze organice </a:t>
            </a:r>
            <a:r>
              <a:rPr lang="ro-RO" sz="1100" dirty="0"/>
              <a:t>– otologice/vestibulare, metabolice, neurologice, somatosenzoriale, cardiovasculare sau dentare –, tinitusul implică şi </a:t>
            </a:r>
            <a:r>
              <a:rPr lang="ro-RO" sz="1100" i="1" dirty="0"/>
              <a:t>c</a:t>
            </a:r>
            <a:r>
              <a:rPr lang="en-US" sz="1100" i="1" dirty="0" err="1"/>
              <a:t>auze</a:t>
            </a:r>
            <a:r>
              <a:rPr lang="en-US" sz="1100" i="1" dirty="0"/>
              <a:t> </a:t>
            </a:r>
            <a:r>
              <a:rPr lang="ro-RO" sz="1100" i="1" dirty="0"/>
              <a:t>psihologice/psihiatrice</a:t>
            </a:r>
            <a:r>
              <a:rPr lang="ro-RO" sz="1100" dirty="0"/>
              <a:t>. </a:t>
            </a:r>
            <a:endParaRPr lang="en-US" sz="1100" dirty="0"/>
          </a:p>
          <a:p>
            <a:r>
              <a:rPr lang="ro-RO" sz="1100" dirty="0"/>
              <a:t>Dintre toate fenomenele halucinative, fenomenele auditive necesită </a:t>
            </a:r>
            <a:r>
              <a:rPr lang="ro-RO" sz="1100" b="1" dirty="0"/>
              <a:t>diagnostic diferenţial</a:t>
            </a:r>
            <a:r>
              <a:rPr lang="ro-RO" sz="1100" dirty="0"/>
              <a:t>. Ambele </a:t>
            </a:r>
            <a:r>
              <a:rPr lang="ro-RO" sz="1100" b="1" dirty="0"/>
              <a:t>tipuri de fenomene halucinative </a:t>
            </a:r>
            <a:r>
              <a:rPr lang="ro-RO" sz="1100" dirty="0"/>
              <a:t>au fost asociate cu modificări</a:t>
            </a:r>
            <a:r>
              <a:rPr lang="en-US" sz="1100" dirty="0"/>
              <a:t> </a:t>
            </a:r>
            <a:r>
              <a:rPr lang="ro-RO" sz="1100" dirty="0"/>
              <a:t>neurologice (cum ar fi accidentul vascular cerebral sau tumorile cerebrale), tulburări psihice (cum ar fi depresia şi schizofrenia) sau cu consumul de droguri (ranitidină, benzodiazepine, alcool, canabinoide etc.). </a:t>
            </a:r>
            <a:endParaRPr lang="en-US" sz="1100" dirty="0"/>
          </a:p>
          <a:p>
            <a:r>
              <a:rPr lang="en-US" sz="1100" dirty="0"/>
              <a:t> Dar a</a:t>
            </a:r>
            <a:r>
              <a:rPr lang="ro-RO" sz="1100" dirty="0"/>
              <a:t>cufenele muzicale pot fi asociate şi cu </a:t>
            </a:r>
            <a:r>
              <a:rPr lang="ro-RO" sz="1100" i="1" dirty="0"/>
              <a:t>privarea senzorială auditivă</a:t>
            </a:r>
            <a:r>
              <a:rPr lang="ro-RO" sz="1100" dirty="0"/>
              <a:t>, mecanismul presupus implicând dezinhibarea anumitor circuite neuronale, cu implicarea compensatorie a memoriei auditive. </a:t>
            </a:r>
            <a:endParaRPr lang="en-US" sz="1100" dirty="0"/>
          </a:p>
          <a:p>
            <a:r>
              <a:rPr lang="en-US" sz="1100" b="1" dirty="0" err="1"/>
              <a:t>Concluzii</a:t>
            </a:r>
            <a:r>
              <a:rPr lang="en-US" sz="1100" dirty="0"/>
              <a:t> :t</a:t>
            </a:r>
            <a:r>
              <a:rPr lang="ro-RO" sz="1100" dirty="0"/>
              <a:t>ratamentul poate varia în funcţie de cauza subiacentă. Prin urmare, diagnosticul adecvat şi tratamentul tinitusului muzical necesită o abordare multidisciplinară. </a:t>
            </a:r>
            <a:endParaRPr lang="en-US" sz="1100" dirty="0"/>
          </a:p>
          <a:p>
            <a:r>
              <a:rPr lang="ro-RO" sz="1100" dirty="0"/>
              <a:t>Articolul constituie un rewiev din literatura actuală privind principalele cauze determinante şi principiile de abordare terapeutică ale acestora. </a:t>
            </a:r>
          </a:p>
        </p:txBody>
      </p:sp>
    </p:spTree>
    <p:extLst>
      <p:ext uri="{BB962C8B-B14F-4D97-AF65-F5344CB8AC3E}">
        <p14:creationId xmlns:p14="http://schemas.microsoft.com/office/powerpoint/2010/main" val="520545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Rectangle 7"/>
          <p:cNvSpPr/>
          <p:nvPr/>
        </p:nvSpPr>
        <p:spPr>
          <a:xfrm>
            <a:off x="9736" y="2308020"/>
            <a:ext cx="4562264" cy="2241960"/>
          </a:xfrm>
          <a:prstGeom prst="rect">
            <a:avLst/>
          </a:prstGeom>
        </p:spPr>
        <p:txBody>
          <a:bodyPr wrap="square">
            <a:spAutoFit/>
          </a:bodyPr>
          <a:lstStyle/>
          <a:p>
            <a:pPr algn="r">
              <a:lnSpc>
                <a:spcPct val="150000"/>
              </a:lnSpc>
              <a:spcAft>
                <a:spcPts val="0"/>
              </a:spcAft>
            </a:pPr>
            <a:r>
              <a:rPr lang="en-US" sz="2400" b="1" dirty="0">
                <a:latin typeface="Times New Roman" panose="02020603050405020304" pitchFamily="18" charset="0"/>
                <a:ea typeface="Times New Roman" panose="02020603050405020304" pitchFamily="18" charset="0"/>
              </a:rPr>
              <a:t>B. Realizări </a:t>
            </a:r>
            <a:r>
              <a:rPr lang="en-US" sz="2400" b="1" dirty="0" err="1">
                <a:latin typeface="Times New Roman" panose="02020603050405020304" pitchFamily="18" charset="0"/>
                <a:ea typeface="Times New Roman" panose="02020603050405020304" pitchFamily="18" charset="0"/>
              </a:rPr>
              <a:t>științifice</a:t>
            </a:r>
            <a:r>
              <a:rPr lang="en-US" sz="2400" b="1" dirty="0">
                <a:latin typeface="Times New Roman" panose="02020603050405020304" pitchFamily="18" charset="0"/>
                <a:ea typeface="Times New Roman" panose="02020603050405020304" pitchFamily="18" charset="0"/>
              </a:rPr>
              <a:t> </a:t>
            </a:r>
          </a:p>
          <a:p>
            <a:pPr algn="r">
              <a:lnSpc>
                <a:spcPct val="150000"/>
              </a:lnSpc>
              <a:spcAft>
                <a:spcPts val="0"/>
              </a:spcAft>
            </a:pPr>
            <a:r>
              <a:rPr lang="en-US" sz="2400" b="1" dirty="0" err="1">
                <a:latin typeface="Times New Roman" panose="02020603050405020304" pitchFamily="18" charset="0"/>
                <a:ea typeface="Times New Roman" panose="02020603050405020304" pitchFamily="18" charset="0"/>
              </a:rPr>
              <a:t>în</a:t>
            </a:r>
            <a:r>
              <a:rPr lang="en-US" sz="2400" b="1" dirty="0">
                <a:latin typeface="Times New Roman" panose="02020603050405020304" pitchFamily="18" charset="0"/>
                <a:ea typeface="Times New Roman" panose="02020603050405020304" pitchFamily="18" charset="0"/>
              </a:rPr>
              <a:t> </a:t>
            </a:r>
            <a:r>
              <a:rPr lang="en-US" sz="2400" b="1" dirty="0" err="1">
                <a:solidFill>
                  <a:srgbClr val="FF0000"/>
                </a:solidFill>
                <a:latin typeface="Times New Roman" panose="02020603050405020304" pitchFamily="18" charset="0"/>
                <a:ea typeface="Times New Roman" panose="02020603050405020304" pitchFamily="18" charset="0"/>
              </a:rPr>
              <a:t>domenii</a:t>
            </a:r>
            <a:r>
              <a:rPr lang="en-US" sz="2400" b="1" dirty="0">
                <a:solidFill>
                  <a:srgbClr val="FF0000"/>
                </a:solidFill>
                <a:latin typeface="Times New Roman" panose="02020603050405020304" pitchFamily="18" charset="0"/>
                <a:ea typeface="Times New Roman" panose="02020603050405020304" pitchFamily="18" charset="0"/>
              </a:rPr>
              <a:t> </a:t>
            </a:r>
            <a:r>
              <a:rPr lang="en-US" sz="2400" b="1" dirty="0" err="1">
                <a:solidFill>
                  <a:srgbClr val="FF0000"/>
                </a:solidFill>
                <a:latin typeface="Times New Roman" panose="02020603050405020304" pitchFamily="18" charset="0"/>
                <a:ea typeface="Times New Roman" panose="02020603050405020304" pitchFamily="18" charset="0"/>
              </a:rPr>
              <a:t>interdisciplinare</a:t>
            </a:r>
            <a:r>
              <a:rPr lang="en-US" sz="2400" b="1" dirty="0">
                <a:latin typeface="Times New Roman" panose="02020603050405020304" pitchFamily="18" charset="0"/>
                <a:ea typeface="Times New Roman" panose="02020603050405020304" pitchFamily="18" charset="0"/>
              </a:rPr>
              <a:t>, </a:t>
            </a:r>
          </a:p>
          <a:p>
            <a:pPr algn="r">
              <a:lnSpc>
                <a:spcPct val="150000"/>
              </a:lnSpc>
              <a:spcAft>
                <a:spcPts val="0"/>
              </a:spcAft>
            </a:pPr>
            <a:r>
              <a:rPr lang="en-US" sz="2400" b="1" dirty="0">
                <a:latin typeface="Times New Roman" panose="02020603050405020304" pitchFamily="18" charset="0"/>
                <a:ea typeface="Times New Roman" panose="02020603050405020304" pitchFamily="18" charset="0"/>
              </a:rPr>
              <a:t>in </a:t>
            </a:r>
            <a:r>
              <a:rPr lang="en-US" sz="2400" b="1" dirty="0" err="1">
                <a:latin typeface="Times New Roman" panose="02020603050405020304" pitchFamily="18" charset="0"/>
                <a:ea typeface="Times New Roman" panose="02020603050405020304" pitchFamily="18" charset="0"/>
              </a:rPr>
              <a:t>relatie</a:t>
            </a:r>
            <a:r>
              <a:rPr lang="en-US" sz="2400" b="1" dirty="0">
                <a:latin typeface="Times New Roman" panose="02020603050405020304" pitchFamily="18" charset="0"/>
                <a:ea typeface="Times New Roman" panose="02020603050405020304" pitchFamily="18" charset="0"/>
              </a:rPr>
              <a:t> cu </a:t>
            </a:r>
            <a:r>
              <a:rPr lang="en-US" sz="2400" b="1" dirty="0" err="1">
                <a:latin typeface="Times New Roman" panose="02020603050405020304" pitchFamily="18" charset="0"/>
                <a:ea typeface="Times New Roman" panose="02020603050405020304" pitchFamily="18" charset="0"/>
              </a:rPr>
              <a:t>practica</a:t>
            </a: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tulburărilor</a:t>
            </a:r>
            <a:r>
              <a:rPr lang="en-US" sz="2400" b="1" dirty="0">
                <a:latin typeface="Times New Roman" panose="02020603050405020304" pitchFamily="18" charset="0"/>
                <a:ea typeface="Times New Roman" panose="02020603050405020304" pitchFamily="18" charset="0"/>
              </a:rPr>
              <a:t> de </a:t>
            </a:r>
            <a:r>
              <a:rPr lang="en-US" sz="2400" b="1" dirty="0" err="1">
                <a:latin typeface="Times New Roman" panose="02020603050405020304" pitchFamily="18" charset="0"/>
                <a:ea typeface="Times New Roman" panose="02020603050405020304" pitchFamily="18" charset="0"/>
              </a:rPr>
              <a:t>echilibru</a:t>
            </a:r>
            <a:r>
              <a:rPr lang="en-US" sz="2400" b="1" dirty="0">
                <a:latin typeface="Times New Roman" panose="02020603050405020304" pitchFamily="18" charset="0"/>
                <a:ea typeface="Times New Roman" panose="02020603050405020304" pitchFamily="18" charset="0"/>
              </a:rPr>
              <a:t> </a:t>
            </a:r>
          </a:p>
        </p:txBody>
      </p:sp>
      <p:pic>
        <p:nvPicPr>
          <p:cNvPr id="2" name="Picture 1">
            <a:extLst>
              <a:ext uri="{FF2B5EF4-FFF2-40B4-BE49-F238E27FC236}">
                <a16:creationId xmlns:a16="http://schemas.microsoft.com/office/drawing/2014/main" id="{5A20DAF4-A718-4C36-A0F5-3B2F96F3CA27}"/>
              </a:ext>
            </a:extLst>
          </p:cNvPr>
          <p:cNvPicPr>
            <a:picLocks noChangeAspect="1"/>
          </p:cNvPicPr>
          <p:nvPr/>
        </p:nvPicPr>
        <p:blipFill>
          <a:blip r:embed="rId3"/>
          <a:stretch>
            <a:fillRect/>
          </a:stretch>
        </p:blipFill>
        <p:spPr>
          <a:xfrm>
            <a:off x="4592669" y="2558890"/>
            <a:ext cx="4080897" cy="1991090"/>
          </a:xfrm>
          <a:prstGeom prst="rect">
            <a:avLst/>
          </a:prstGeom>
        </p:spPr>
      </p:pic>
    </p:spTree>
    <p:extLst>
      <p:ext uri="{BB962C8B-B14F-4D97-AF65-F5344CB8AC3E}">
        <p14:creationId xmlns:p14="http://schemas.microsoft.com/office/powerpoint/2010/main" val="28412781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9DB7F-F85A-4CCC-B434-9CF40E65AC44}"/>
              </a:ext>
            </a:extLst>
          </p:cNvPr>
          <p:cNvSpPr>
            <a:spLocks noGrp="1"/>
          </p:cNvSpPr>
          <p:nvPr>
            <p:ph type="title"/>
          </p:nvPr>
        </p:nvSpPr>
        <p:spPr/>
        <p:txBody>
          <a:bodyPr/>
          <a:lstStyle/>
          <a:p>
            <a:r>
              <a:rPr lang="en-US" b="1" dirty="0" err="1"/>
              <a:t>Scurta</a:t>
            </a:r>
            <a:r>
              <a:rPr lang="en-US" b="1" dirty="0"/>
              <a:t> </a:t>
            </a:r>
            <a:r>
              <a:rPr lang="en-US" b="1" dirty="0" err="1"/>
              <a:t>motivatie</a:t>
            </a:r>
            <a:r>
              <a:rPr lang="en-US" b="1" dirty="0"/>
              <a:t>:</a:t>
            </a:r>
            <a:endParaRPr lang="ro-RO" b="1" dirty="0"/>
          </a:p>
        </p:txBody>
      </p:sp>
      <p:sp>
        <p:nvSpPr>
          <p:cNvPr id="3" name="Content Placeholder 2">
            <a:extLst>
              <a:ext uri="{FF2B5EF4-FFF2-40B4-BE49-F238E27FC236}">
                <a16:creationId xmlns:a16="http://schemas.microsoft.com/office/drawing/2014/main" id="{64CDCC5E-12EA-4325-B7E0-456AB4105492}"/>
              </a:ext>
            </a:extLst>
          </p:cNvPr>
          <p:cNvSpPr>
            <a:spLocks noGrp="1"/>
          </p:cNvSpPr>
          <p:nvPr>
            <p:ph idx="1"/>
          </p:nvPr>
        </p:nvSpPr>
        <p:spPr>
          <a:xfrm>
            <a:off x="4427984" y="960314"/>
            <a:ext cx="4483410" cy="3429297"/>
          </a:xfrm>
        </p:spPr>
        <p:txBody>
          <a:bodyPr>
            <a:normAutofit/>
          </a:bodyPr>
          <a:lstStyle/>
          <a:p>
            <a:r>
              <a:rPr lang="en-US" sz="1400" dirty="0"/>
              <a:t>C</a:t>
            </a:r>
            <a:r>
              <a:rPr lang="ro-RO" sz="1400" dirty="0"/>
              <a:t>omorbid</a:t>
            </a:r>
            <a:r>
              <a:rPr lang="en-US" sz="1400" dirty="0" err="1"/>
              <a:t>itatile</a:t>
            </a:r>
            <a:r>
              <a:rPr lang="ro-RO" sz="1400" dirty="0"/>
              <a:t> </a:t>
            </a:r>
            <a:r>
              <a:rPr lang="en-US" sz="1400" dirty="0"/>
              <a:t>cu</a:t>
            </a:r>
            <a:r>
              <a:rPr lang="ro-RO" sz="1400" dirty="0"/>
              <a:t> frecventa mare intalnit</a:t>
            </a:r>
            <a:r>
              <a:rPr lang="en-US" sz="1400" dirty="0"/>
              <a:t>e</a:t>
            </a:r>
            <a:r>
              <a:rPr lang="ro-RO" sz="1400" dirty="0"/>
              <a:t> la pacientii cu tulburari de echilibru, </a:t>
            </a:r>
            <a:r>
              <a:rPr lang="en-US" sz="1400" dirty="0"/>
              <a:t>sunt </a:t>
            </a:r>
            <a:r>
              <a:rPr lang="ro-RO" sz="1400" dirty="0"/>
              <a:t>reprezentat</a:t>
            </a:r>
            <a:r>
              <a:rPr lang="en-US" sz="1400" dirty="0"/>
              <a:t>e</a:t>
            </a:r>
            <a:r>
              <a:rPr lang="ro-RO" sz="1400" dirty="0"/>
              <a:t> indeosebi de afectiuni</a:t>
            </a:r>
            <a:r>
              <a:rPr lang="en-US" sz="1400" dirty="0"/>
              <a:t>le</a:t>
            </a:r>
            <a:r>
              <a:rPr lang="ro-RO" sz="1400" dirty="0"/>
              <a:t> </a:t>
            </a:r>
            <a:r>
              <a:rPr lang="ro-RO" sz="1400" i="1" dirty="0">
                <a:solidFill>
                  <a:srgbClr val="FF0000"/>
                </a:solidFill>
              </a:rPr>
              <a:t>neurologice</a:t>
            </a:r>
            <a:r>
              <a:rPr lang="en-US" sz="1400" i="1" dirty="0">
                <a:solidFill>
                  <a:srgbClr val="FF0000"/>
                </a:solidFill>
              </a:rPr>
              <a:t>,</a:t>
            </a:r>
            <a:r>
              <a:rPr lang="ro-RO" sz="1400" i="1" dirty="0">
                <a:solidFill>
                  <a:srgbClr val="FF0000"/>
                </a:solidFill>
              </a:rPr>
              <a:t> cardiovasculare</a:t>
            </a:r>
            <a:r>
              <a:rPr lang="en-US" sz="1400" i="1" dirty="0">
                <a:solidFill>
                  <a:srgbClr val="FF0000"/>
                </a:solidFill>
              </a:rPr>
              <a:t> </a:t>
            </a:r>
            <a:r>
              <a:rPr lang="en-US" sz="1400" i="1" dirty="0" err="1">
                <a:solidFill>
                  <a:srgbClr val="FF0000"/>
                </a:solidFill>
              </a:rPr>
              <a:t>si</a:t>
            </a:r>
            <a:r>
              <a:rPr lang="en-US" sz="1400" i="1" dirty="0">
                <a:solidFill>
                  <a:srgbClr val="FF0000"/>
                </a:solidFill>
              </a:rPr>
              <a:t> endocrine</a:t>
            </a:r>
            <a:r>
              <a:rPr lang="ro-RO" sz="1400" dirty="0"/>
              <a:t>.</a:t>
            </a:r>
          </a:p>
          <a:p>
            <a:r>
              <a:rPr lang="ro-RO" sz="1400" dirty="0"/>
              <a:t>M-au interesat </a:t>
            </a:r>
            <a:r>
              <a:rPr lang="en-US" sz="1400" dirty="0"/>
              <a:t>in mod </a:t>
            </a:r>
            <a:r>
              <a:rPr lang="ro-RO" sz="1400" dirty="0"/>
              <a:t>deosebit </a:t>
            </a:r>
            <a:r>
              <a:rPr lang="ro-RO" sz="1400" i="1" dirty="0"/>
              <a:t>aspectele de calitate a vietii</a:t>
            </a:r>
            <a:r>
              <a:rPr lang="en-US" sz="1400" i="1" dirty="0"/>
              <a:t> (QOL)</a:t>
            </a:r>
            <a:r>
              <a:rPr lang="ro-RO" sz="1400" dirty="0"/>
              <a:t>, corelate cu eficienta tratamentului afectiunilor respective si implicit impactul final al acestora asupra economiei generale a organismului, lu</a:t>
            </a:r>
            <a:r>
              <a:rPr lang="en-US" sz="1400" dirty="0"/>
              <a:t>a</a:t>
            </a:r>
            <a:r>
              <a:rPr lang="ro-RO" sz="1400" dirty="0"/>
              <a:t>nd in calcul coexistenta mai multor tipuri de afectiuni, lucru extrem de comun</a:t>
            </a:r>
            <a:r>
              <a:rPr lang="en-US" sz="1400" dirty="0"/>
              <a:t> </a:t>
            </a:r>
            <a:r>
              <a:rPr lang="en-US" sz="1400" dirty="0" err="1"/>
              <a:t>indeosebi</a:t>
            </a:r>
            <a:r>
              <a:rPr lang="ro-RO" sz="1400" dirty="0"/>
              <a:t> pacientilor varsnici</a:t>
            </a:r>
            <a:r>
              <a:rPr lang="en-US" sz="1400" dirty="0"/>
              <a:t> de </a:t>
            </a:r>
            <a:r>
              <a:rPr lang="en-US" sz="1400" dirty="0" err="1"/>
              <a:t>ambele</a:t>
            </a:r>
            <a:r>
              <a:rPr lang="en-US" sz="1400" dirty="0"/>
              <a:t> </a:t>
            </a:r>
            <a:r>
              <a:rPr lang="en-US" sz="1400" dirty="0" err="1"/>
              <a:t>sexe</a:t>
            </a:r>
            <a:r>
              <a:rPr lang="ro-RO" sz="1400" dirty="0"/>
              <a:t>.</a:t>
            </a:r>
            <a:endParaRPr lang="en-US" sz="1400" dirty="0"/>
          </a:p>
          <a:p>
            <a:r>
              <a:rPr lang="en-US" sz="1400" dirty="0"/>
              <a:t>Nu in </a:t>
            </a:r>
            <a:r>
              <a:rPr lang="en-US" sz="1400" dirty="0" err="1"/>
              <a:t>ultimul</a:t>
            </a:r>
            <a:r>
              <a:rPr lang="en-US" sz="1400" dirty="0"/>
              <a:t> rand, </a:t>
            </a:r>
            <a:r>
              <a:rPr lang="en-US" sz="1400" dirty="0" err="1"/>
              <a:t>cercetarile</a:t>
            </a:r>
            <a:r>
              <a:rPr lang="en-US" sz="1400" dirty="0"/>
              <a:t> legate de </a:t>
            </a:r>
            <a:r>
              <a:rPr lang="en-US" sz="1400" i="1" dirty="0" err="1"/>
              <a:t>stressul</a:t>
            </a:r>
            <a:r>
              <a:rPr lang="en-US" sz="1400" i="1" dirty="0"/>
              <a:t> </a:t>
            </a:r>
            <a:r>
              <a:rPr lang="en-US" sz="1400" i="1" dirty="0" err="1"/>
              <a:t>oxidativ</a:t>
            </a:r>
            <a:r>
              <a:rPr lang="en-US" sz="1400" i="1" dirty="0"/>
              <a:t> </a:t>
            </a:r>
            <a:r>
              <a:rPr lang="en-US" sz="1400" dirty="0" err="1"/>
              <a:t>si</a:t>
            </a:r>
            <a:r>
              <a:rPr lang="en-US" sz="1400" dirty="0"/>
              <a:t> </a:t>
            </a:r>
            <a:r>
              <a:rPr lang="en-US" sz="1400" dirty="0" err="1"/>
              <a:t>potentialul</a:t>
            </a:r>
            <a:r>
              <a:rPr lang="en-US" sz="1400" dirty="0"/>
              <a:t> </a:t>
            </a:r>
            <a:r>
              <a:rPr lang="en-US" sz="1400" dirty="0" err="1"/>
              <a:t>rol</a:t>
            </a:r>
            <a:r>
              <a:rPr lang="en-US" sz="1400" dirty="0"/>
              <a:t> benefic al </a:t>
            </a:r>
            <a:r>
              <a:rPr lang="en-US" sz="1400" dirty="0" err="1"/>
              <a:t>combaterii</a:t>
            </a:r>
            <a:r>
              <a:rPr lang="en-US" sz="1400" dirty="0"/>
              <a:t> </a:t>
            </a:r>
            <a:r>
              <a:rPr lang="en-US" sz="1400" dirty="0" err="1"/>
              <a:t>acestuia</a:t>
            </a:r>
            <a:r>
              <a:rPr lang="en-US" sz="1400" dirty="0"/>
              <a:t>, cu </a:t>
            </a:r>
            <a:r>
              <a:rPr lang="en-US" sz="1400" dirty="0" err="1"/>
              <a:t>implicare</a:t>
            </a:r>
            <a:r>
              <a:rPr lang="en-US" sz="1400" dirty="0"/>
              <a:t> </a:t>
            </a:r>
            <a:r>
              <a:rPr lang="en-US" sz="1400" dirty="0" err="1"/>
              <a:t>si</a:t>
            </a:r>
            <a:r>
              <a:rPr lang="en-US" sz="1400" dirty="0"/>
              <a:t> in aria </a:t>
            </a:r>
            <a:r>
              <a:rPr lang="en-US" sz="1400" dirty="0" err="1"/>
              <a:t>mea</a:t>
            </a:r>
            <a:r>
              <a:rPr lang="en-US" sz="1400" dirty="0"/>
              <a:t> de </a:t>
            </a:r>
            <a:r>
              <a:rPr lang="en-US" sz="1400" dirty="0" err="1"/>
              <a:t>competenta</a:t>
            </a:r>
            <a:endParaRPr lang="ro-RO" sz="1400" dirty="0"/>
          </a:p>
        </p:txBody>
      </p:sp>
      <p:pic>
        <p:nvPicPr>
          <p:cNvPr id="4" name="Picture 3">
            <a:extLst>
              <a:ext uri="{FF2B5EF4-FFF2-40B4-BE49-F238E27FC236}">
                <a16:creationId xmlns:a16="http://schemas.microsoft.com/office/drawing/2014/main" id="{E55E8F09-FB22-4093-A67B-FC0866A6E66D}"/>
              </a:ext>
            </a:extLst>
          </p:cNvPr>
          <p:cNvPicPr>
            <a:picLocks noChangeAspect="1"/>
          </p:cNvPicPr>
          <p:nvPr/>
        </p:nvPicPr>
        <p:blipFill rotWithShape="1">
          <a:blip r:embed="rId2"/>
          <a:srcRect l="29508" t="13649" r="4372"/>
          <a:stretch/>
        </p:blipFill>
        <p:spPr>
          <a:xfrm>
            <a:off x="315183" y="3392010"/>
            <a:ext cx="3996444" cy="3293368"/>
          </a:xfrm>
          <a:prstGeom prst="rect">
            <a:avLst/>
          </a:prstGeom>
        </p:spPr>
      </p:pic>
      <p:pic>
        <p:nvPicPr>
          <p:cNvPr id="5" name="Picture 4">
            <a:extLst>
              <a:ext uri="{FF2B5EF4-FFF2-40B4-BE49-F238E27FC236}">
                <a16:creationId xmlns:a16="http://schemas.microsoft.com/office/drawing/2014/main" id="{A6B97F03-4601-4006-B68B-32F3A30EF10F}"/>
              </a:ext>
            </a:extLst>
          </p:cNvPr>
          <p:cNvPicPr>
            <a:picLocks noChangeAspect="1"/>
          </p:cNvPicPr>
          <p:nvPr/>
        </p:nvPicPr>
        <p:blipFill>
          <a:blip r:embed="rId3"/>
          <a:stretch>
            <a:fillRect/>
          </a:stretch>
        </p:blipFill>
        <p:spPr>
          <a:xfrm>
            <a:off x="6152292" y="4417286"/>
            <a:ext cx="2676525" cy="2075588"/>
          </a:xfrm>
          <a:prstGeom prst="rect">
            <a:avLst/>
          </a:prstGeom>
        </p:spPr>
      </p:pic>
    </p:spTree>
    <p:extLst>
      <p:ext uri="{BB962C8B-B14F-4D97-AF65-F5344CB8AC3E}">
        <p14:creationId xmlns:p14="http://schemas.microsoft.com/office/powerpoint/2010/main" val="16930165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B78B2DB9-DD16-4F09-A91C-CEB4DA01D82C}"/>
              </a:ext>
            </a:extLst>
          </p:cNvPr>
          <p:cNvPicPr>
            <a:picLocks noChangeAspect="1"/>
          </p:cNvPicPr>
          <p:nvPr/>
        </p:nvPicPr>
        <p:blipFill>
          <a:blip r:embed="rId3"/>
          <a:stretch>
            <a:fillRect/>
          </a:stretch>
        </p:blipFill>
        <p:spPr>
          <a:xfrm>
            <a:off x="1331640" y="815239"/>
            <a:ext cx="6642738" cy="1800200"/>
          </a:xfrm>
          <a:prstGeom prst="rect">
            <a:avLst/>
          </a:prstGeom>
        </p:spPr>
      </p:pic>
      <p:sp>
        <p:nvSpPr>
          <p:cNvPr id="3" name="Rectangle 2">
            <a:extLst>
              <a:ext uri="{FF2B5EF4-FFF2-40B4-BE49-F238E27FC236}">
                <a16:creationId xmlns:a16="http://schemas.microsoft.com/office/drawing/2014/main" id="{67F91BC3-AF08-4929-B038-299B67BBBC31}"/>
              </a:ext>
            </a:extLst>
          </p:cNvPr>
          <p:cNvSpPr/>
          <p:nvPr/>
        </p:nvSpPr>
        <p:spPr>
          <a:xfrm>
            <a:off x="383287" y="2910960"/>
            <a:ext cx="3924082" cy="3323987"/>
          </a:xfrm>
          <a:prstGeom prst="rect">
            <a:avLst/>
          </a:prstGeom>
        </p:spPr>
        <p:txBody>
          <a:bodyPr wrap="square">
            <a:spAutoFit/>
          </a:bodyPr>
          <a:lstStyle/>
          <a:p>
            <a:r>
              <a:rPr lang="ro-RO" sz="1400" dirty="0"/>
              <a:t>Epilepsia este o afecțiune neurologică cronică identificată prin reapariția crizelor convulsive de diverse tipuri. </a:t>
            </a:r>
            <a:endParaRPr lang="en-US" sz="1400" dirty="0"/>
          </a:p>
          <a:p>
            <a:endParaRPr lang="en-US" sz="1400" dirty="0"/>
          </a:p>
          <a:p>
            <a:r>
              <a:rPr lang="en-US" sz="1400" dirty="0"/>
              <a:t> </a:t>
            </a:r>
            <a:r>
              <a:rPr lang="en-US" sz="1400" dirty="0" err="1"/>
              <a:t>Atat</a:t>
            </a:r>
            <a:r>
              <a:rPr lang="en-US" sz="1400" dirty="0"/>
              <a:t> </a:t>
            </a:r>
            <a:r>
              <a:rPr lang="en-US" sz="1400" dirty="0" err="1"/>
              <a:t>epilepsia</a:t>
            </a:r>
            <a:r>
              <a:rPr lang="en-US" sz="1400" dirty="0"/>
              <a:t> cat </a:t>
            </a:r>
            <a:r>
              <a:rPr lang="en-US" sz="1400" dirty="0" err="1"/>
              <a:t>si</a:t>
            </a:r>
            <a:r>
              <a:rPr lang="en-US" sz="1400" dirty="0"/>
              <a:t> </a:t>
            </a:r>
            <a:r>
              <a:rPr lang="en-US" sz="1400" dirty="0" err="1"/>
              <a:t>medicatia</a:t>
            </a:r>
            <a:r>
              <a:rPr lang="en-US" sz="1400" dirty="0"/>
              <a:t> </a:t>
            </a:r>
            <a:r>
              <a:rPr lang="en-US" sz="1400" dirty="0" err="1"/>
              <a:t>folosita</a:t>
            </a:r>
            <a:r>
              <a:rPr lang="en-US" sz="1400" dirty="0"/>
              <a:t> pot </a:t>
            </a:r>
            <a:r>
              <a:rPr lang="en-US" sz="1400" dirty="0" err="1"/>
              <a:t>determina</a:t>
            </a:r>
            <a:r>
              <a:rPr lang="en-US" sz="1400" dirty="0"/>
              <a:t> </a:t>
            </a:r>
            <a:r>
              <a:rPr lang="en-US" sz="1400" dirty="0" err="1"/>
              <a:t>tulburari</a:t>
            </a:r>
            <a:r>
              <a:rPr lang="en-US" sz="1400" dirty="0"/>
              <a:t> de </a:t>
            </a:r>
            <a:r>
              <a:rPr lang="en-US" sz="1400" dirty="0" err="1"/>
              <a:t>echilibru</a:t>
            </a:r>
            <a:r>
              <a:rPr lang="en-US" sz="1400" dirty="0"/>
              <a:t> cu </a:t>
            </a:r>
            <a:r>
              <a:rPr lang="en-US" sz="1400" b="1" dirty="0" err="1"/>
              <a:t>consecinte</a:t>
            </a:r>
            <a:r>
              <a:rPr lang="en-US" sz="1400" b="1" dirty="0"/>
              <a:t> </a:t>
            </a:r>
            <a:r>
              <a:rPr lang="en-US" sz="1400" b="1" dirty="0" err="1"/>
              <a:t>marcate</a:t>
            </a:r>
            <a:r>
              <a:rPr lang="en-US" sz="1400" b="1" dirty="0"/>
              <a:t> </a:t>
            </a:r>
            <a:r>
              <a:rPr lang="en-US" sz="1400" b="1" dirty="0" err="1"/>
              <a:t>asupra</a:t>
            </a:r>
            <a:r>
              <a:rPr lang="en-US" sz="1400" b="1" dirty="0"/>
              <a:t> QOL. </a:t>
            </a:r>
          </a:p>
          <a:p>
            <a:endParaRPr lang="en-US" sz="1400" dirty="0"/>
          </a:p>
          <a:p>
            <a:r>
              <a:rPr lang="ro-RO" sz="1400" dirty="0"/>
              <a:t>Dacă pacienții cu epilepsie (PWE) sunt bine controlat</a:t>
            </a:r>
            <a:r>
              <a:rPr lang="en-US" sz="1400" dirty="0" err="1"/>
              <a:t>i</a:t>
            </a:r>
            <a:r>
              <a:rPr lang="ro-RO" sz="1400" dirty="0"/>
              <a:t>, percepția lor asupra calității vieții (QOL) este similară cu cea a sănătoșilor oameni; dacă acest lucru nu se întâmplă, percepția lor este mai proastă decât cea a populației generale sau comparabil cu sau mai rău decât cel al pacienților cu alte boli cronice </a:t>
            </a:r>
          </a:p>
        </p:txBody>
      </p:sp>
      <p:sp>
        <p:nvSpPr>
          <p:cNvPr id="8" name="Rectangle 7">
            <a:extLst>
              <a:ext uri="{FF2B5EF4-FFF2-40B4-BE49-F238E27FC236}">
                <a16:creationId xmlns:a16="http://schemas.microsoft.com/office/drawing/2014/main" id="{2E2B9A97-0BA2-444E-8374-F83D0C767377}"/>
              </a:ext>
            </a:extLst>
          </p:cNvPr>
          <p:cNvSpPr/>
          <p:nvPr/>
        </p:nvSpPr>
        <p:spPr>
          <a:xfrm>
            <a:off x="4337903" y="3556445"/>
            <a:ext cx="4572000" cy="3108543"/>
          </a:xfrm>
          <a:prstGeom prst="rect">
            <a:avLst/>
          </a:prstGeom>
        </p:spPr>
        <p:txBody>
          <a:bodyPr wrap="square">
            <a:spAutoFit/>
          </a:bodyPr>
          <a:lstStyle/>
          <a:p>
            <a:r>
              <a:rPr lang="ro-RO" sz="1400" b="1" dirty="0"/>
              <a:t>Concluzii :</a:t>
            </a:r>
            <a:r>
              <a:rPr lang="ro-RO" sz="1400" dirty="0"/>
              <a:t> acest studiu de urmărire în practica clinică reală într-un spital public românesc a arătat prin </a:t>
            </a:r>
            <a:r>
              <a:rPr lang="ro-RO" sz="1400" i="1" dirty="0"/>
              <a:t>instrumentul QOLIE-31-P </a:t>
            </a:r>
            <a:r>
              <a:rPr lang="ro-RO" sz="1400" dirty="0"/>
              <a:t> ca TS (scorul total) este mai scăzut în PWE cu convulsii frecvente, in forma necontrolată, la cei care folosesc politerapie și cei cu activitate epileptiformă înregistrată pe VEEG.  </a:t>
            </a:r>
            <a:endParaRPr lang="en-US" sz="1400" dirty="0"/>
          </a:p>
          <a:p>
            <a:r>
              <a:rPr lang="ro-RO" sz="1400" i="1" dirty="0"/>
              <a:t>Frecvența crizelor </a:t>
            </a:r>
            <a:r>
              <a:rPr lang="ro-RO" sz="1400" dirty="0"/>
              <a:t>a fost un predictor invers semnificativ al QOL, pentru că epilepsia este o afecțiune cronică care necesită vizite regulate în ambulatoriu, profesioniștii din domeniul medical ar trebui sa utilizeze instrumente pentru a evalua QOL, pentru a identifica modelele epileptice și a ține cont de diversele forme clinice si alti  factori, pentru ca în timp sa încerce să îmbunătățească rezultatele tratamentului PWE. </a:t>
            </a:r>
          </a:p>
        </p:txBody>
      </p:sp>
      <p:sp>
        <p:nvSpPr>
          <p:cNvPr id="9" name="Rectangle 8">
            <a:extLst>
              <a:ext uri="{FF2B5EF4-FFF2-40B4-BE49-F238E27FC236}">
                <a16:creationId xmlns:a16="http://schemas.microsoft.com/office/drawing/2014/main" id="{7B79F1FD-2E47-4366-8F8B-19865D0254BA}"/>
              </a:ext>
            </a:extLst>
          </p:cNvPr>
          <p:cNvSpPr/>
          <p:nvPr/>
        </p:nvSpPr>
        <p:spPr>
          <a:xfrm>
            <a:off x="4319972" y="2807275"/>
            <a:ext cx="4572000" cy="738664"/>
          </a:xfrm>
          <a:prstGeom prst="rect">
            <a:avLst/>
          </a:prstGeom>
        </p:spPr>
        <p:txBody>
          <a:bodyPr>
            <a:spAutoFit/>
          </a:bodyPr>
          <a:lstStyle/>
          <a:p>
            <a:r>
              <a:rPr lang="ro-RO" sz="1400" dirty="0"/>
              <a:t>E</a:t>
            </a:r>
            <a:r>
              <a:rPr lang="en-US" sz="1400" dirty="0" err="1"/>
              <a:t>pilepsia</a:t>
            </a:r>
            <a:r>
              <a:rPr lang="en-US" sz="1400" dirty="0"/>
              <a:t> e</a:t>
            </a:r>
            <a:r>
              <a:rPr lang="ro-RO" sz="1400" dirty="0"/>
              <a:t>ste o problemă importantă de sănătate publica care afectează 1–2% din populația globală și poate avea un impact semnificativ asupra calității vieții individuale . </a:t>
            </a:r>
          </a:p>
        </p:txBody>
      </p:sp>
    </p:spTree>
    <p:extLst>
      <p:ext uri="{BB962C8B-B14F-4D97-AF65-F5344CB8AC3E}">
        <p14:creationId xmlns:p14="http://schemas.microsoft.com/office/powerpoint/2010/main" val="5494721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Rectangle 7">
            <a:extLst>
              <a:ext uri="{FF2B5EF4-FFF2-40B4-BE49-F238E27FC236}">
                <a16:creationId xmlns:a16="http://schemas.microsoft.com/office/drawing/2014/main" id="{9270E881-E621-4C9A-B095-B101F7C6D263}"/>
              </a:ext>
            </a:extLst>
          </p:cNvPr>
          <p:cNvSpPr/>
          <p:nvPr/>
        </p:nvSpPr>
        <p:spPr>
          <a:xfrm>
            <a:off x="3671900" y="2528900"/>
            <a:ext cx="4608512" cy="2308324"/>
          </a:xfrm>
          <a:prstGeom prst="rect">
            <a:avLst/>
          </a:prstGeom>
        </p:spPr>
        <p:txBody>
          <a:bodyPr wrap="square">
            <a:spAutoFit/>
          </a:bodyPr>
          <a:lstStyle/>
          <a:p>
            <a:pPr marL="457200" indent="-457200">
              <a:buFont typeface="Arial" panose="020B0604020202020204" pitchFamily="34" charset="0"/>
              <a:buChar char="•"/>
            </a:pPr>
            <a:r>
              <a:rPr lang="it-IT" sz="2400" b="1" dirty="0"/>
              <a:t>Prezentare generală a carierei</a:t>
            </a:r>
          </a:p>
          <a:p>
            <a:endParaRPr lang="it-IT" sz="2400" b="1" dirty="0"/>
          </a:p>
          <a:p>
            <a:pPr marL="457200" indent="-457200">
              <a:buFont typeface="Arial" panose="020B0604020202020204" pitchFamily="34" charset="0"/>
              <a:buChar char="•"/>
            </a:pPr>
            <a:r>
              <a:rPr lang="it-IT" sz="2400" b="1" dirty="0"/>
              <a:t>Teza de doctorat</a:t>
            </a:r>
          </a:p>
          <a:p>
            <a:endParaRPr lang="it-IT" sz="2400" b="1" dirty="0"/>
          </a:p>
          <a:p>
            <a:pPr marL="457200" indent="-457200">
              <a:buFont typeface="Arial" panose="020B0604020202020204" pitchFamily="34" charset="0"/>
              <a:buChar char="•"/>
            </a:pPr>
            <a:r>
              <a:rPr lang="it-IT" sz="2400" b="1" dirty="0"/>
              <a:t>Recunoastere nationala si internationala</a:t>
            </a:r>
            <a:endParaRPr lang="it-IT" sz="1400" b="1" dirty="0"/>
          </a:p>
        </p:txBody>
      </p:sp>
      <p:pic>
        <p:nvPicPr>
          <p:cNvPr id="9" name="Picture 8">
            <a:extLst>
              <a:ext uri="{FF2B5EF4-FFF2-40B4-BE49-F238E27FC236}">
                <a16:creationId xmlns:a16="http://schemas.microsoft.com/office/drawing/2014/main" id="{68C36452-4374-4237-9C13-7517328F5A66}"/>
              </a:ext>
            </a:extLst>
          </p:cNvPr>
          <p:cNvPicPr>
            <a:picLocks noChangeAspect="1"/>
          </p:cNvPicPr>
          <p:nvPr/>
        </p:nvPicPr>
        <p:blipFill>
          <a:blip r:embed="rId3"/>
          <a:stretch>
            <a:fillRect/>
          </a:stretch>
        </p:blipFill>
        <p:spPr>
          <a:xfrm>
            <a:off x="863588" y="2528900"/>
            <a:ext cx="2808312" cy="2308324"/>
          </a:xfrm>
          <a:prstGeom prst="rect">
            <a:avLst/>
          </a:prstGeom>
        </p:spPr>
      </p:pic>
      <p:sp>
        <p:nvSpPr>
          <p:cNvPr id="3" name="Rectangle 2">
            <a:extLst>
              <a:ext uri="{FF2B5EF4-FFF2-40B4-BE49-F238E27FC236}">
                <a16:creationId xmlns:a16="http://schemas.microsoft.com/office/drawing/2014/main" id="{0AEAD938-AA6A-4473-B215-76DC5F885F92}"/>
              </a:ext>
            </a:extLst>
          </p:cNvPr>
          <p:cNvSpPr/>
          <p:nvPr/>
        </p:nvSpPr>
        <p:spPr>
          <a:xfrm>
            <a:off x="1691680" y="1700808"/>
            <a:ext cx="5705921" cy="461665"/>
          </a:xfrm>
          <a:prstGeom prst="rect">
            <a:avLst/>
          </a:prstGeom>
        </p:spPr>
        <p:txBody>
          <a:bodyPr wrap="none">
            <a:spAutoFit/>
          </a:bodyPr>
          <a:lstStyle/>
          <a:p>
            <a:r>
              <a:rPr lang="it-IT" sz="2400" b="1" u="sng" dirty="0">
                <a:solidFill>
                  <a:srgbClr val="0070C0"/>
                </a:solidFill>
                <a:effectLst>
                  <a:outerShdw blurRad="38100" dist="38100" dir="2700000" algn="tl">
                    <a:srgbClr val="000000">
                      <a:alpha val="43137"/>
                    </a:srgbClr>
                  </a:outerShdw>
                </a:effectLst>
              </a:rPr>
              <a:t>1. REALIZARI PROFESIONALE SI ACADEMICE</a:t>
            </a:r>
          </a:p>
        </p:txBody>
      </p:sp>
    </p:spTree>
    <p:extLst>
      <p:ext uri="{BB962C8B-B14F-4D97-AF65-F5344CB8AC3E}">
        <p14:creationId xmlns:p14="http://schemas.microsoft.com/office/powerpoint/2010/main" val="22198007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8E473571-05CD-427D-AB48-6BB99E982AE6}"/>
              </a:ext>
            </a:extLst>
          </p:cNvPr>
          <p:cNvPicPr>
            <a:picLocks noChangeAspect="1"/>
          </p:cNvPicPr>
          <p:nvPr/>
        </p:nvPicPr>
        <p:blipFill>
          <a:blip r:embed="rId3"/>
          <a:stretch>
            <a:fillRect/>
          </a:stretch>
        </p:blipFill>
        <p:spPr>
          <a:xfrm>
            <a:off x="1065416" y="945287"/>
            <a:ext cx="7488324" cy="1907650"/>
          </a:xfrm>
          <a:prstGeom prst="rect">
            <a:avLst/>
          </a:prstGeom>
        </p:spPr>
      </p:pic>
      <p:sp>
        <p:nvSpPr>
          <p:cNvPr id="3" name="Rectangle 2">
            <a:extLst>
              <a:ext uri="{FF2B5EF4-FFF2-40B4-BE49-F238E27FC236}">
                <a16:creationId xmlns:a16="http://schemas.microsoft.com/office/drawing/2014/main" id="{300666F8-8F18-40FF-B616-7DE5E07CA7AB}"/>
              </a:ext>
            </a:extLst>
          </p:cNvPr>
          <p:cNvSpPr/>
          <p:nvPr/>
        </p:nvSpPr>
        <p:spPr>
          <a:xfrm>
            <a:off x="142188" y="3101871"/>
            <a:ext cx="4572000" cy="3323987"/>
          </a:xfrm>
          <a:prstGeom prst="rect">
            <a:avLst/>
          </a:prstGeom>
        </p:spPr>
        <p:txBody>
          <a:bodyPr>
            <a:spAutoFit/>
          </a:bodyPr>
          <a:lstStyle/>
          <a:p>
            <a:r>
              <a:rPr lang="en-US" sz="1400" dirty="0"/>
              <a:t> </a:t>
            </a:r>
            <a:r>
              <a:rPr lang="en-US" sz="1400" b="1" dirty="0" err="1"/>
              <a:t>Scop</a:t>
            </a:r>
            <a:r>
              <a:rPr lang="en-US" sz="1400" b="1" dirty="0"/>
              <a:t>:</a:t>
            </a:r>
            <a:r>
              <a:rPr lang="en-US" sz="1400" dirty="0"/>
              <a:t> a</a:t>
            </a:r>
            <a:r>
              <a:rPr lang="ro-RO" sz="1400" dirty="0"/>
              <a:t>cest studiu își propune </a:t>
            </a:r>
            <a:r>
              <a:rPr lang="ro-RO" sz="1400" i="1" dirty="0"/>
              <a:t>să identifice </a:t>
            </a:r>
            <a:r>
              <a:rPr lang="en-US" sz="1400" i="1" dirty="0"/>
              <a:t>date </a:t>
            </a:r>
            <a:r>
              <a:rPr lang="ro-RO" sz="1400" i="1" dirty="0"/>
              <a:t>demografice și caracteristicile bolii </a:t>
            </a:r>
            <a:r>
              <a:rPr lang="en-US" sz="1400" dirty="0"/>
              <a:t>in </a:t>
            </a:r>
            <a:r>
              <a:rPr lang="en-US" sz="1400" dirty="0" err="1"/>
              <a:t>relatie</a:t>
            </a:r>
            <a:r>
              <a:rPr lang="en-US" sz="1400" dirty="0"/>
              <a:t> cu</a:t>
            </a:r>
            <a:r>
              <a:rPr lang="ro-RO" sz="1400" dirty="0"/>
              <a:t> calitatea vieții pacienților cu epilepsie internați la a Spitalul judetean </a:t>
            </a:r>
            <a:r>
              <a:rPr lang="en-US" sz="1400" dirty="0"/>
              <a:t>Brasov </a:t>
            </a:r>
            <a:r>
              <a:rPr lang="ro-RO" sz="1400" dirty="0"/>
              <a:t>prin</a:t>
            </a:r>
            <a:r>
              <a:rPr lang="en-US" sz="1400" dirty="0" err="1"/>
              <a:t>aplicarea</a:t>
            </a:r>
            <a:r>
              <a:rPr lang="ro-RO" sz="1400" dirty="0"/>
              <a:t> chestionarul</a:t>
            </a:r>
            <a:r>
              <a:rPr lang="en-US" sz="1400" dirty="0" err="1"/>
              <a:t>ui</a:t>
            </a:r>
            <a:r>
              <a:rPr lang="en-US" sz="1400" dirty="0"/>
              <a:t> </a:t>
            </a:r>
            <a:r>
              <a:rPr lang="ro-RO" sz="1400" dirty="0"/>
              <a:t>QOLIE-31-P </a:t>
            </a:r>
            <a:r>
              <a:rPr lang="en-US" sz="1400" dirty="0"/>
              <a:t>ca </a:t>
            </a:r>
            <a:r>
              <a:rPr lang="en-US" sz="1400" dirty="0" err="1"/>
              <a:t>apoi</a:t>
            </a:r>
            <a:r>
              <a:rPr lang="en-US" sz="1400" dirty="0"/>
              <a:t> </a:t>
            </a:r>
            <a:r>
              <a:rPr lang="ro-RO" sz="1400" dirty="0"/>
              <a:t> sa reflecteze asupra oportunități și</a:t>
            </a:r>
            <a:r>
              <a:rPr lang="en-US" sz="1400" dirty="0"/>
              <a:t>/</a:t>
            </a:r>
            <a:r>
              <a:rPr lang="en-US" sz="1400" dirty="0" err="1"/>
              <a:t>sau</a:t>
            </a:r>
            <a:r>
              <a:rPr lang="ro-RO" sz="1400" dirty="0"/>
              <a:t> limitări</a:t>
            </a:r>
            <a:r>
              <a:rPr lang="en-US" sz="1400" dirty="0" err="1"/>
              <a:t>i</a:t>
            </a:r>
            <a:r>
              <a:rPr lang="ro-RO" sz="1400" dirty="0"/>
              <a:t> încorporării unui astfel de instrument în practica clinică. </a:t>
            </a:r>
            <a:endParaRPr lang="en-US" sz="1400" dirty="0"/>
          </a:p>
          <a:p>
            <a:endParaRPr lang="ro-RO" sz="1400" dirty="0"/>
          </a:p>
          <a:p>
            <a:r>
              <a:rPr lang="ro-RO" sz="1400" b="1" dirty="0"/>
              <a:t>Material și Metode</a:t>
            </a:r>
            <a:r>
              <a:rPr lang="ro-RO" sz="1400" dirty="0"/>
              <a:t>: această cercetare a inclus nouăzeci și unu de pacienți</a:t>
            </a:r>
            <a:r>
              <a:rPr lang="en-US" sz="1400" dirty="0"/>
              <a:t> 91</a:t>
            </a:r>
            <a:r>
              <a:rPr lang="ro-RO" sz="1400" dirty="0"/>
              <a:t> cu vârsta cuprinsă între 18-79 de ani cu diagnostic de epilepsie conform criteriilor Clasificarea Internațională a Epilepsiilor și Sindroamelor Epileptice (Liga Internațională Împotriva Epilepsiei (ILAE)) [101], internați la Spitalul Clinic. de Psihiatrie și Neurologie Brașov, România, pentru evaluare prin video electroencefalografie (VEEG). În perioada februarie 2018 – august 2021,</a:t>
            </a:r>
          </a:p>
        </p:txBody>
      </p:sp>
      <p:sp>
        <p:nvSpPr>
          <p:cNvPr id="9" name="Rectangle 8">
            <a:extLst>
              <a:ext uri="{FF2B5EF4-FFF2-40B4-BE49-F238E27FC236}">
                <a16:creationId xmlns:a16="http://schemas.microsoft.com/office/drawing/2014/main" id="{A9EA4171-2AFC-479B-AD7F-F305AD70D650}"/>
              </a:ext>
            </a:extLst>
          </p:cNvPr>
          <p:cNvSpPr/>
          <p:nvPr/>
        </p:nvSpPr>
        <p:spPr>
          <a:xfrm>
            <a:off x="4776207" y="3537292"/>
            <a:ext cx="4225078" cy="2031325"/>
          </a:xfrm>
          <a:prstGeom prst="rect">
            <a:avLst/>
          </a:prstGeom>
        </p:spPr>
        <p:txBody>
          <a:bodyPr wrap="square">
            <a:spAutoFit/>
          </a:bodyPr>
          <a:lstStyle/>
          <a:p>
            <a:r>
              <a:rPr lang="ro-RO" sz="1400" b="1" dirty="0"/>
              <a:t>Concluzii:</a:t>
            </a:r>
            <a:r>
              <a:rPr lang="ro-RO" sz="1400" dirty="0"/>
              <a:t> până acum în țara noastră lipsesc studiile privind calitatea vieții pacienților cu epilepsie. </a:t>
            </a:r>
            <a:endParaRPr lang="en-US" sz="1400" dirty="0"/>
          </a:p>
          <a:p>
            <a:r>
              <a:rPr lang="ro-RO" sz="1400" dirty="0"/>
              <a:t>Această cercetare a arătat </a:t>
            </a:r>
            <a:r>
              <a:rPr lang="en-US" sz="1400" dirty="0"/>
              <a:t>in principal </a:t>
            </a:r>
            <a:r>
              <a:rPr lang="ro-RO" sz="1400" dirty="0"/>
              <a:t>că frecvența crizelor are un impact important asupra QOL de PWE. </a:t>
            </a:r>
            <a:endParaRPr lang="en-US" sz="1400" dirty="0"/>
          </a:p>
          <a:p>
            <a:r>
              <a:rPr lang="ro-RO" sz="1400" dirty="0"/>
              <a:t>Utilizarea instrumentelor de măsurare validate pentru a evalua QOL-ul PWE, cum ar fi </a:t>
            </a:r>
            <a:r>
              <a:rPr lang="ro-RO" sz="1400" i="1" dirty="0"/>
              <a:t>Chestionarul QOLIE-31-P, </a:t>
            </a:r>
            <a:r>
              <a:rPr lang="ro-RO" sz="1400" dirty="0"/>
              <a:t>ar trebui să devină o practică clinică de rutină, pentru a standardiza abordarile, chiar dacă aceasta poate fi o reala provocare. </a:t>
            </a:r>
          </a:p>
        </p:txBody>
      </p:sp>
    </p:spTree>
    <p:extLst>
      <p:ext uri="{BB962C8B-B14F-4D97-AF65-F5344CB8AC3E}">
        <p14:creationId xmlns:p14="http://schemas.microsoft.com/office/powerpoint/2010/main" val="16419023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83D4B2D9-B633-4BC9-A8C6-37F79652C71F}"/>
              </a:ext>
            </a:extLst>
          </p:cNvPr>
          <p:cNvPicPr>
            <a:picLocks noChangeAspect="1"/>
          </p:cNvPicPr>
          <p:nvPr/>
        </p:nvPicPr>
        <p:blipFill>
          <a:blip r:embed="rId3"/>
          <a:stretch>
            <a:fillRect/>
          </a:stretch>
        </p:blipFill>
        <p:spPr>
          <a:xfrm>
            <a:off x="395890" y="1022560"/>
            <a:ext cx="3855519" cy="2006854"/>
          </a:xfrm>
          <a:prstGeom prst="rect">
            <a:avLst/>
          </a:prstGeom>
        </p:spPr>
      </p:pic>
      <p:pic>
        <p:nvPicPr>
          <p:cNvPr id="3" name="Picture 2">
            <a:extLst>
              <a:ext uri="{FF2B5EF4-FFF2-40B4-BE49-F238E27FC236}">
                <a16:creationId xmlns:a16="http://schemas.microsoft.com/office/drawing/2014/main" id="{7893BAF7-0D6B-497C-98F0-E322781EC319}"/>
              </a:ext>
            </a:extLst>
          </p:cNvPr>
          <p:cNvPicPr>
            <a:picLocks noChangeAspect="1"/>
          </p:cNvPicPr>
          <p:nvPr/>
        </p:nvPicPr>
        <p:blipFill>
          <a:blip r:embed="rId4"/>
          <a:stretch>
            <a:fillRect/>
          </a:stretch>
        </p:blipFill>
        <p:spPr>
          <a:xfrm>
            <a:off x="2091166" y="1026887"/>
            <a:ext cx="2160243" cy="432048"/>
          </a:xfrm>
          <a:prstGeom prst="rect">
            <a:avLst/>
          </a:prstGeom>
        </p:spPr>
      </p:pic>
      <p:sp>
        <p:nvSpPr>
          <p:cNvPr id="8" name="Rectangle 7">
            <a:extLst>
              <a:ext uri="{FF2B5EF4-FFF2-40B4-BE49-F238E27FC236}">
                <a16:creationId xmlns:a16="http://schemas.microsoft.com/office/drawing/2014/main" id="{C696014E-BD6A-4563-8A71-7707AFEF8932}"/>
              </a:ext>
            </a:extLst>
          </p:cNvPr>
          <p:cNvSpPr/>
          <p:nvPr/>
        </p:nvSpPr>
        <p:spPr>
          <a:xfrm>
            <a:off x="503548" y="3169435"/>
            <a:ext cx="4140460" cy="2123658"/>
          </a:xfrm>
          <a:prstGeom prst="rect">
            <a:avLst/>
          </a:prstGeom>
        </p:spPr>
        <p:txBody>
          <a:bodyPr wrap="square">
            <a:spAutoFit/>
          </a:bodyPr>
          <a:lstStyle/>
          <a:p>
            <a:r>
              <a:rPr lang="en-US" sz="1100" dirty="0"/>
              <a:t>	</a:t>
            </a:r>
            <a:r>
              <a:rPr lang="ro-RO" sz="1100" dirty="0"/>
              <a:t>Scopul acestui studiu a fost de a evalua </a:t>
            </a:r>
            <a:r>
              <a:rPr lang="ro-RO" sz="1100" b="1" dirty="0"/>
              <a:t>corelația dintre factorii de risc cardiovascular, biomarkeri și răspunsul scăzut la aspirină,</a:t>
            </a:r>
            <a:r>
              <a:rPr lang="ro-RO" sz="1100" dirty="0"/>
              <a:t> la 400 de pacienți (pacienți</a:t>
            </a:r>
            <a:r>
              <a:rPr lang="ro-RO" sz="1100" b="1" dirty="0"/>
              <a:t>) cu CAD si diverse tipuri de tulburari de echilibru,</a:t>
            </a:r>
            <a:r>
              <a:rPr lang="ro-RO" sz="1100" dirty="0"/>
              <a:t> împărțiți în 8 grupuri de studiu, în concordanță cu tipul de BC și răspunsul scăzut la aspirină.</a:t>
            </a:r>
            <a:endParaRPr lang="en-US" sz="1100" dirty="0"/>
          </a:p>
          <a:p>
            <a:r>
              <a:rPr lang="en-US" sz="1100" dirty="0"/>
              <a:t>	</a:t>
            </a:r>
            <a:r>
              <a:rPr lang="ro-RO" sz="1100" dirty="0"/>
              <a:t> Factorii de risc cardiovascular</a:t>
            </a:r>
            <a:r>
              <a:rPr lang="en-US" sz="1100" dirty="0" err="1"/>
              <a:t>i</a:t>
            </a:r>
            <a:r>
              <a:rPr lang="ro-RO" sz="1100" dirty="0"/>
              <a:t> și biomarkerii - inclusiv unii de reactivitate plachetară ridicată, disfuncție endotelială, hipercoagulabilitate, stres oxidativ - au fost evaluați în corelație cu răspunsul scăzut la aspirină - definit ca la tratament cu testul cu aspirină (ASPItest) &gt; 30U prin agregometrie trombocitară cu electrozi multipli. </a:t>
            </a:r>
            <a:r>
              <a:rPr lang="en-US" sz="1100" dirty="0"/>
              <a:t>  	</a:t>
            </a:r>
          </a:p>
          <a:p>
            <a:r>
              <a:rPr lang="en-US" sz="1100" dirty="0"/>
              <a:t>			</a:t>
            </a:r>
            <a:endParaRPr lang="ro-RO" sz="1100" dirty="0"/>
          </a:p>
        </p:txBody>
      </p:sp>
      <p:sp>
        <p:nvSpPr>
          <p:cNvPr id="9" name="Rectangle 8">
            <a:extLst>
              <a:ext uri="{FF2B5EF4-FFF2-40B4-BE49-F238E27FC236}">
                <a16:creationId xmlns:a16="http://schemas.microsoft.com/office/drawing/2014/main" id="{EA1BAC4D-534F-4A85-997A-C7FBCE0B82D4}"/>
              </a:ext>
            </a:extLst>
          </p:cNvPr>
          <p:cNvSpPr/>
          <p:nvPr/>
        </p:nvSpPr>
        <p:spPr>
          <a:xfrm>
            <a:off x="4932602" y="4149080"/>
            <a:ext cx="3456384" cy="276999"/>
          </a:xfrm>
          <a:prstGeom prst="rect">
            <a:avLst/>
          </a:prstGeom>
        </p:spPr>
        <p:txBody>
          <a:bodyPr wrap="square">
            <a:spAutoFit/>
          </a:bodyPr>
          <a:lstStyle/>
          <a:p>
            <a:r>
              <a:rPr lang="en-US" sz="1200" dirty="0"/>
              <a:t>.</a:t>
            </a:r>
            <a:r>
              <a:rPr lang="ro-RO" sz="1200" dirty="0"/>
              <a:t> </a:t>
            </a:r>
          </a:p>
        </p:txBody>
      </p:sp>
      <p:sp>
        <p:nvSpPr>
          <p:cNvPr id="10" name="Rectangle 9">
            <a:extLst>
              <a:ext uri="{FF2B5EF4-FFF2-40B4-BE49-F238E27FC236}">
                <a16:creationId xmlns:a16="http://schemas.microsoft.com/office/drawing/2014/main" id="{4BAD837F-1812-4876-A346-5D06CD5E0B95}"/>
              </a:ext>
            </a:extLst>
          </p:cNvPr>
          <p:cNvSpPr/>
          <p:nvPr/>
        </p:nvSpPr>
        <p:spPr>
          <a:xfrm>
            <a:off x="517450" y="4953950"/>
            <a:ext cx="4054550" cy="1461939"/>
          </a:xfrm>
          <a:prstGeom prst="rect">
            <a:avLst/>
          </a:prstGeom>
        </p:spPr>
        <p:txBody>
          <a:bodyPr wrap="square">
            <a:spAutoFit/>
          </a:bodyPr>
          <a:lstStyle/>
          <a:p>
            <a:r>
              <a:rPr lang="en-US" sz="1200" dirty="0"/>
              <a:t>	</a:t>
            </a:r>
            <a:r>
              <a:rPr lang="en-US" sz="1200" b="1" dirty="0" err="1"/>
              <a:t>Concluzii</a:t>
            </a:r>
            <a:r>
              <a:rPr lang="en-US" sz="1200" b="1" dirty="0"/>
              <a:t>:</a:t>
            </a:r>
            <a:r>
              <a:rPr lang="en-US" sz="1200" dirty="0"/>
              <a:t> r</a:t>
            </a:r>
            <a:r>
              <a:rPr lang="ro-RO" sz="1100" dirty="0"/>
              <a:t>ezultatele acestei cercetări la pacienții cu boală coronariană au demonstrat că răspunsul scăzut la aspirină </a:t>
            </a:r>
            <a:r>
              <a:rPr lang="ro-RO" sz="1100" i="1" dirty="0"/>
              <a:t>a fost corelat semnificativ </a:t>
            </a:r>
            <a:r>
              <a:rPr lang="ro-RO" sz="1100" dirty="0"/>
              <a:t>cu vârsta mai mare de 65 de ani, fumatul, prezența diabetului zaharat, indicele de masă corporală &gt; 25, hipertensiunea arterială, tratamentul anterior cu aspirină, răspunsul scăzut la clopidogrel, creșterea volumul mediu al trombocitelor și activitatea factorului von Willebrand, vasodilatație mediată de flux scăzut și status antioxidant total (p&lt;0,01).</a:t>
            </a:r>
            <a:endParaRPr lang="ro-RO" sz="1200" dirty="0"/>
          </a:p>
        </p:txBody>
      </p:sp>
      <p:pic>
        <p:nvPicPr>
          <p:cNvPr id="11" name="Picture 10">
            <a:extLst>
              <a:ext uri="{FF2B5EF4-FFF2-40B4-BE49-F238E27FC236}">
                <a16:creationId xmlns:a16="http://schemas.microsoft.com/office/drawing/2014/main" id="{7675AF33-9C47-4F3A-8E17-C709BB98B470}"/>
              </a:ext>
            </a:extLst>
          </p:cNvPr>
          <p:cNvPicPr>
            <a:picLocks noChangeAspect="1"/>
          </p:cNvPicPr>
          <p:nvPr/>
        </p:nvPicPr>
        <p:blipFill>
          <a:blip r:embed="rId5"/>
          <a:stretch>
            <a:fillRect/>
          </a:stretch>
        </p:blipFill>
        <p:spPr>
          <a:xfrm>
            <a:off x="4463988" y="511472"/>
            <a:ext cx="4499992" cy="1748160"/>
          </a:xfrm>
          <a:prstGeom prst="rect">
            <a:avLst/>
          </a:prstGeom>
        </p:spPr>
      </p:pic>
      <p:sp>
        <p:nvSpPr>
          <p:cNvPr id="12" name="Rectangle 11">
            <a:extLst>
              <a:ext uri="{FF2B5EF4-FFF2-40B4-BE49-F238E27FC236}">
                <a16:creationId xmlns:a16="http://schemas.microsoft.com/office/drawing/2014/main" id="{89E06235-17A5-4DEE-AFC7-CE9331C83D5B}"/>
              </a:ext>
            </a:extLst>
          </p:cNvPr>
          <p:cNvSpPr/>
          <p:nvPr/>
        </p:nvSpPr>
        <p:spPr>
          <a:xfrm>
            <a:off x="4909431" y="2194715"/>
            <a:ext cx="4054549" cy="3308598"/>
          </a:xfrm>
          <a:prstGeom prst="rect">
            <a:avLst/>
          </a:prstGeom>
        </p:spPr>
        <p:txBody>
          <a:bodyPr wrap="square">
            <a:spAutoFit/>
          </a:bodyPr>
          <a:lstStyle/>
          <a:p>
            <a:r>
              <a:rPr lang="en-US" sz="1100" dirty="0"/>
              <a:t>	</a:t>
            </a:r>
            <a:r>
              <a:rPr lang="ro-RO" sz="1100" dirty="0"/>
              <a:t>Am continuat cercetările </a:t>
            </a:r>
            <a:r>
              <a:rPr lang="en-US" sz="1100" dirty="0" err="1"/>
              <a:t>anterioare</a:t>
            </a:r>
            <a:r>
              <a:rPr lang="en-US" sz="1100" dirty="0"/>
              <a:t> </a:t>
            </a:r>
            <a:r>
              <a:rPr lang="ro-RO" sz="1100" dirty="0"/>
              <a:t>în </a:t>
            </a:r>
            <a:r>
              <a:rPr lang="en-US" sz="1100" b="1" dirty="0" err="1"/>
              <a:t>domeniul</a:t>
            </a:r>
            <a:r>
              <a:rPr lang="en-US" sz="1100" b="1" dirty="0"/>
              <a:t> de </a:t>
            </a:r>
            <a:r>
              <a:rPr lang="ro-RO" sz="1100" b="1" dirty="0"/>
              <a:t>reactivitate trombocitară</a:t>
            </a:r>
            <a:r>
              <a:rPr lang="en-US" sz="1100" b="1" dirty="0"/>
              <a:t>, </a:t>
            </a:r>
            <a:r>
              <a:rPr lang="en-US" sz="1100" b="1" dirty="0" err="1"/>
              <a:t>prin</a:t>
            </a:r>
            <a:r>
              <a:rPr lang="en-US" sz="1100" b="1" dirty="0"/>
              <a:t> </a:t>
            </a:r>
            <a:r>
              <a:rPr lang="ro-RO" sz="1100" b="1" dirty="0"/>
              <a:t>evaluarea </a:t>
            </a:r>
            <a:r>
              <a:rPr lang="en-US" sz="1100" b="1" dirty="0" err="1"/>
              <a:t>acelor</a:t>
            </a:r>
            <a:r>
              <a:rPr lang="ro-RO" sz="1100" b="1" dirty="0"/>
              <a:t> pacienți</a:t>
            </a:r>
            <a:r>
              <a:rPr lang="en-US" sz="1100" b="1" dirty="0" err="1"/>
              <a:t>lor</a:t>
            </a:r>
            <a:r>
              <a:rPr lang="ro-RO" sz="1100" b="1" dirty="0"/>
              <a:t> cu boală coronariană (CAD) </a:t>
            </a:r>
            <a:r>
              <a:rPr lang="en-US" sz="1100" b="1" dirty="0" err="1"/>
              <a:t>si</a:t>
            </a:r>
            <a:r>
              <a:rPr lang="en-US" sz="1100" b="1" dirty="0"/>
              <a:t> </a:t>
            </a:r>
            <a:r>
              <a:rPr lang="ro-RO" sz="1100" b="1" dirty="0"/>
              <a:t>cu răspuns scăzut la clopidogrel</a:t>
            </a:r>
            <a:r>
              <a:rPr lang="ro-RO" sz="1100" dirty="0"/>
              <a:t>, </a:t>
            </a:r>
            <a:r>
              <a:rPr lang="en-US" sz="1100" dirty="0"/>
              <a:t>( considerate ca </a:t>
            </a:r>
            <a:r>
              <a:rPr lang="ro-RO" sz="1100" dirty="0"/>
              <a:t>procese care au un rol important în evoluția evenimentelor cardiovasculare acute</a:t>
            </a:r>
            <a:r>
              <a:rPr lang="en-US" sz="1100" dirty="0"/>
              <a:t>)</a:t>
            </a:r>
            <a:r>
              <a:rPr lang="ro-RO" sz="1100" dirty="0"/>
              <a:t> </a:t>
            </a:r>
            <a:r>
              <a:rPr lang="en-US" sz="1100" dirty="0"/>
              <a:t>	</a:t>
            </a:r>
          </a:p>
          <a:p>
            <a:r>
              <a:rPr lang="en-US" sz="1100" dirty="0"/>
              <a:t>           </a:t>
            </a:r>
            <a:r>
              <a:rPr lang="ro-RO" sz="1100" dirty="0"/>
              <a:t>Rezultatele cardiovasculare au arătat o corelație clară cu factorii de risc și biomarkerii, inclusiv activarea trombocitelor la pacientii cu comorbiditati cardiace.</a:t>
            </a:r>
          </a:p>
          <a:p>
            <a:r>
              <a:rPr lang="en-US" sz="1100" dirty="0"/>
              <a:t>	</a:t>
            </a:r>
            <a:r>
              <a:rPr lang="ro-RO" sz="1100" dirty="0"/>
              <a:t>În această cercetare am evaluat răspunsul scăzut la clopidogrel în boala coronariană și corelarea cu biomarkerii și factorii de risc. Astfel, 400 de pacienți (pacienți) cu CAD - SCA și angină pectorală stabilă (SA) – au fost împărțiți în 8 grupuri de studiu, în concordanță cu răspunsul scăzut la clopidogrel și tipul de CAD. </a:t>
            </a:r>
            <a:endParaRPr lang="en-US" sz="1100" dirty="0"/>
          </a:p>
          <a:p>
            <a:r>
              <a:rPr lang="en-US" sz="1100" dirty="0"/>
              <a:t>	</a:t>
            </a:r>
            <a:r>
              <a:rPr lang="ro-RO" sz="1100" dirty="0"/>
              <a:t>Răspunsul scăzut la clopidogrel – definit ca test de adenozin difosfat – test ADP &gt;46 U prin agregometrie plachetară cu electrozi multipli- a fost evaluat în corelație cu factorii de risc cardiovascular și biomarkerii de stres oxidativ, disfuncție endotelială, hipercoagulabilitate, reactivitate trombocitară mare.</a:t>
            </a:r>
          </a:p>
        </p:txBody>
      </p:sp>
      <p:sp>
        <p:nvSpPr>
          <p:cNvPr id="13" name="Rectangle 12">
            <a:extLst>
              <a:ext uri="{FF2B5EF4-FFF2-40B4-BE49-F238E27FC236}">
                <a16:creationId xmlns:a16="http://schemas.microsoft.com/office/drawing/2014/main" id="{7350565D-C35D-4A66-AE8C-6F2CA13B5270}"/>
              </a:ext>
            </a:extLst>
          </p:cNvPr>
          <p:cNvSpPr/>
          <p:nvPr/>
        </p:nvSpPr>
        <p:spPr>
          <a:xfrm>
            <a:off x="4920498" y="5438396"/>
            <a:ext cx="4140460" cy="938719"/>
          </a:xfrm>
          <a:prstGeom prst="rect">
            <a:avLst/>
          </a:prstGeom>
        </p:spPr>
        <p:txBody>
          <a:bodyPr wrap="square">
            <a:spAutoFit/>
          </a:bodyPr>
          <a:lstStyle/>
          <a:p>
            <a:r>
              <a:rPr lang="en-US" sz="1100" dirty="0"/>
              <a:t>	</a:t>
            </a:r>
            <a:r>
              <a:rPr lang="ro-RO" sz="1100" b="1" dirty="0"/>
              <a:t>Concluzii: </a:t>
            </a:r>
            <a:r>
              <a:rPr lang="ro-RO" sz="1100" dirty="0"/>
              <a:t>rezultatele acestui studiu au demonstrat că la pacienții cu boală coronariană, incidența răspunsului scăzut la clopidogrel a fost mai mare și strâns legată de alți biomarkeri de reactivitate plachetară ridicată - trombocitele mari înseamnă volum și răspuns scăzut la aspirină. </a:t>
            </a:r>
          </a:p>
        </p:txBody>
      </p:sp>
      <p:pic>
        <p:nvPicPr>
          <p:cNvPr id="14" name="Picture 13">
            <a:extLst>
              <a:ext uri="{FF2B5EF4-FFF2-40B4-BE49-F238E27FC236}">
                <a16:creationId xmlns:a16="http://schemas.microsoft.com/office/drawing/2014/main" id="{05D23FD1-7AA0-40B4-A149-7AB667540A5D}"/>
              </a:ext>
            </a:extLst>
          </p:cNvPr>
          <p:cNvPicPr>
            <a:picLocks noChangeAspect="1"/>
          </p:cNvPicPr>
          <p:nvPr/>
        </p:nvPicPr>
        <p:blipFill>
          <a:blip r:embed="rId6"/>
          <a:stretch>
            <a:fillRect/>
          </a:stretch>
        </p:blipFill>
        <p:spPr>
          <a:xfrm>
            <a:off x="2078820" y="169084"/>
            <a:ext cx="2261852" cy="713455"/>
          </a:xfrm>
          <a:prstGeom prst="rect">
            <a:avLst/>
          </a:prstGeom>
        </p:spPr>
      </p:pic>
    </p:spTree>
    <p:extLst>
      <p:ext uri="{BB962C8B-B14F-4D97-AF65-F5344CB8AC3E}">
        <p14:creationId xmlns:p14="http://schemas.microsoft.com/office/powerpoint/2010/main" val="41167116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F7370F00-1991-40D6-B9BB-6B582AEAAAA5}"/>
              </a:ext>
            </a:extLst>
          </p:cNvPr>
          <p:cNvPicPr>
            <a:picLocks noChangeAspect="1"/>
          </p:cNvPicPr>
          <p:nvPr/>
        </p:nvPicPr>
        <p:blipFill>
          <a:blip r:embed="rId3"/>
          <a:stretch>
            <a:fillRect/>
          </a:stretch>
        </p:blipFill>
        <p:spPr>
          <a:xfrm>
            <a:off x="1914338" y="794679"/>
            <a:ext cx="2182286" cy="661136"/>
          </a:xfrm>
          <a:prstGeom prst="rect">
            <a:avLst/>
          </a:prstGeom>
        </p:spPr>
      </p:pic>
      <p:pic>
        <p:nvPicPr>
          <p:cNvPr id="3" name="Picture 2">
            <a:extLst>
              <a:ext uri="{FF2B5EF4-FFF2-40B4-BE49-F238E27FC236}">
                <a16:creationId xmlns:a16="http://schemas.microsoft.com/office/drawing/2014/main" id="{1F502BBB-2FD7-4327-AF00-3677BBE371EE}"/>
              </a:ext>
            </a:extLst>
          </p:cNvPr>
          <p:cNvPicPr>
            <a:picLocks noChangeAspect="1"/>
          </p:cNvPicPr>
          <p:nvPr/>
        </p:nvPicPr>
        <p:blipFill>
          <a:blip r:embed="rId4"/>
          <a:stretch>
            <a:fillRect/>
          </a:stretch>
        </p:blipFill>
        <p:spPr>
          <a:xfrm>
            <a:off x="299263" y="1628800"/>
            <a:ext cx="4035571" cy="1538449"/>
          </a:xfrm>
          <a:prstGeom prst="rect">
            <a:avLst/>
          </a:prstGeom>
        </p:spPr>
      </p:pic>
      <p:sp>
        <p:nvSpPr>
          <p:cNvPr id="8" name="Rectangle 7">
            <a:extLst>
              <a:ext uri="{FF2B5EF4-FFF2-40B4-BE49-F238E27FC236}">
                <a16:creationId xmlns:a16="http://schemas.microsoft.com/office/drawing/2014/main" id="{728F8DB7-0B04-4489-A118-CA33C1C8BB28}"/>
              </a:ext>
            </a:extLst>
          </p:cNvPr>
          <p:cNvSpPr/>
          <p:nvPr/>
        </p:nvSpPr>
        <p:spPr>
          <a:xfrm>
            <a:off x="4334834" y="0"/>
            <a:ext cx="4737665" cy="3308598"/>
          </a:xfrm>
          <a:prstGeom prst="rect">
            <a:avLst/>
          </a:prstGeom>
        </p:spPr>
        <p:txBody>
          <a:bodyPr wrap="square">
            <a:spAutoFit/>
          </a:bodyPr>
          <a:lstStyle/>
          <a:p>
            <a:r>
              <a:rPr lang="en-US" sz="1100" dirty="0"/>
              <a:t>	Multi </a:t>
            </a:r>
            <a:r>
              <a:rPr lang="en-US" sz="1100" dirty="0" err="1"/>
              <a:t>dintre</a:t>
            </a:r>
            <a:r>
              <a:rPr lang="en-US" sz="1100" dirty="0"/>
              <a:t> </a:t>
            </a:r>
            <a:r>
              <a:rPr lang="en-US" sz="1100" dirty="0" err="1"/>
              <a:t>pacientii</a:t>
            </a:r>
            <a:r>
              <a:rPr lang="en-US" sz="1100" dirty="0"/>
              <a:t> </a:t>
            </a:r>
            <a:r>
              <a:rPr lang="en-US" sz="1100" dirty="0" err="1"/>
              <a:t>varstnici</a:t>
            </a:r>
            <a:r>
              <a:rPr lang="en-US" sz="1100" dirty="0"/>
              <a:t> cu </a:t>
            </a:r>
            <a:r>
              <a:rPr lang="en-US" sz="1100" dirty="0" err="1"/>
              <a:t>tulburari</a:t>
            </a:r>
            <a:r>
              <a:rPr lang="en-US" sz="1100" dirty="0"/>
              <a:t> de </a:t>
            </a:r>
            <a:r>
              <a:rPr lang="en-US" sz="1100" dirty="0" err="1"/>
              <a:t>echilibru</a:t>
            </a:r>
            <a:r>
              <a:rPr lang="en-US" sz="1100" dirty="0"/>
              <a:t> au </a:t>
            </a:r>
            <a:r>
              <a:rPr lang="en-US" sz="1100" dirty="0" err="1"/>
              <a:t>si</a:t>
            </a:r>
            <a:r>
              <a:rPr lang="en-US" sz="1100" dirty="0"/>
              <a:t> CAD. </a:t>
            </a:r>
            <a:r>
              <a:rPr lang="ro-RO" sz="1100" dirty="0"/>
              <a:t>În boala coronariană (CAD), reducerea perfuziei în arterele coronare este urmată de </a:t>
            </a:r>
            <a:r>
              <a:rPr lang="ro-RO" sz="1100" b="1" dirty="0"/>
              <a:t>creșterea stresului oxidativ </a:t>
            </a:r>
            <a:r>
              <a:rPr lang="ro-RO" sz="1100" dirty="0"/>
              <a:t>și scăderea rezervei de adenozin trifosfat. În această afecțiune, </a:t>
            </a:r>
            <a:r>
              <a:rPr lang="ro-RO" sz="1100" b="1" dirty="0"/>
              <a:t>trimetazidina (TMZ), </a:t>
            </a:r>
            <a:r>
              <a:rPr lang="ro-RO" sz="1100" dirty="0"/>
              <a:t>un agent metabolic anti-ischemic, pare a fi un agent terapeutic ideal, deoarece crește producția de adenozin trifosfat mitocondrial. [113-118,129].</a:t>
            </a:r>
            <a:endParaRPr lang="en-US" sz="1100" dirty="0"/>
          </a:p>
          <a:p>
            <a:r>
              <a:rPr lang="ro-RO" sz="1100" dirty="0"/>
              <a:t> </a:t>
            </a:r>
            <a:r>
              <a:rPr lang="en-US" sz="1100" dirty="0"/>
              <a:t>	Material </a:t>
            </a:r>
            <a:r>
              <a:rPr lang="en-US" sz="1100" dirty="0" err="1"/>
              <a:t>si</a:t>
            </a:r>
            <a:r>
              <a:rPr lang="en-US" sz="1100" dirty="0"/>
              <a:t> </a:t>
            </a:r>
            <a:r>
              <a:rPr lang="en-US" sz="1100" dirty="0" err="1"/>
              <a:t>metoda</a:t>
            </a:r>
            <a:r>
              <a:rPr lang="en-US" sz="1100" dirty="0"/>
              <a:t>: c</a:t>
            </a:r>
            <a:r>
              <a:rPr lang="ro-RO" sz="1100" dirty="0"/>
              <a:t>inci sute șaptezeci de pacienți cu CAD au fost înrolați într-un studiu prospectiv și împărțiți în 4 grupuri în raport cu tipul de CAD și adăugarea TMZ la terapia medicală optimă (OMT). Impactul TMZ adăugat la OMT asupra stresului oxidativ (statutul antioxidant total, anticorpii antioxidați de lipoproteine de joasă densitate și anticorpii antimieloperoxidază), disfuncția endotelială (dilatația mediată de flux și activitatea factorului von Willebrand) și inflamația (proteina C reactivă și fibrinogenul). ) la 6 luni și pe prognostic pe termen lung în CAD în comparație cu OMT la 5 ani de urmărire a fost evaluat. </a:t>
            </a:r>
            <a:r>
              <a:rPr lang="en-US" sz="1100" dirty="0"/>
              <a:t>	</a:t>
            </a:r>
            <a:r>
              <a:rPr lang="ro-RO" sz="1100" b="1" dirty="0"/>
              <a:t>Concluzii</a:t>
            </a:r>
            <a:r>
              <a:rPr lang="ro-RO" sz="1100" dirty="0"/>
              <a:t>: la pacienții</a:t>
            </a:r>
            <a:r>
              <a:rPr lang="en-US" sz="1100" dirty="0"/>
              <a:t> </a:t>
            </a:r>
            <a:r>
              <a:rPr lang="en-US" sz="1100" dirty="0" err="1"/>
              <a:t>acuti</a:t>
            </a:r>
            <a:r>
              <a:rPr lang="en-US" sz="1100" dirty="0"/>
              <a:t> ai  </a:t>
            </a:r>
            <a:r>
              <a:rPr lang="en-US" sz="1100" dirty="0" err="1"/>
              <a:t>studiului</a:t>
            </a:r>
            <a:r>
              <a:rPr lang="ro-RO" sz="1100" i="1" dirty="0"/>
              <a:t>, TMZ adăugat</a:t>
            </a:r>
            <a:r>
              <a:rPr lang="en-US" sz="1100" i="1" dirty="0"/>
              <a:t>a</a:t>
            </a:r>
            <a:r>
              <a:rPr lang="ro-RO" sz="1100" i="1" dirty="0"/>
              <a:t> la OMT </a:t>
            </a:r>
            <a:r>
              <a:rPr lang="ro-RO" sz="1100" dirty="0"/>
              <a:t>cu sau fără reperfuzie intervențională și/sau chirurgicală </a:t>
            </a:r>
            <a:r>
              <a:rPr lang="ro-RO" sz="1100" i="1" dirty="0"/>
              <a:t>a redus stresul oxidativ</a:t>
            </a:r>
            <a:r>
              <a:rPr lang="ro-RO" sz="1100" dirty="0"/>
              <a:t>, disfuncția endotelială, inflamația și evenimentele cardiovasculare acute majore, în timp ce la pacienții cu sindrom coronarian cronic, TMZ a scăzut stresul oxidativ și insuficiență cardiacă.</a:t>
            </a:r>
          </a:p>
        </p:txBody>
      </p:sp>
      <p:pic>
        <p:nvPicPr>
          <p:cNvPr id="12" name="Picture 11">
            <a:extLst>
              <a:ext uri="{FF2B5EF4-FFF2-40B4-BE49-F238E27FC236}">
                <a16:creationId xmlns:a16="http://schemas.microsoft.com/office/drawing/2014/main" id="{BA7AA4D8-7C52-4557-9347-17A833478CB5}"/>
              </a:ext>
            </a:extLst>
          </p:cNvPr>
          <p:cNvPicPr>
            <a:picLocks noChangeAspect="1"/>
          </p:cNvPicPr>
          <p:nvPr/>
        </p:nvPicPr>
        <p:blipFill>
          <a:blip r:embed="rId5"/>
          <a:stretch>
            <a:fillRect/>
          </a:stretch>
        </p:blipFill>
        <p:spPr>
          <a:xfrm>
            <a:off x="5367462" y="4675906"/>
            <a:ext cx="3564396" cy="2088232"/>
          </a:xfrm>
          <a:prstGeom prst="rect">
            <a:avLst/>
          </a:prstGeom>
        </p:spPr>
      </p:pic>
      <p:pic>
        <p:nvPicPr>
          <p:cNvPr id="13" name="Picture 12">
            <a:extLst>
              <a:ext uri="{FF2B5EF4-FFF2-40B4-BE49-F238E27FC236}">
                <a16:creationId xmlns:a16="http://schemas.microsoft.com/office/drawing/2014/main" id="{8F2ED3A1-4B43-4070-BF16-D78E3726FC26}"/>
              </a:ext>
            </a:extLst>
          </p:cNvPr>
          <p:cNvPicPr>
            <a:picLocks noChangeAspect="1"/>
          </p:cNvPicPr>
          <p:nvPr/>
        </p:nvPicPr>
        <p:blipFill>
          <a:blip r:embed="rId6"/>
          <a:stretch>
            <a:fillRect/>
          </a:stretch>
        </p:blipFill>
        <p:spPr>
          <a:xfrm>
            <a:off x="215516" y="3279319"/>
            <a:ext cx="4990717" cy="3484819"/>
          </a:xfrm>
          <a:prstGeom prst="rect">
            <a:avLst/>
          </a:prstGeom>
        </p:spPr>
      </p:pic>
    </p:spTree>
    <p:extLst>
      <p:ext uri="{BB962C8B-B14F-4D97-AF65-F5344CB8AC3E}">
        <p14:creationId xmlns:p14="http://schemas.microsoft.com/office/powerpoint/2010/main" val="33255131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EFE4E9CD-A37D-471B-A343-58832FD57C88}"/>
              </a:ext>
            </a:extLst>
          </p:cNvPr>
          <p:cNvPicPr>
            <a:picLocks noChangeAspect="1"/>
          </p:cNvPicPr>
          <p:nvPr/>
        </p:nvPicPr>
        <p:blipFill>
          <a:blip r:embed="rId3"/>
          <a:stretch>
            <a:fillRect/>
          </a:stretch>
        </p:blipFill>
        <p:spPr>
          <a:xfrm>
            <a:off x="1514463" y="1331684"/>
            <a:ext cx="5990985" cy="1729678"/>
          </a:xfrm>
          <a:prstGeom prst="rect">
            <a:avLst/>
          </a:prstGeom>
        </p:spPr>
      </p:pic>
      <p:pic>
        <p:nvPicPr>
          <p:cNvPr id="3" name="Picture 2">
            <a:extLst>
              <a:ext uri="{FF2B5EF4-FFF2-40B4-BE49-F238E27FC236}">
                <a16:creationId xmlns:a16="http://schemas.microsoft.com/office/drawing/2014/main" id="{B78A0D53-1885-475A-A7E3-11C980A5AC57}"/>
              </a:ext>
            </a:extLst>
          </p:cNvPr>
          <p:cNvPicPr>
            <a:picLocks noChangeAspect="1"/>
          </p:cNvPicPr>
          <p:nvPr/>
        </p:nvPicPr>
        <p:blipFill rotWithShape="1">
          <a:blip r:embed="rId4"/>
          <a:srcRect t="9562" b="71314"/>
          <a:stretch/>
        </p:blipFill>
        <p:spPr>
          <a:xfrm>
            <a:off x="2699792" y="192079"/>
            <a:ext cx="3938757" cy="868255"/>
          </a:xfrm>
          <a:prstGeom prst="rect">
            <a:avLst/>
          </a:prstGeom>
        </p:spPr>
      </p:pic>
      <p:sp>
        <p:nvSpPr>
          <p:cNvPr id="8" name="Rectangle 7">
            <a:extLst>
              <a:ext uri="{FF2B5EF4-FFF2-40B4-BE49-F238E27FC236}">
                <a16:creationId xmlns:a16="http://schemas.microsoft.com/office/drawing/2014/main" id="{3B21491D-904F-4350-BE85-FEBA574CE93D}"/>
              </a:ext>
            </a:extLst>
          </p:cNvPr>
          <p:cNvSpPr/>
          <p:nvPr/>
        </p:nvSpPr>
        <p:spPr>
          <a:xfrm>
            <a:off x="1500818" y="3212976"/>
            <a:ext cx="6059514" cy="2862322"/>
          </a:xfrm>
          <a:prstGeom prst="rect">
            <a:avLst/>
          </a:prstGeom>
        </p:spPr>
        <p:txBody>
          <a:bodyPr wrap="square">
            <a:spAutoFit/>
          </a:bodyPr>
          <a:lstStyle/>
          <a:p>
            <a:r>
              <a:rPr lang="en-US" sz="1200" dirty="0" err="1"/>
              <a:t>Tulburarile</a:t>
            </a:r>
            <a:r>
              <a:rPr lang="en-US" sz="1200" dirty="0"/>
              <a:t> de </a:t>
            </a:r>
            <a:r>
              <a:rPr lang="en-US" sz="1200" dirty="0" err="1"/>
              <a:t>echilibru</a:t>
            </a:r>
            <a:r>
              <a:rPr lang="en-US" sz="1200" dirty="0"/>
              <a:t> nu </a:t>
            </a:r>
            <a:r>
              <a:rPr lang="en-US" sz="1200" dirty="0" err="1"/>
              <a:t>ocolesc</a:t>
            </a:r>
            <a:r>
              <a:rPr lang="en-US" sz="1200" dirty="0"/>
              <a:t> </a:t>
            </a:r>
            <a:r>
              <a:rPr lang="en-US" sz="1200" dirty="0" err="1"/>
              <a:t>sexul</a:t>
            </a:r>
            <a:r>
              <a:rPr lang="en-US" sz="1200" dirty="0"/>
              <a:t> </a:t>
            </a:r>
            <a:r>
              <a:rPr lang="en-US" sz="1200" dirty="0" err="1"/>
              <a:t>feminin</a:t>
            </a:r>
            <a:r>
              <a:rPr lang="en-US" sz="1200" dirty="0"/>
              <a:t> </a:t>
            </a:r>
            <a:r>
              <a:rPr lang="en-US" sz="1200" dirty="0" err="1"/>
              <a:t>iar</a:t>
            </a:r>
            <a:r>
              <a:rPr lang="en-US" sz="1200" dirty="0"/>
              <a:t> </a:t>
            </a:r>
            <a:r>
              <a:rPr lang="en-US" sz="1200" dirty="0" err="1"/>
              <a:t>calitatea</a:t>
            </a:r>
            <a:r>
              <a:rPr lang="en-US" sz="1200" dirty="0"/>
              <a:t> </a:t>
            </a:r>
            <a:r>
              <a:rPr lang="en-US" sz="1200" dirty="0" err="1"/>
              <a:t>vietii</a:t>
            </a:r>
            <a:r>
              <a:rPr lang="en-US" sz="1200" dirty="0"/>
              <a:t> </a:t>
            </a:r>
            <a:r>
              <a:rPr lang="en-US" sz="1200" dirty="0" err="1"/>
              <a:t>acestor</a:t>
            </a:r>
            <a:r>
              <a:rPr lang="en-US" sz="1200" dirty="0"/>
              <a:t> </a:t>
            </a:r>
            <a:r>
              <a:rPr lang="en-US" sz="1200" dirty="0" err="1"/>
              <a:t>paciente</a:t>
            </a:r>
            <a:r>
              <a:rPr lang="en-US" sz="1200" dirty="0"/>
              <a:t> QOL </a:t>
            </a:r>
            <a:r>
              <a:rPr lang="en-US" sz="1200" dirty="0" err="1"/>
              <a:t>este</a:t>
            </a:r>
            <a:r>
              <a:rPr lang="en-US" sz="1200" dirty="0"/>
              <a:t> </a:t>
            </a:r>
            <a:r>
              <a:rPr lang="en-US" sz="1200" dirty="0" err="1"/>
              <a:t>afectata</a:t>
            </a:r>
            <a:r>
              <a:rPr lang="en-US" sz="1200" dirty="0"/>
              <a:t> in plus </a:t>
            </a:r>
            <a:r>
              <a:rPr lang="en-US" sz="1200" dirty="0" err="1"/>
              <a:t>si</a:t>
            </a:r>
            <a:r>
              <a:rPr lang="en-US" sz="1200" dirty="0"/>
              <a:t> de </a:t>
            </a:r>
            <a:r>
              <a:rPr lang="en-US" sz="1200" dirty="0" err="1"/>
              <a:t>prezenta</a:t>
            </a:r>
            <a:r>
              <a:rPr lang="en-US" sz="1200" dirty="0"/>
              <a:t> </a:t>
            </a:r>
            <a:r>
              <a:rPr lang="en-US" sz="1200" dirty="0" err="1"/>
              <a:t>osteoporozei</a:t>
            </a:r>
            <a:r>
              <a:rPr lang="en-US" sz="1200" dirty="0"/>
              <a:t>.</a:t>
            </a:r>
          </a:p>
          <a:p>
            <a:r>
              <a:rPr lang="en-US" sz="1200" dirty="0" err="1"/>
              <a:t>Studiul</a:t>
            </a:r>
            <a:r>
              <a:rPr lang="en-US" sz="1200" dirty="0"/>
              <a:t> </a:t>
            </a:r>
            <a:r>
              <a:rPr lang="en-US" sz="1200" dirty="0" err="1"/>
              <a:t>realizeaza</a:t>
            </a:r>
            <a:r>
              <a:rPr lang="en-US" sz="1200" dirty="0"/>
              <a:t> un review  al </a:t>
            </a:r>
            <a:r>
              <a:rPr lang="en-US" sz="1200" dirty="0" err="1"/>
              <a:t>i</a:t>
            </a:r>
            <a:r>
              <a:rPr lang="ro-RO" sz="1200" dirty="0"/>
              <a:t>ncident</a:t>
            </a:r>
            <a:r>
              <a:rPr lang="en-US" sz="1200" dirty="0" err="1"/>
              <a:t>ei</a:t>
            </a:r>
            <a:r>
              <a:rPr lang="ro-RO" sz="1200" dirty="0"/>
              <a:t> general</a:t>
            </a:r>
            <a:r>
              <a:rPr lang="en-US" sz="1200" dirty="0"/>
              <a:t>e</a:t>
            </a:r>
            <a:r>
              <a:rPr lang="ro-RO" sz="1200" dirty="0"/>
              <a:t> si incidentel</a:t>
            </a:r>
            <a:r>
              <a:rPr lang="en-US" sz="1200" dirty="0"/>
              <a:t>or</a:t>
            </a:r>
            <a:r>
              <a:rPr lang="ro-RO" sz="1200" dirty="0"/>
              <a:t> legate de varsta si sex ale osteoporozei</a:t>
            </a:r>
            <a:r>
              <a:rPr lang="en-US" sz="1200" dirty="0"/>
              <a:t>, care</a:t>
            </a:r>
            <a:r>
              <a:rPr lang="ro-RO" sz="1200" dirty="0"/>
              <a:t> sunt in crestere la nivel mondial. </a:t>
            </a:r>
            <a:r>
              <a:rPr lang="en-US" sz="1200" dirty="0" err="1"/>
              <a:t>Manifestarile</a:t>
            </a:r>
            <a:r>
              <a:rPr lang="en-US" sz="1200" dirty="0"/>
              <a:t> de </a:t>
            </a:r>
            <a:r>
              <a:rPr lang="en-US" sz="1200" dirty="0" err="1"/>
              <a:t>echilibru</a:t>
            </a:r>
            <a:r>
              <a:rPr lang="en-US" sz="1200" dirty="0"/>
              <a:t> </a:t>
            </a:r>
            <a:r>
              <a:rPr lang="en-US" sz="1200" dirty="0" err="1"/>
              <a:t>instabil</a:t>
            </a:r>
            <a:r>
              <a:rPr lang="en-US" sz="1200" dirty="0"/>
              <a:t> sunt un </a:t>
            </a:r>
            <a:r>
              <a:rPr lang="en-US" sz="1200" dirty="0" err="1"/>
              <a:t>apanaj</a:t>
            </a:r>
            <a:r>
              <a:rPr lang="en-US" sz="1200" dirty="0"/>
              <a:t> </a:t>
            </a:r>
            <a:r>
              <a:rPr lang="en-US" sz="1200" dirty="0" err="1"/>
              <a:t>frecvent</a:t>
            </a:r>
            <a:r>
              <a:rPr lang="en-US" sz="1200" dirty="0"/>
              <a:t> al </a:t>
            </a:r>
            <a:r>
              <a:rPr lang="en-US" sz="1200" dirty="0" err="1"/>
              <a:t>acestei</a:t>
            </a:r>
            <a:r>
              <a:rPr lang="en-US" sz="1200" dirty="0"/>
              <a:t> </a:t>
            </a:r>
            <a:r>
              <a:rPr lang="en-US" sz="1200" dirty="0" err="1"/>
              <a:t>perioade</a:t>
            </a:r>
            <a:r>
              <a:rPr lang="en-US" sz="1200" dirty="0"/>
              <a:t>.</a:t>
            </a:r>
          </a:p>
          <a:p>
            <a:r>
              <a:rPr lang="en-US" sz="1200" b="1" dirty="0" err="1"/>
              <a:t>Concluzii</a:t>
            </a:r>
            <a:r>
              <a:rPr lang="en-US" sz="1200" b="1" dirty="0"/>
              <a:t>: </a:t>
            </a:r>
            <a:r>
              <a:rPr lang="ro-RO" sz="1200" dirty="0"/>
              <a:t>Prevenirea osteoporozei și a fracturilor de osteoporoză este</a:t>
            </a:r>
            <a:r>
              <a:rPr lang="en-US" sz="1200" dirty="0"/>
              <a:t> </a:t>
            </a:r>
            <a:r>
              <a:rPr lang="ro-RO" sz="1200" dirty="0"/>
              <a:t>o prioritate urgentă pentru a reduce povara impusă asistenței medicale și</a:t>
            </a:r>
            <a:r>
              <a:rPr lang="en-US" sz="1200" dirty="0"/>
              <a:t> </a:t>
            </a:r>
            <a:r>
              <a:rPr lang="en-US" sz="1200" dirty="0" err="1"/>
              <a:t>cresterea</a:t>
            </a:r>
            <a:r>
              <a:rPr lang="en-US" sz="1200" dirty="0"/>
              <a:t> </a:t>
            </a:r>
            <a:r>
              <a:rPr lang="ro-RO" sz="1200" dirty="0"/>
              <a:t> bunăstar</a:t>
            </a:r>
            <a:r>
              <a:rPr lang="en-US" sz="1200" dirty="0"/>
              <a:t>ii</a:t>
            </a:r>
            <a:r>
              <a:rPr lang="ro-RO" sz="1200" dirty="0"/>
              <a:t> social</a:t>
            </a:r>
            <a:r>
              <a:rPr lang="en-US" sz="1200" dirty="0"/>
              <a:t>e </a:t>
            </a:r>
            <a:r>
              <a:rPr lang="en-US" sz="1200" dirty="0" err="1"/>
              <a:t>si</a:t>
            </a:r>
            <a:r>
              <a:rPr lang="en-US" sz="1200" dirty="0"/>
              <a:t> QOL</a:t>
            </a:r>
            <a:r>
              <a:rPr lang="ro-RO" sz="1200" dirty="0"/>
              <a:t>.</a:t>
            </a:r>
            <a:endParaRPr lang="en-US" sz="1200" dirty="0"/>
          </a:p>
          <a:p>
            <a:r>
              <a:rPr lang="ro-RO" sz="1200" dirty="0"/>
              <a:t> Masa osoasa in postmenopauza poate fi influentata </a:t>
            </a:r>
            <a:r>
              <a:rPr lang="en-US" sz="1200" dirty="0"/>
              <a:t>major </a:t>
            </a:r>
            <a:r>
              <a:rPr lang="ro-RO" sz="1200" dirty="0"/>
              <a:t>de </a:t>
            </a:r>
            <a:r>
              <a:rPr lang="ro-RO" sz="1200" i="1" dirty="0"/>
              <a:t>schimbarea mod</a:t>
            </a:r>
            <a:r>
              <a:rPr lang="en-US" sz="1200" i="1" dirty="0" err="1"/>
              <a:t>ului</a:t>
            </a:r>
            <a:r>
              <a:rPr lang="ro-RO" sz="1200" i="1" dirty="0"/>
              <a:t> de viata. Strategii de prevenire a osteoporozei </a:t>
            </a:r>
            <a:r>
              <a:rPr lang="ro-RO" sz="1200" dirty="0"/>
              <a:t>la </a:t>
            </a:r>
            <a:r>
              <a:rPr lang="en-US" sz="1200" dirty="0"/>
              <a:t> </a:t>
            </a:r>
            <a:r>
              <a:rPr lang="en-US" sz="1200" dirty="0" err="1"/>
              <a:t>varstnici</a:t>
            </a:r>
            <a:r>
              <a:rPr lang="en-US" sz="1200" dirty="0"/>
              <a:t>, </a:t>
            </a:r>
            <a:r>
              <a:rPr lang="ro-RO" sz="1200" dirty="0"/>
              <a:t>adulți</a:t>
            </a:r>
            <a:r>
              <a:rPr lang="en-US" sz="1200" dirty="0"/>
              <a:t>, </a:t>
            </a:r>
            <a:r>
              <a:rPr lang="ro-RO" sz="1200" dirty="0"/>
              <a:t> tineri și de vârstă mijlocie</a:t>
            </a:r>
            <a:r>
              <a:rPr lang="en-US" sz="1200" dirty="0"/>
              <a:t> </a:t>
            </a:r>
            <a:r>
              <a:rPr lang="ro-RO" sz="1200" dirty="0"/>
              <a:t>includ: o dietă actuală de alimentație sănătoasă care asigură un aport de calciu de cel puțin</a:t>
            </a:r>
            <a:r>
              <a:rPr lang="en-US" sz="1200" dirty="0"/>
              <a:t> </a:t>
            </a:r>
            <a:r>
              <a:rPr lang="ro-RO" sz="1200" dirty="0"/>
              <a:t>800 mg/zi; încurajarea unui stil de viață activ fizic; evitarea fumatului și a aportului mare de alcool și cofeină; scăderea aportului de sodiu, minimizarea utilizarea glucocorticoizilor; promovarea aportului de vitamina D, proteine, vitamina K, vitamina C și potasiu, iar consumul de mai multe fructe și legume proaspete este puțin probabil să fie dăunătoare sănătății oaselor și poate fi benefică.</a:t>
            </a:r>
          </a:p>
        </p:txBody>
      </p:sp>
    </p:spTree>
    <p:extLst>
      <p:ext uri="{BB962C8B-B14F-4D97-AF65-F5344CB8AC3E}">
        <p14:creationId xmlns:p14="http://schemas.microsoft.com/office/powerpoint/2010/main" val="16358043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3" name="Rectangle 2">
            <a:extLst>
              <a:ext uri="{FF2B5EF4-FFF2-40B4-BE49-F238E27FC236}">
                <a16:creationId xmlns:a16="http://schemas.microsoft.com/office/drawing/2014/main" id="{B42FD7BA-3462-4108-9ACF-469F0F126A2F}"/>
              </a:ext>
            </a:extLst>
          </p:cNvPr>
          <p:cNvSpPr/>
          <p:nvPr/>
        </p:nvSpPr>
        <p:spPr>
          <a:xfrm>
            <a:off x="1162471" y="2564904"/>
            <a:ext cx="3425053" cy="1687963"/>
          </a:xfrm>
          <a:prstGeom prst="rect">
            <a:avLst/>
          </a:prstGeom>
        </p:spPr>
        <p:txBody>
          <a:bodyPr wrap="square">
            <a:spAutoFit/>
          </a:bodyPr>
          <a:lstStyle/>
          <a:p>
            <a:pPr lvl="0" algn="r">
              <a:lnSpc>
                <a:spcPct val="150000"/>
              </a:lnSpc>
            </a:pPr>
            <a:r>
              <a:rPr lang="en-US" sz="2400" b="1" dirty="0">
                <a:solidFill>
                  <a:prstClr val="black"/>
                </a:solidFill>
                <a:latin typeface="Times New Roman" panose="02020603050405020304" pitchFamily="18" charset="0"/>
                <a:ea typeface="Times New Roman" panose="02020603050405020304" pitchFamily="18" charset="0"/>
              </a:rPr>
              <a:t>C. </a:t>
            </a:r>
            <a:r>
              <a:rPr lang="en-US" sz="2400" b="1" dirty="0" err="1">
                <a:solidFill>
                  <a:prstClr val="black"/>
                </a:solidFill>
                <a:latin typeface="Times New Roman" panose="02020603050405020304" pitchFamily="18" charset="0"/>
                <a:ea typeface="Times New Roman" panose="02020603050405020304" pitchFamily="18" charset="0"/>
              </a:rPr>
              <a:t>Realizări</a:t>
            </a:r>
            <a:r>
              <a:rPr lang="en-US" sz="2400" b="1" dirty="0">
                <a:solidFill>
                  <a:prstClr val="black"/>
                </a:solidFill>
                <a:latin typeface="Times New Roman" panose="02020603050405020304" pitchFamily="18" charset="0"/>
                <a:ea typeface="Times New Roman" panose="02020603050405020304" pitchFamily="18" charset="0"/>
              </a:rPr>
              <a:t> </a:t>
            </a:r>
            <a:r>
              <a:rPr lang="en-US" sz="2400" b="1" dirty="0" err="1">
                <a:solidFill>
                  <a:prstClr val="black"/>
                </a:solidFill>
                <a:latin typeface="Times New Roman" panose="02020603050405020304" pitchFamily="18" charset="0"/>
                <a:ea typeface="Times New Roman" panose="02020603050405020304" pitchFamily="18" charset="0"/>
              </a:rPr>
              <a:t>științifice</a:t>
            </a:r>
            <a:r>
              <a:rPr lang="en-US" sz="2400" b="1" dirty="0">
                <a:solidFill>
                  <a:prstClr val="black"/>
                </a:solidFill>
                <a:latin typeface="Times New Roman" panose="02020603050405020304" pitchFamily="18" charset="0"/>
                <a:ea typeface="Times New Roman" panose="02020603050405020304" pitchFamily="18" charset="0"/>
              </a:rPr>
              <a:t> </a:t>
            </a:r>
          </a:p>
          <a:p>
            <a:pPr lvl="0" algn="r">
              <a:lnSpc>
                <a:spcPct val="150000"/>
              </a:lnSpc>
            </a:pPr>
            <a:r>
              <a:rPr lang="en-US" sz="2400" b="1" dirty="0" err="1">
                <a:solidFill>
                  <a:prstClr val="black"/>
                </a:solidFill>
                <a:latin typeface="Times New Roman" panose="02020603050405020304" pitchFamily="18" charset="0"/>
                <a:ea typeface="Times New Roman" panose="02020603050405020304" pitchFamily="18" charset="0"/>
              </a:rPr>
              <a:t>în</a:t>
            </a:r>
            <a:r>
              <a:rPr lang="en-US" sz="2400" b="1" dirty="0">
                <a:solidFill>
                  <a:prstClr val="black"/>
                </a:solidFill>
                <a:latin typeface="Times New Roman" panose="02020603050405020304" pitchFamily="18" charset="0"/>
                <a:ea typeface="Times New Roman" panose="02020603050405020304" pitchFamily="18" charset="0"/>
              </a:rPr>
              <a:t> </a:t>
            </a:r>
            <a:r>
              <a:rPr lang="en-US" sz="2400" b="1" dirty="0" err="1">
                <a:solidFill>
                  <a:prstClr val="black"/>
                </a:solidFill>
                <a:latin typeface="Times New Roman" panose="02020603050405020304" pitchFamily="18" charset="0"/>
                <a:ea typeface="Times New Roman" panose="02020603050405020304" pitchFamily="18" charset="0"/>
              </a:rPr>
              <a:t>domeniul</a:t>
            </a:r>
            <a:r>
              <a:rPr lang="en-US" sz="2400" b="1" dirty="0">
                <a:solidFill>
                  <a:prstClr val="black"/>
                </a:solidFill>
                <a:latin typeface="Times New Roman" panose="02020603050405020304" pitchFamily="18" charset="0"/>
                <a:ea typeface="Times New Roman" panose="02020603050405020304" pitchFamily="18" charset="0"/>
              </a:rPr>
              <a:t> </a:t>
            </a:r>
          </a:p>
          <a:p>
            <a:pPr lvl="0" algn="r">
              <a:lnSpc>
                <a:spcPct val="150000"/>
              </a:lnSpc>
            </a:pPr>
            <a:r>
              <a:rPr lang="en-US" sz="2400" b="1" dirty="0" err="1">
                <a:solidFill>
                  <a:prstClr val="black"/>
                </a:solidFill>
                <a:latin typeface="Times New Roman" panose="02020603050405020304" pitchFamily="18" charset="0"/>
                <a:ea typeface="Times New Roman" panose="02020603050405020304" pitchFamily="18" charset="0"/>
              </a:rPr>
              <a:t>medicinei</a:t>
            </a:r>
            <a:r>
              <a:rPr lang="en-US" sz="2400" b="1" dirty="0">
                <a:solidFill>
                  <a:prstClr val="black"/>
                </a:solidFill>
                <a:latin typeface="Times New Roman" panose="02020603050405020304" pitchFamily="18" charset="0"/>
                <a:ea typeface="Times New Roman" panose="02020603050405020304" pitchFamily="18" charset="0"/>
              </a:rPr>
              <a:t> integrative</a:t>
            </a:r>
            <a:r>
              <a:rPr lang="en-US" b="1" dirty="0">
                <a:solidFill>
                  <a:prstClr val="black"/>
                </a:solidFill>
                <a:latin typeface="Times New Roman" panose="02020603050405020304" pitchFamily="18" charset="0"/>
                <a:ea typeface="Times New Roman" panose="02020603050405020304" pitchFamily="18" charset="0"/>
              </a:rPr>
              <a:t> </a:t>
            </a:r>
          </a:p>
        </p:txBody>
      </p:sp>
      <p:pic>
        <p:nvPicPr>
          <p:cNvPr id="2" name="Picture 1">
            <a:extLst>
              <a:ext uri="{FF2B5EF4-FFF2-40B4-BE49-F238E27FC236}">
                <a16:creationId xmlns:a16="http://schemas.microsoft.com/office/drawing/2014/main" id="{4F0ACC85-6A20-4940-965D-2919D592FC75}"/>
              </a:ext>
            </a:extLst>
          </p:cNvPr>
          <p:cNvPicPr>
            <a:picLocks noChangeAspect="1"/>
          </p:cNvPicPr>
          <p:nvPr/>
        </p:nvPicPr>
        <p:blipFill>
          <a:blip r:embed="rId3"/>
          <a:stretch>
            <a:fillRect/>
          </a:stretch>
        </p:blipFill>
        <p:spPr>
          <a:xfrm>
            <a:off x="4604029" y="2564904"/>
            <a:ext cx="3316343" cy="1687963"/>
          </a:xfrm>
          <a:prstGeom prst="rect">
            <a:avLst/>
          </a:prstGeom>
        </p:spPr>
      </p:pic>
    </p:spTree>
    <p:extLst>
      <p:ext uri="{BB962C8B-B14F-4D97-AF65-F5344CB8AC3E}">
        <p14:creationId xmlns:p14="http://schemas.microsoft.com/office/powerpoint/2010/main" val="398536686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Title 1">
            <a:extLst>
              <a:ext uri="{FF2B5EF4-FFF2-40B4-BE49-F238E27FC236}">
                <a16:creationId xmlns:a16="http://schemas.microsoft.com/office/drawing/2014/main" id="{F8B01960-6552-4D3F-8AEB-5C5F90146FD8}"/>
              </a:ext>
            </a:extLst>
          </p:cNvPr>
          <p:cNvSpPr>
            <a:spLocks noGrp="1"/>
          </p:cNvSpPr>
          <p:nvPr>
            <p:ph type="title"/>
          </p:nvPr>
        </p:nvSpPr>
        <p:spPr/>
        <p:txBody>
          <a:bodyPr/>
          <a:lstStyle/>
          <a:p>
            <a:r>
              <a:rPr lang="en-US" dirty="0"/>
              <a:t>MOTIVATIE:</a:t>
            </a:r>
            <a:endParaRPr lang="ro-RO" dirty="0"/>
          </a:p>
        </p:txBody>
      </p:sp>
      <p:sp>
        <p:nvSpPr>
          <p:cNvPr id="3" name="Content Placeholder 2">
            <a:extLst>
              <a:ext uri="{FF2B5EF4-FFF2-40B4-BE49-F238E27FC236}">
                <a16:creationId xmlns:a16="http://schemas.microsoft.com/office/drawing/2014/main" id="{B97C2064-C92D-4A7E-8C4F-9D214A16E0BA}"/>
              </a:ext>
            </a:extLst>
          </p:cNvPr>
          <p:cNvSpPr>
            <a:spLocks noGrp="1"/>
          </p:cNvSpPr>
          <p:nvPr>
            <p:ph idx="1"/>
          </p:nvPr>
        </p:nvSpPr>
        <p:spPr>
          <a:xfrm>
            <a:off x="2342659" y="1690689"/>
            <a:ext cx="6211602" cy="4351338"/>
          </a:xfrm>
        </p:spPr>
        <p:txBody>
          <a:bodyPr>
            <a:normAutofit fontScale="92500" lnSpcReduction="20000"/>
          </a:bodyPr>
          <a:lstStyle/>
          <a:p>
            <a:r>
              <a:rPr lang="ro-RO" dirty="0"/>
              <a:t>Medicina integrativă realizează </a:t>
            </a:r>
            <a:r>
              <a:rPr lang="ro-RO" i="1" dirty="0">
                <a:solidFill>
                  <a:srgbClr val="FF0000"/>
                </a:solidFill>
              </a:rPr>
              <a:t>interconexiunea dintre practica medicală convențională, medicina complementară și medicina alternativă</a:t>
            </a:r>
            <a:r>
              <a:rPr lang="ro-RO" i="1" dirty="0"/>
              <a:t> </a:t>
            </a:r>
            <a:r>
              <a:rPr lang="ro-RO" dirty="0"/>
              <a:t>în toate domeniile terapiei și cercetării. S-a demonstrat că abordările integrative în patologia umană joacă un rol important în îmbunătățirea prognosticului și a calității vieții pacienților.</a:t>
            </a:r>
            <a:endParaRPr lang="en-US" dirty="0"/>
          </a:p>
          <a:p>
            <a:r>
              <a:rPr lang="ro-RO" dirty="0"/>
              <a:t> </a:t>
            </a:r>
            <a:r>
              <a:rPr lang="ro-RO" dirty="0">
                <a:solidFill>
                  <a:srgbClr val="FF0000"/>
                </a:solidFill>
              </a:rPr>
              <a:t>Compușii naturali </a:t>
            </a:r>
            <a:r>
              <a:rPr lang="ro-RO" dirty="0"/>
              <a:t>joacă un rol important în medicina integrativă fiind primii agenți terapeutici utilizați în terapie. </a:t>
            </a:r>
            <a:r>
              <a:rPr lang="ro-RO" dirty="0">
                <a:solidFill>
                  <a:srgbClr val="FF0000"/>
                </a:solidFill>
              </a:rPr>
              <a:t>Stresul oxidativ </a:t>
            </a:r>
            <a:r>
              <a:rPr lang="ro-RO" dirty="0"/>
              <a:t>este implicat în declanșarea majorității bolilor</a:t>
            </a:r>
            <a:r>
              <a:rPr lang="en-US" dirty="0"/>
              <a:t> </a:t>
            </a:r>
            <a:r>
              <a:rPr lang="ro-RO" dirty="0"/>
              <a:t>din patologia umană și ar putea fi redus de o mulțime de compuși naturali cu </a:t>
            </a:r>
            <a:r>
              <a:rPr lang="ro-RO" dirty="0">
                <a:solidFill>
                  <a:srgbClr val="FF0000"/>
                </a:solidFill>
              </a:rPr>
              <a:t>efect antioxidant.</a:t>
            </a:r>
            <a:endParaRPr lang="en-US" dirty="0">
              <a:solidFill>
                <a:srgbClr val="FF0000"/>
              </a:solidFill>
            </a:endParaRPr>
          </a:p>
          <a:p>
            <a:r>
              <a:rPr lang="ro-RO" dirty="0"/>
              <a:t> Ca urmare a numeroaselor rezultate de cercetare în </a:t>
            </a:r>
            <a:r>
              <a:rPr lang="ro-RO" dirty="0">
                <a:solidFill>
                  <a:srgbClr val="FF0000"/>
                </a:solidFill>
              </a:rPr>
              <a:t>domeniile stresului oxidativ </a:t>
            </a:r>
            <a:r>
              <a:rPr lang="ro-RO" dirty="0"/>
              <a:t>și în ultimii ani, am participat alături de cercetători din alte țări la lucrări</a:t>
            </a:r>
            <a:r>
              <a:rPr lang="en-US" dirty="0"/>
              <a:t> </a:t>
            </a:r>
            <a:r>
              <a:rPr lang="en-US" dirty="0" err="1"/>
              <a:t>si</a:t>
            </a:r>
            <a:r>
              <a:rPr lang="en-US" dirty="0"/>
              <a:t> </a:t>
            </a:r>
            <a:r>
              <a:rPr lang="en-US" dirty="0" err="1"/>
              <a:t>studii</a:t>
            </a:r>
            <a:r>
              <a:rPr lang="ro-RO" dirty="0"/>
              <a:t> în curs de de</a:t>
            </a:r>
            <a:r>
              <a:rPr lang="en-US" dirty="0" err="1"/>
              <a:t>sfasurare</a:t>
            </a:r>
            <a:r>
              <a:rPr lang="ro-RO" dirty="0"/>
              <a:t> </a:t>
            </a:r>
            <a:r>
              <a:rPr lang="en-US" dirty="0"/>
              <a:t>di</a:t>
            </a:r>
            <a:r>
              <a:rPr lang="ro-RO" dirty="0"/>
              <a:t>n domeniul medicinei integrative în strânsă corelație cu </a:t>
            </a:r>
            <a:r>
              <a:rPr lang="en-US" dirty="0" err="1"/>
              <a:t>cercetarea</a:t>
            </a:r>
            <a:r>
              <a:rPr lang="en-US" dirty="0"/>
              <a:t> </a:t>
            </a:r>
            <a:r>
              <a:rPr lang="ro-RO" dirty="0"/>
              <a:t>stresul</a:t>
            </a:r>
            <a:r>
              <a:rPr lang="en-US" dirty="0" err="1"/>
              <a:t>ui</a:t>
            </a:r>
            <a:r>
              <a:rPr lang="ro-RO" dirty="0"/>
              <a:t> oxidativ și </a:t>
            </a:r>
            <a:r>
              <a:rPr lang="en-US" dirty="0"/>
              <a:t>a </a:t>
            </a:r>
            <a:r>
              <a:rPr lang="ro-RO" dirty="0"/>
              <a:t>capacitat</a:t>
            </a:r>
            <a:r>
              <a:rPr lang="en-US" dirty="0"/>
              <a:t>ii</a:t>
            </a:r>
            <a:r>
              <a:rPr lang="ro-RO" dirty="0"/>
              <a:t> antioxidant</a:t>
            </a:r>
            <a:r>
              <a:rPr lang="en-US" dirty="0"/>
              <a:t>e</a:t>
            </a:r>
            <a:r>
              <a:rPr lang="ro-RO" dirty="0"/>
              <a:t>, publicate în reviste cu înaltă calitate</a:t>
            </a:r>
            <a:r>
              <a:rPr lang="en-US" dirty="0"/>
              <a:t>, de</a:t>
            </a:r>
            <a:r>
              <a:rPr lang="ro-RO" dirty="0"/>
              <a:t> impact științific internațional.</a:t>
            </a:r>
          </a:p>
        </p:txBody>
      </p:sp>
    </p:spTree>
    <p:extLst>
      <p:ext uri="{BB962C8B-B14F-4D97-AF65-F5344CB8AC3E}">
        <p14:creationId xmlns:p14="http://schemas.microsoft.com/office/powerpoint/2010/main" val="10822859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089EBAE7-A673-4FFA-893F-027457FD36DE}"/>
              </a:ext>
            </a:extLst>
          </p:cNvPr>
          <p:cNvPicPr>
            <a:picLocks noChangeAspect="1"/>
          </p:cNvPicPr>
          <p:nvPr/>
        </p:nvPicPr>
        <p:blipFill>
          <a:blip r:embed="rId3"/>
          <a:stretch>
            <a:fillRect/>
          </a:stretch>
        </p:blipFill>
        <p:spPr>
          <a:xfrm>
            <a:off x="1600487" y="908720"/>
            <a:ext cx="6231010" cy="1908212"/>
          </a:xfrm>
          <a:prstGeom prst="rect">
            <a:avLst/>
          </a:prstGeom>
        </p:spPr>
      </p:pic>
      <p:sp>
        <p:nvSpPr>
          <p:cNvPr id="3" name="Rectangle 2">
            <a:extLst>
              <a:ext uri="{FF2B5EF4-FFF2-40B4-BE49-F238E27FC236}">
                <a16:creationId xmlns:a16="http://schemas.microsoft.com/office/drawing/2014/main" id="{7BF2CA71-31BA-4E7B-B0B1-2941580EBE37}"/>
              </a:ext>
            </a:extLst>
          </p:cNvPr>
          <p:cNvSpPr/>
          <p:nvPr/>
        </p:nvSpPr>
        <p:spPr>
          <a:xfrm>
            <a:off x="395890" y="2986669"/>
            <a:ext cx="4176110" cy="3477875"/>
          </a:xfrm>
          <a:prstGeom prst="rect">
            <a:avLst/>
          </a:prstGeom>
        </p:spPr>
        <p:txBody>
          <a:bodyPr wrap="square">
            <a:spAutoFit/>
          </a:bodyPr>
          <a:lstStyle/>
          <a:p>
            <a:r>
              <a:rPr lang="ro-RO" sz="1100" dirty="0"/>
              <a:t>În acest studiu am demonstrat </a:t>
            </a:r>
            <a:r>
              <a:rPr lang="ro-RO" sz="1100" b="1" dirty="0"/>
              <a:t>efectele protectoare pentru stresul oxidative și hipotensive ale Viola tricolor Inn</a:t>
            </a:r>
            <a:r>
              <a:rPr lang="ro-RO" sz="1100" dirty="0"/>
              <a:t>, unele explicate prin capacitatea sa antioxidantă. </a:t>
            </a:r>
            <a:endParaRPr lang="en-US" sz="1100" dirty="0"/>
          </a:p>
          <a:p>
            <a:r>
              <a:rPr lang="ro-RO" sz="1100" dirty="0"/>
              <a:t>Viola tricolor L. este o plantă erbacee anuală, bienală sau perenă aparținând familiei Violaceae, originară din țările europene și asiatice și având rol în medicina cardiovasculară folclorică. Viola tricolor L. este folosită ca diuretic, hipotensiv prin creșterea nivelului de oxid nitric sintază (NOS) și hipolipidemic în studiile cardiovasculare , tratează infecțiile tractului respirator superior, antioxidant și anticonvulsivant [149-154]</a:t>
            </a:r>
          </a:p>
          <a:p>
            <a:r>
              <a:rPr lang="ro-RO" sz="1100" dirty="0"/>
              <a:t>Viola tricolor Linn. este folosit ca agent cardio-protector și antihipertensiv în medicina tradițională. Obiectivul actual al studiului a fost de a evalua efectele cardio-protectoare și hipotensive ale Violei tricolor L. </a:t>
            </a:r>
            <a:endParaRPr lang="en-US" sz="1100" dirty="0"/>
          </a:p>
          <a:p>
            <a:r>
              <a:rPr lang="ro-RO" sz="1100" dirty="0"/>
              <a:t>În hipertrofia ventriculară stângă (LVH), Vt.Cr a scăzut enzimele de conversie a angiotensinei (ACE) și renina, creșterea guanozinei monofosfatului ciclic (cGMP) și oxidul nitric (NO). ), scăderea dimensiunii cardiomiocitelor și fibroză atribuită acidului galic, așa cum este detectată prin HPLC. Rezultate pozitive parțiale au fost observate hemodinamic și histologic</a:t>
            </a:r>
            <a:r>
              <a:rPr lang="en-US" sz="1100" dirty="0"/>
              <a:t>.</a:t>
            </a:r>
            <a:endParaRPr lang="ro-RO" sz="1100" dirty="0"/>
          </a:p>
        </p:txBody>
      </p:sp>
      <p:sp>
        <p:nvSpPr>
          <p:cNvPr id="8" name="Rectangle 7">
            <a:extLst>
              <a:ext uri="{FF2B5EF4-FFF2-40B4-BE49-F238E27FC236}">
                <a16:creationId xmlns:a16="http://schemas.microsoft.com/office/drawing/2014/main" id="{CFE8CD93-8E2B-4C03-BC82-0AC8A13A15FD}"/>
              </a:ext>
            </a:extLst>
          </p:cNvPr>
          <p:cNvSpPr/>
          <p:nvPr/>
        </p:nvSpPr>
        <p:spPr>
          <a:xfrm>
            <a:off x="4715992" y="3226683"/>
            <a:ext cx="3960440" cy="3416320"/>
          </a:xfrm>
          <a:prstGeom prst="rect">
            <a:avLst/>
          </a:prstGeom>
        </p:spPr>
        <p:txBody>
          <a:bodyPr wrap="square">
            <a:spAutoFit/>
          </a:bodyPr>
          <a:lstStyle/>
          <a:p>
            <a:r>
              <a:rPr lang="ro-RO" sz="1200" dirty="0"/>
              <a:t>În </a:t>
            </a:r>
            <a:r>
              <a:rPr lang="ro-RO" sz="1200" b="1" dirty="0"/>
              <a:t>concluzia </a:t>
            </a:r>
            <a:r>
              <a:rPr lang="ro-RO" sz="1200" dirty="0"/>
              <a:t>datelor acestei cercetări, extractul brut de Viola tricolor L. și fracțiile sale au prezentat efect vasodilatator, cardio-depresiv și antihipertensiv în timpul studiilor in vitro care validează practica tradițională în tulburările cardiovasculare. </a:t>
            </a:r>
            <a:r>
              <a:rPr lang="en-US" sz="1200" dirty="0" err="1"/>
              <a:t>Posibil</a:t>
            </a:r>
            <a:r>
              <a:rPr lang="en-US" sz="1200" dirty="0"/>
              <a:t>, indirect, a </a:t>
            </a:r>
            <a:r>
              <a:rPr lang="en-US" sz="1200" dirty="0" err="1"/>
              <a:t>influenta</a:t>
            </a:r>
            <a:r>
              <a:rPr lang="en-US" sz="1200" dirty="0"/>
              <a:t> </a:t>
            </a:r>
            <a:r>
              <a:rPr lang="en-US" sz="1200" dirty="0" err="1"/>
              <a:t>si</a:t>
            </a:r>
            <a:r>
              <a:rPr lang="en-US" sz="1200" dirty="0"/>
              <a:t> </a:t>
            </a:r>
            <a:r>
              <a:rPr lang="en-US" sz="1200" dirty="0" err="1"/>
              <a:t>tulburarile</a:t>
            </a:r>
            <a:r>
              <a:rPr lang="en-US" sz="1200" dirty="0"/>
              <a:t> de </a:t>
            </a:r>
            <a:r>
              <a:rPr lang="en-US" sz="1200" dirty="0" err="1"/>
              <a:t>echilibru</a:t>
            </a:r>
            <a:r>
              <a:rPr lang="en-US" sz="1200" dirty="0"/>
              <a:t> de </a:t>
            </a:r>
            <a:r>
              <a:rPr lang="en-US" sz="1200" dirty="0" err="1"/>
              <a:t>origine</a:t>
            </a:r>
            <a:r>
              <a:rPr lang="en-US" sz="1200" dirty="0"/>
              <a:t> </a:t>
            </a:r>
            <a:r>
              <a:rPr lang="en-US" sz="1200" dirty="0" err="1"/>
              <a:t>hemodinamica</a:t>
            </a:r>
            <a:r>
              <a:rPr lang="en-US" sz="1200" dirty="0"/>
              <a:t>.</a:t>
            </a:r>
          </a:p>
          <a:p>
            <a:r>
              <a:rPr lang="ro-RO" sz="1200" dirty="0"/>
              <a:t>Screeningul fitochimic prin studii HPLC a arătat prezența </a:t>
            </a:r>
            <a:r>
              <a:rPr lang="ro-RO" sz="1200" i="1" dirty="0"/>
              <a:t>acidului galic </a:t>
            </a:r>
            <a:r>
              <a:rPr lang="ro-RO" sz="1200" dirty="0"/>
              <a:t>cu rol potențial în bolile cardiovasculare. Scăderea nivelurilor plasmatice ale markerilor de enzime cardiace, împreună cu mai puține necroze, edem și recrutare de celule inflamatorii în timpul studiilor histopatologice în infarctul miocardic acut (IMA) a fost observată în timp ce scăderea vasoconstrictorului puternic și creșterea nivelului enzimei vasodilatatoare puternice, împreună cu reducerea. mărimea cardiomiocitelor, fibroza cardiacă și absența celulelor inflamatorii în studiile histopatologice au fost demonstrate în studiile de hipertrofie ventriculară stângă (LVH).</a:t>
            </a:r>
          </a:p>
        </p:txBody>
      </p:sp>
    </p:spTree>
    <p:extLst>
      <p:ext uri="{BB962C8B-B14F-4D97-AF65-F5344CB8AC3E}">
        <p14:creationId xmlns:p14="http://schemas.microsoft.com/office/powerpoint/2010/main" val="2968207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ADA09B13-11CA-4643-A209-B867ACF3A63D}"/>
              </a:ext>
            </a:extLst>
          </p:cNvPr>
          <p:cNvPicPr>
            <a:picLocks noChangeAspect="1"/>
          </p:cNvPicPr>
          <p:nvPr/>
        </p:nvPicPr>
        <p:blipFill>
          <a:blip r:embed="rId4"/>
          <a:stretch>
            <a:fillRect/>
          </a:stretch>
        </p:blipFill>
        <p:spPr>
          <a:xfrm>
            <a:off x="244563" y="65815"/>
            <a:ext cx="3996444" cy="2043423"/>
          </a:xfrm>
          <a:prstGeom prst="rect">
            <a:avLst/>
          </a:prstGeom>
        </p:spPr>
      </p:pic>
      <p:sp>
        <p:nvSpPr>
          <p:cNvPr id="3" name="Rectangle 2">
            <a:extLst>
              <a:ext uri="{FF2B5EF4-FFF2-40B4-BE49-F238E27FC236}">
                <a16:creationId xmlns:a16="http://schemas.microsoft.com/office/drawing/2014/main" id="{47F4D136-192F-4F4E-9EBD-888ED7596804}"/>
              </a:ext>
            </a:extLst>
          </p:cNvPr>
          <p:cNvSpPr/>
          <p:nvPr/>
        </p:nvSpPr>
        <p:spPr>
          <a:xfrm>
            <a:off x="201602" y="2160055"/>
            <a:ext cx="4082366" cy="4455066"/>
          </a:xfrm>
          <a:prstGeom prst="rect">
            <a:avLst/>
          </a:prstGeom>
        </p:spPr>
        <p:txBody>
          <a:bodyPr wrap="square">
            <a:spAutoFit/>
          </a:bodyPr>
          <a:lstStyle/>
          <a:p>
            <a:r>
              <a:rPr lang="ro-RO" sz="1050" b="1" dirty="0"/>
              <a:t>Anogeissus acuminata </a:t>
            </a:r>
            <a:r>
              <a:rPr lang="ro-RO" sz="1050" dirty="0"/>
              <a:t>(Combretaceae) este o plantă nativă găsită în țările din Asia de Sud-Est, inclusiv Pakistan, Bangladesh și India. În mod tradițional, planta este folosită pentru a vindeca diferite tulburări cardiovasculare, adică hiperlipidemie. Mai mult, are și uz etnic pentru a trata diabetul, tulburările gastro-intestinale, problemele legate de mușchii netezi bolile de piele, durerile de dinți și leziunile gurii , tulburări ale stomacului ,vindecarea rănilor, diabet, diaree, dizenterie, tuse, arsuri și răni de mușcătură de șarpe [167-176]. </a:t>
            </a:r>
            <a:endParaRPr lang="en-US" sz="1050" dirty="0"/>
          </a:p>
          <a:p>
            <a:r>
              <a:rPr lang="ro-RO" sz="1050" b="1" dirty="0"/>
              <a:t>Concluzii</a:t>
            </a:r>
            <a:r>
              <a:rPr lang="en-US" sz="1050" b="1" dirty="0"/>
              <a:t>:</a:t>
            </a:r>
            <a:endParaRPr lang="ro-RO" sz="1050" b="1" dirty="0"/>
          </a:p>
          <a:p>
            <a:r>
              <a:rPr lang="ro-RO" sz="1050" dirty="0"/>
              <a:t>Extractul brut de Anogeissus acuminata a fost observat că produce </a:t>
            </a:r>
            <a:r>
              <a:rPr lang="ro-RO" sz="1050" b="1" dirty="0"/>
              <a:t>efecte </a:t>
            </a:r>
            <a:r>
              <a:rPr lang="ro-RO" sz="1050" dirty="0"/>
              <a:t>vasodilatatoare, cardio-depresive și antihipertensive în timpul </a:t>
            </a:r>
            <a:r>
              <a:rPr lang="ro-RO" sz="1050" b="1" dirty="0"/>
              <a:t>studiilor in vitro</a:t>
            </a:r>
            <a:r>
              <a:rPr lang="ro-RO" sz="1050" dirty="0"/>
              <a:t>. </a:t>
            </a:r>
          </a:p>
          <a:p>
            <a:r>
              <a:rPr lang="ro-RO" sz="1050" dirty="0"/>
              <a:t>În timpul studiilor miocardice cardiace induse de ISO in vivo,, s-a observat că Aa.Cr scade parțial profilul hemodinamic al enzimelor</a:t>
            </a:r>
            <a:r>
              <a:rPr lang="en-US" sz="1050" dirty="0"/>
              <a:t> </a:t>
            </a:r>
            <a:r>
              <a:rPr lang="ro-RO" sz="1050" b="1" dirty="0"/>
              <a:t>la sobolan</a:t>
            </a:r>
            <a:r>
              <a:rPr lang="ro-RO" sz="1050" dirty="0"/>
              <a:t>, cuplat cu scăderea țesuturilor cardiace necrotice și edematoase, împreună cu implicarea mai scăzută a celulelor inflamatorii, în special a neutrofilelor. În mod similar, în studiile de hipertrofie cardiacă indusă de ISO, s-a observat că Aa.Cr scade vasoconstricția puternic și crește nivelurile de enzime vasodilatatoare, în timpul studiilor hemodinamice, se asociază </a:t>
            </a:r>
            <a:r>
              <a:rPr lang="en-US" sz="1050" dirty="0" err="1"/>
              <a:t>si</a:t>
            </a:r>
            <a:r>
              <a:rPr lang="en-US" sz="1050" dirty="0"/>
              <a:t> </a:t>
            </a:r>
            <a:r>
              <a:rPr lang="ro-RO" sz="1050" dirty="0"/>
              <a:t>cu scăderea dimensiunii celulelor cardiace, fibroza miocardică și reducerea celulelor inflamatorii observate în timpul studiilor histopatologice.</a:t>
            </a:r>
          </a:p>
          <a:p>
            <a:r>
              <a:rPr lang="en-US" sz="1050" b="1" dirty="0" err="1"/>
              <a:t>Concluzii</a:t>
            </a:r>
            <a:r>
              <a:rPr lang="en-US" sz="1050" b="1" dirty="0"/>
              <a:t>:</a:t>
            </a:r>
            <a:r>
              <a:rPr lang="en-US" sz="1050" dirty="0"/>
              <a:t> E</a:t>
            </a:r>
            <a:r>
              <a:rPr lang="ro-RO" sz="1050" dirty="0"/>
              <a:t>xtractul metanolic brut de Anogeissus s-a dovedit a avea prezent in compozitie </a:t>
            </a:r>
            <a:r>
              <a:rPr lang="ro-RO" sz="1050" i="1" dirty="0"/>
              <a:t>acid galic</a:t>
            </a:r>
            <a:r>
              <a:rPr lang="ro-RO" sz="1050" dirty="0"/>
              <a:t>, acid clorogenic, catechină și acid sinapic, acestea având un rol potential benefic în bolile cardiovasculare, în special hipertrofia cardiacă indusă de hipertensiune arterială și infarctul miocardic.</a:t>
            </a:r>
          </a:p>
        </p:txBody>
      </p:sp>
      <p:pic>
        <p:nvPicPr>
          <p:cNvPr id="9" name="Picture 8">
            <a:extLst>
              <a:ext uri="{FF2B5EF4-FFF2-40B4-BE49-F238E27FC236}">
                <a16:creationId xmlns:a16="http://schemas.microsoft.com/office/drawing/2014/main" id="{2345B8A1-C4B1-4995-B497-6231BE5A879E}"/>
              </a:ext>
            </a:extLst>
          </p:cNvPr>
          <p:cNvPicPr>
            <a:picLocks noChangeAspect="1"/>
          </p:cNvPicPr>
          <p:nvPr/>
        </p:nvPicPr>
        <p:blipFill>
          <a:blip r:embed="rId5"/>
          <a:stretch>
            <a:fillRect/>
          </a:stretch>
        </p:blipFill>
        <p:spPr>
          <a:xfrm>
            <a:off x="4482550" y="188640"/>
            <a:ext cx="4589597" cy="1908212"/>
          </a:xfrm>
          <a:prstGeom prst="rect">
            <a:avLst/>
          </a:prstGeom>
        </p:spPr>
      </p:pic>
      <p:sp>
        <p:nvSpPr>
          <p:cNvPr id="10" name="Rectangle 9">
            <a:extLst>
              <a:ext uri="{FF2B5EF4-FFF2-40B4-BE49-F238E27FC236}">
                <a16:creationId xmlns:a16="http://schemas.microsoft.com/office/drawing/2014/main" id="{F8CCB57B-345F-436E-870A-826BD428969C}"/>
              </a:ext>
            </a:extLst>
          </p:cNvPr>
          <p:cNvSpPr/>
          <p:nvPr/>
        </p:nvSpPr>
        <p:spPr>
          <a:xfrm>
            <a:off x="4370398" y="2216439"/>
            <a:ext cx="4572000" cy="4154984"/>
          </a:xfrm>
          <a:prstGeom prst="rect">
            <a:avLst/>
          </a:prstGeom>
        </p:spPr>
        <p:txBody>
          <a:bodyPr>
            <a:spAutoFit/>
          </a:bodyPr>
          <a:lstStyle/>
          <a:p>
            <a:r>
              <a:rPr lang="ro-RO" sz="1100" b="1" dirty="0"/>
              <a:t>Genul Mimosa </a:t>
            </a:r>
            <a:r>
              <a:rPr lang="ro-RO" sz="1100" dirty="0"/>
              <a:t>aparține familiei de leguminoase Fabaceae și este format din aproximativ 400 de specii distribuite în întreaga lume. Formele de creștere ale plantelor aparținând genului Mimosa variază de la ierburi la copaci. Mai multe specii din acest gen joacă roluri importante în medicina populară. În această recenzie, ne-am propus să prezentăm cunoștințele actuale despre distribuția etnogeografică, utilizările etnotradiționale, valorile nutriționale, potențialul farmaceutic și toxicitatea genului Mimosa pentru a facilita exploatarea potențialului său terapeutic pentru tratamentul afecțiunilor umane.</a:t>
            </a:r>
          </a:p>
          <a:p>
            <a:r>
              <a:rPr lang="ro-RO" sz="1100" dirty="0"/>
              <a:t>Lucrarea de față constă </a:t>
            </a:r>
            <a:r>
              <a:rPr lang="ro-RO" sz="1100" b="1" dirty="0"/>
              <a:t>într-o prezentare sistematică a literaturii </a:t>
            </a:r>
            <a:r>
              <a:rPr lang="ro-RO" sz="1100" dirty="0"/>
              <a:t>științifice referitoare la genul Mimosa publicată între 1931 și 2020, care a fost realizată prin consultarea diferitelor baze de date (Science Direct, Francis and Taylor, Scopus, Google Scholar, PubMed, SciELO, Web of Science). , SciFinder, Wiley, Springer, Google, The Plant Database).</a:t>
            </a:r>
          </a:p>
          <a:p>
            <a:r>
              <a:rPr lang="ro-RO" sz="1100" dirty="0"/>
              <a:t>Peste 160 de articole de cercetare au fost incluse în această revizuire cu privire la genul Mimosa</a:t>
            </a:r>
            <a:r>
              <a:rPr lang="en-US" sz="1100" dirty="0"/>
              <a:t>.</a:t>
            </a:r>
          </a:p>
          <a:p>
            <a:r>
              <a:rPr lang="en-US" sz="1100" b="1" dirty="0" err="1"/>
              <a:t>Concluzii</a:t>
            </a:r>
            <a:r>
              <a:rPr lang="en-US" sz="1100" b="1" dirty="0"/>
              <a:t>:</a:t>
            </a:r>
            <a:r>
              <a:rPr lang="en-US" sz="1100" dirty="0"/>
              <a:t> </a:t>
            </a:r>
            <a:r>
              <a:rPr lang="en-US" sz="1100" dirty="0" err="1"/>
              <a:t>i</a:t>
            </a:r>
            <a:r>
              <a:rPr lang="ro-RO" sz="1100" dirty="0"/>
              <a:t>n această revizuire, am prezentat distribuția etnogeografică și tradiția, valorile nutriționale și farmacologice ale speciilor Mimosa. Toate speciile s-au dovedit a avea </a:t>
            </a:r>
            <a:r>
              <a:rPr lang="ro-RO" sz="1100" b="1" dirty="0"/>
              <a:t>versatile activități farmacologice potențiale</a:t>
            </a:r>
            <a:r>
              <a:rPr lang="ro-RO" sz="1100" dirty="0"/>
              <a:t>, cum ar fi antimicrobiene, antioxidante, anticancerigene, antidiabetice, vindecarea rănilor, hipolipidemiante, antiinflamatorii, hepatoprotectoare, antinociceptive, antiepileptice, neurofarmacologice, toxicologice, antialergice, antihiperurizemice, larvicide, antiparazitare, molutagenicicid, genotoxicogenic, efecte antispasmolitice, antivirale și antivenin.</a:t>
            </a:r>
          </a:p>
        </p:txBody>
      </p:sp>
    </p:spTree>
    <p:extLst>
      <p:ext uri="{BB962C8B-B14F-4D97-AF65-F5344CB8AC3E}">
        <p14:creationId xmlns:p14="http://schemas.microsoft.com/office/powerpoint/2010/main" val="160151896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5EB31C50-DB2A-4745-92B4-0E7C2E05E707}"/>
              </a:ext>
            </a:extLst>
          </p:cNvPr>
          <p:cNvPicPr>
            <a:picLocks noChangeAspect="1"/>
          </p:cNvPicPr>
          <p:nvPr/>
        </p:nvPicPr>
        <p:blipFill>
          <a:blip r:embed="rId3"/>
          <a:stretch>
            <a:fillRect/>
          </a:stretch>
        </p:blipFill>
        <p:spPr>
          <a:xfrm>
            <a:off x="142399" y="1199028"/>
            <a:ext cx="4429601" cy="1647992"/>
          </a:xfrm>
          <a:prstGeom prst="rect">
            <a:avLst/>
          </a:prstGeom>
        </p:spPr>
      </p:pic>
      <p:sp>
        <p:nvSpPr>
          <p:cNvPr id="3" name="Rectangle 2">
            <a:extLst>
              <a:ext uri="{FF2B5EF4-FFF2-40B4-BE49-F238E27FC236}">
                <a16:creationId xmlns:a16="http://schemas.microsoft.com/office/drawing/2014/main" id="{9ED513D6-7EEF-4EF5-97E2-1E9BB31F9753}"/>
              </a:ext>
            </a:extLst>
          </p:cNvPr>
          <p:cNvSpPr/>
          <p:nvPr/>
        </p:nvSpPr>
        <p:spPr>
          <a:xfrm>
            <a:off x="0" y="2854782"/>
            <a:ext cx="4679363" cy="3985706"/>
          </a:xfrm>
          <a:prstGeom prst="rect">
            <a:avLst/>
          </a:prstGeom>
        </p:spPr>
        <p:txBody>
          <a:bodyPr wrap="square">
            <a:spAutoFit/>
          </a:bodyPr>
          <a:lstStyle/>
          <a:p>
            <a:r>
              <a:rPr lang="ro-RO" sz="1100" dirty="0"/>
              <a:t>Ipoteza de lucru a acestui studiu, fost observatia empirica că semințele și frunzele de </a:t>
            </a:r>
            <a:r>
              <a:rPr lang="ro-RO" sz="1100" b="1" dirty="0"/>
              <a:t>Achyranthes aspera </a:t>
            </a:r>
            <a:r>
              <a:rPr lang="ro-RO" sz="1100" i="1" dirty="0"/>
              <a:t>inversează rezistența la antibiotice </a:t>
            </a:r>
            <a:r>
              <a:rPr lang="ro-RO" sz="1100" dirty="0"/>
              <a:t>și măresc eficacitatea medicamentelor actuale. [191-196, 211].</a:t>
            </a:r>
          </a:p>
          <a:p>
            <a:r>
              <a:rPr lang="ro-RO" sz="1100" dirty="0"/>
              <a:t>Semințele și frunzele de Achyranthes aspera conțin mulți metaboliți secundari necesari pentru remedierea rezistenței la antibiotice[197-211].</a:t>
            </a:r>
          </a:p>
          <a:p>
            <a:r>
              <a:rPr lang="ro-RO" sz="1100" dirty="0"/>
              <a:t>În studiul de față, șapte antibiotice diferite au fost utilizate împotriva a cinci tulpini diferite de bacterii, cum ar fi Staphylococcus aureus rezistent la meticilină, Enterococcus faecalis, Acinetobacter baumannii, Klebsiella pneumoniae și Pseudomonas aeruginosa.</a:t>
            </a:r>
            <a:endParaRPr lang="en-US" sz="1100" dirty="0"/>
          </a:p>
          <a:p>
            <a:r>
              <a:rPr lang="ro-RO" sz="1100" dirty="0"/>
              <a:t>Metoda: in studiul de față s-au efectuat analize fitochimice pentru fiecare extract de plantă pentru determinarea compușilor bioactivi.</a:t>
            </a:r>
            <a:endParaRPr lang="en-US" sz="1100" dirty="0"/>
          </a:p>
          <a:p>
            <a:r>
              <a:rPr lang="ro-RO" sz="1100" b="1" dirty="0"/>
              <a:t>Rezultate :</a:t>
            </a:r>
            <a:r>
              <a:rPr lang="ro-RO" sz="1100" dirty="0"/>
              <a:t> extractele de plante cercetate au oferit rezultate pozitive pentru redresarea rezistenței la antibiotice a acest</a:t>
            </a:r>
            <a:r>
              <a:rPr lang="en-US" sz="1100" dirty="0"/>
              <a:t>or</a:t>
            </a:r>
            <a:r>
              <a:rPr lang="ro-RO" sz="1100" dirty="0"/>
              <a:t> bacterii</a:t>
            </a:r>
            <a:r>
              <a:rPr lang="ro-RO" sz="1100" i="1" dirty="0"/>
              <a:t>. Pentru MRSA, extractele de plante au oferit activitate de inversare </a:t>
            </a:r>
            <a:r>
              <a:rPr lang="ro-RO" sz="1100" dirty="0"/>
              <a:t>de la rezistent la sensibil pentru Cefoxitin, Penicilină și Co-trimoxazol, în timp ce rezultatele au fost de la rezistent la intermediar pentru Amikacin și Levofloxacin. Pentru VRE, extractele de plante au furnizat activitate de inversare pentru CIP, LEV, LZD, IMP și VA.</a:t>
            </a:r>
          </a:p>
          <a:p>
            <a:r>
              <a:rPr lang="ro-RO" sz="1100" b="1" dirty="0"/>
              <a:t>Concluzii: </a:t>
            </a:r>
            <a:r>
              <a:rPr lang="ro-RO" sz="1100" dirty="0"/>
              <a:t>Acest studiu sugerează că </a:t>
            </a:r>
            <a:r>
              <a:rPr lang="ro-RO" sz="1100" i="1" dirty="0"/>
              <a:t>extractele de semințe și frunze de Achyranthes aspera pot inversa rezistența la antibiotice </a:t>
            </a:r>
            <a:r>
              <a:rPr lang="ro-RO" sz="1100" dirty="0"/>
              <a:t>fără efecte secundare asupra corpului uman și că pot inversa rezistența la antibiotice în mod natural. Extractele de plante pot fi folosite pentru</a:t>
            </a:r>
            <a:r>
              <a:rPr lang="en-US" sz="1100" dirty="0"/>
              <a:t> </a:t>
            </a:r>
            <a:r>
              <a:rPr lang="ro-RO" sz="1100" dirty="0"/>
              <a:t>remedierea rezistenței la antibiotice, iar acest lucru ne poate ajuta să folosim antibiotice vechi și să descoperim noi componente care pot acționa ca noi agenți antimicrobieni.</a:t>
            </a:r>
          </a:p>
        </p:txBody>
      </p:sp>
      <p:pic>
        <p:nvPicPr>
          <p:cNvPr id="8" name="Picture 7">
            <a:extLst>
              <a:ext uri="{FF2B5EF4-FFF2-40B4-BE49-F238E27FC236}">
                <a16:creationId xmlns:a16="http://schemas.microsoft.com/office/drawing/2014/main" id="{9CB28C93-0BD8-4731-8F80-EFAC6B98EECD}"/>
              </a:ext>
            </a:extLst>
          </p:cNvPr>
          <p:cNvPicPr>
            <a:picLocks noChangeAspect="1"/>
          </p:cNvPicPr>
          <p:nvPr/>
        </p:nvPicPr>
        <p:blipFill>
          <a:blip r:embed="rId4"/>
          <a:stretch>
            <a:fillRect/>
          </a:stretch>
        </p:blipFill>
        <p:spPr>
          <a:xfrm>
            <a:off x="4847949" y="404688"/>
            <a:ext cx="4241515" cy="2060714"/>
          </a:xfrm>
          <a:prstGeom prst="rect">
            <a:avLst/>
          </a:prstGeom>
        </p:spPr>
      </p:pic>
      <p:sp>
        <p:nvSpPr>
          <p:cNvPr id="9" name="Rectangle 8">
            <a:extLst>
              <a:ext uri="{FF2B5EF4-FFF2-40B4-BE49-F238E27FC236}">
                <a16:creationId xmlns:a16="http://schemas.microsoft.com/office/drawing/2014/main" id="{0E893F0D-A4FE-41E8-8389-604F09D47ECC}"/>
              </a:ext>
            </a:extLst>
          </p:cNvPr>
          <p:cNvSpPr/>
          <p:nvPr/>
        </p:nvSpPr>
        <p:spPr>
          <a:xfrm>
            <a:off x="4847949" y="2536848"/>
            <a:ext cx="4284476" cy="3816429"/>
          </a:xfrm>
          <a:prstGeom prst="rect">
            <a:avLst/>
          </a:prstGeom>
        </p:spPr>
        <p:txBody>
          <a:bodyPr wrap="square">
            <a:spAutoFit/>
          </a:bodyPr>
          <a:lstStyle/>
          <a:p>
            <a:r>
              <a:rPr lang="ro-RO" sz="1100" dirty="0"/>
              <a:t>Azotul, oxigenul și sulful sunt cei mai răspândiți heteroatomi încorporați în inelele heterociclice. Compușii heterociclici reprezintă o categorie de molecule organice ciclice,</a:t>
            </a:r>
            <a:r>
              <a:rPr lang="en-US" sz="1100" dirty="0"/>
              <a:t> </a:t>
            </a:r>
            <a:r>
              <a:rPr lang="ro-RO" sz="1100" dirty="0"/>
              <a:t>fiecare având cel puțin un heteroatom. Având în vedere rolul lor semnificativ în numeroase boli, ei dețin o poziție esențială printre substanțele chimice organice utilizate pe scară largă în diverse discipline biologice. </a:t>
            </a:r>
            <a:r>
              <a:rPr lang="ro-RO" sz="1100" b="1" dirty="0"/>
              <a:t>Peste 90% dintre medicamentele noi conțin heterocicli</a:t>
            </a:r>
            <a:r>
              <a:rPr lang="ro-RO" sz="1100" dirty="0"/>
              <a:t> și</a:t>
            </a:r>
            <a:r>
              <a:rPr lang="en-US" sz="1100" dirty="0"/>
              <a:t> </a:t>
            </a:r>
            <a:r>
              <a:rPr lang="ro-RO" sz="1100" dirty="0"/>
              <a:t>interfața dintre chimie și biologie este străbătută de compuși heterociclici [212-216]. </a:t>
            </a:r>
            <a:endParaRPr lang="en-US" sz="1100" dirty="0"/>
          </a:p>
          <a:p>
            <a:endParaRPr lang="en-US" sz="1100" dirty="0"/>
          </a:p>
          <a:p>
            <a:r>
              <a:rPr lang="ro-RO" sz="1100" dirty="0"/>
              <a:t>Acest studiu a efectuat </a:t>
            </a:r>
            <a:r>
              <a:rPr lang="ro-RO" sz="1100" b="1" dirty="0"/>
              <a:t>o revizuire a diverșilor compuși N-heterociclici</a:t>
            </a:r>
            <a:r>
              <a:rPr lang="ro-RO" sz="1100" dirty="0"/>
              <a:t>, inclusive</a:t>
            </a:r>
            <a:r>
              <a:rPr lang="en-US" sz="1100" dirty="0"/>
              <a:t> </a:t>
            </a:r>
            <a:r>
              <a:rPr lang="ro-RO" sz="1100" dirty="0"/>
              <a:t>sisteme cu cinci și șase inele care au fost investigate pentru proprietățile lor antivirale</a:t>
            </a:r>
            <a:r>
              <a:rPr lang="en-US" sz="1100" dirty="0"/>
              <a:t> di</a:t>
            </a:r>
            <a:r>
              <a:rPr lang="ro-RO" sz="1100" dirty="0"/>
              <a:t>n ultimii zece ani [235-248]. </a:t>
            </a:r>
            <a:endParaRPr lang="en-US" sz="1100" dirty="0"/>
          </a:p>
          <a:p>
            <a:r>
              <a:rPr lang="en-US" sz="1100" dirty="0"/>
              <a:t>	</a:t>
            </a:r>
            <a:r>
              <a:rPr lang="ro-RO" sz="1100" dirty="0"/>
              <a:t>Comparativ cu anterior</a:t>
            </a:r>
            <a:r>
              <a:rPr lang="en-US" sz="1100" dirty="0"/>
              <a:t> </a:t>
            </a:r>
            <a:r>
              <a:rPr lang="ro-RO" sz="1100" dirty="0"/>
              <a:t>articole publicate, această revizuire cuprinzătoare evidențiază </a:t>
            </a:r>
            <a:r>
              <a:rPr lang="ro-RO" sz="1100" b="1" dirty="0"/>
              <a:t>progresele recente în domeniul</a:t>
            </a:r>
            <a:r>
              <a:rPr lang="en-US" sz="1100" b="1" dirty="0"/>
              <a:t> </a:t>
            </a:r>
            <a:r>
              <a:rPr lang="en-US" sz="1100" b="1" dirty="0" err="1"/>
              <a:t>si</a:t>
            </a:r>
            <a:r>
              <a:rPr lang="en-US" sz="1100" b="1" dirty="0"/>
              <a:t> </a:t>
            </a:r>
            <a:r>
              <a:rPr lang="ro-RO" sz="1100" b="1" dirty="0"/>
              <a:t>explorarea a douăzeci și două de tipuri de heterociclice sintetice </a:t>
            </a:r>
            <a:r>
              <a:rPr lang="ro-RO" sz="1100" dirty="0"/>
              <a:t>și naturale care conțin azot</a:t>
            </a:r>
            <a:r>
              <a:rPr lang="en-US" sz="1100" dirty="0"/>
              <a:t> </a:t>
            </a:r>
            <a:r>
              <a:rPr lang="ro-RO" sz="1100" dirty="0"/>
              <a:t>compuși și nucleozide pentru potențialul lor antiviral împotriva tuturor tipurilor de virusuri,împreună cu evaluări aprofundate ale relației structură-activitate (SAR</a:t>
            </a:r>
            <a:r>
              <a:rPr lang="en-US" sz="1100" dirty="0"/>
              <a:t>).</a:t>
            </a:r>
          </a:p>
          <a:p>
            <a:r>
              <a:rPr lang="ro-RO" sz="1100" dirty="0"/>
              <a:t>Astăzi, pe măsură ce virușii continuă să evolueze și să ofere o amenințare constantă pentru sistemele globale de asistență medicală, dezvoltarea de noi medicamente antivirale este nu numai un efort științific, ci și o necesitate socială</a:t>
            </a:r>
          </a:p>
        </p:txBody>
      </p:sp>
    </p:spTree>
    <p:extLst>
      <p:ext uri="{BB962C8B-B14F-4D97-AF65-F5344CB8AC3E}">
        <p14:creationId xmlns:p14="http://schemas.microsoft.com/office/powerpoint/2010/main" val="258336599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Rectangle 1">
            <a:extLst>
              <a:ext uri="{FF2B5EF4-FFF2-40B4-BE49-F238E27FC236}">
                <a16:creationId xmlns:a16="http://schemas.microsoft.com/office/drawing/2014/main" id="{D19ED999-25BD-49BB-A90B-FE0385DCBB2B}"/>
              </a:ext>
            </a:extLst>
          </p:cNvPr>
          <p:cNvSpPr/>
          <p:nvPr/>
        </p:nvSpPr>
        <p:spPr>
          <a:xfrm>
            <a:off x="755576" y="2060848"/>
            <a:ext cx="3816424" cy="1687963"/>
          </a:xfrm>
          <a:prstGeom prst="rect">
            <a:avLst/>
          </a:prstGeom>
        </p:spPr>
        <p:txBody>
          <a:bodyPr wrap="square">
            <a:spAutoFit/>
          </a:bodyPr>
          <a:lstStyle/>
          <a:p>
            <a:pPr lvl="0" algn="r">
              <a:lnSpc>
                <a:spcPct val="150000"/>
              </a:lnSpc>
            </a:pPr>
            <a:r>
              <a:rPr lang="en-US" sz="2400" b="1" dirty="0">
                <a:solidFill>
                  <a:prstClr val="black"/>
                </a:solidFill>
                <a:latin typeface="Times New Roman" panose="02020603050405020304" pitchFamily="18" charset="0"/>
                <a:ea typeface="Times New Roman" panose="02020603050405020304" pitchFamily="18" charset="0"/>
              </a:rPr>
              <a:t>D. </a:t>
            </a:r>
            <a:r>
              <a:rPr lang="en-US" sz="2400" b="1" dirty="0" err="1">
                <a:solidFill>
                  <a:prstClr val="black"/>
                </a:solidFill>
                <a:latin typeface="Times New Roman" panose="02020603050405020304" pitchFamily="18" charset="0"/>
                <a:ea typeface="Times New Roman" panose="02020603050405020304" pitchFamily="18" charset="0"/>
              </a:rPr>
              <a:t>Realizări</a:t>
            </a:r>
            <a:r>
              <a:rPr lang="en-US" sz="2400" b="1" dirty="0">
                <a:solidFill>
                  <a:prstClr val="black"/>
                </a:solidFill>
                <a:latin typeface="Times New Roman" panose="02020603050405020304" pitchFamily="18" charset="0"/>
                <a:ea typeface="Times New Roman" panose="02020603050405020304" pitchFamily="18" charset="0"/>
              </a:rPr>
              <a:t> </a:t>
            </a:r>
            <a:r>
              <a:rPr lang="en-US" sz="2400" b="1" dirty="0" err="1">
                <a:solidFill>
                  <a:prstClr val="black"/>
                </a:solidFill>
                <a:latin typeface="Times New Roman" panose="02020603050405020304" pitchFamily="18" charset="0"/>
                <a:ea typeface="Times New Roman" panose="02020603050405020304" pitchFamily="18" charset="0"/>
              </a:rPr>
              <a:t>științifice</a:t>
            </a:r>
            <a:r>
              <a:rPr lang="en-US" sz="2400" b="1" dirty="0">
                <a:solidFill>
                  <a:prstClr val="black"/>
                </a:solidFill>
                <a:latin typeface="Times New Roman" panose="02020603050405020304" pitchFamily="18" charset="0"/>
                <a:ea typeface="Times New Roman" panose="02020603050405020304" pitchFamily="18" charset="0"/>
              </a:rPr>
              <a:t> </a:t>
            </a:r>
          </a:p>
          <a:p>
            <a:pPr lvl="0" algn="r">
              <a:lnSpc>
                <a:spcPct val="150000"/>
              </a:lnSpc>
            </a:pPr>
            <a:r>
              <a:rPr lang="en-US" sz="2400" b="1" dirty="0" err="1">
                <a:solidFill>
                  <a:prstClr val="black"/>
                </a:solidFill>
                <a:latin typeface="Times New Roman" panose="02020603050405020304" pitchFamily="18" charset="0"/>
                <a:ea typeface="Times New Roman" panose="02020603050405020304" pitchFamily="18" charset="0"/>
              </a:rPr>
              <a:t>în</a:t>
            </a:r>
            <a:r>
              <a:rPr lang="en-US" sz="2400" b="1" dirty="0">
                <a:solidFill>
                  <a:prstClr val="black"/>
                </a:solidFill>
                <a:latin typeface="Times New Roman" panose="02020603050405020304" pitchFamily="18" charset="0"/>
                <a:ea typeface="Times New Roman" panose="02020603050405020304" pitchFamily="18" charset="0"/>
              </a:rPr>
              <a:t> </a:t>
            </a:r>
            <a:r>
              <a:rPr lang="en-US" sz="2400" b="1" dirty="0" err="1">
                <a:solidFill>
                  <a:prstClr val="black"/>
                </a:solidFill>
                <a:latin typeface="Times New Roman" panose="02020603050405020304" pitchFamily="18" charset="0"/>
                <a:ea typeface="Times New Roman" panose="02020603050405020304" pitchFamily="18" charset="0"/>
              </a:rPr>
              <a:t>alte</a:t>
            </a:r>
            <a:r>
              <a:rPr lang="en-US" sz="2400" b="1" dirty="0">
                <a:solidFill>
                  <a:prstClr val="black"/>
                </a:solidFill>
                <a:latin typeface="Times New Roman" panose="02020603050405020304" pitchFamily="18" charset="0"/>
                <a:ea typeface="Times New Roman" panose="02020603050405020304" pitchFamily="18" charset="0"/>
              </a:rPr>
              <a:t> </a:t>
            </a:r>
            <a:r>
              <a:rPr lang="en-US" sz="2400" b="1" dirty="0" err="1">
                <a:solidFill>
                  <a:prstClr val="black"/>
                </a:solidFill>
                <a:latin typeface="Times New Roman" panose="02020603050405020304" pitchFamily="18" charset="0"/>
                <a:ea typeface="Times New Roman" panose="02020603050405020304" pitchFamily="18" charset="0"/>
              </a:rPr>
              <a:t>domenii</a:t>
            </a:r>
            <a:r>
              <a:rPr lang="en-US" sz="2400" b="1" dirty="0">
                <a:solidFill>
                  <a:prstClr val="black"/>
                </a:solidFill>
                <a:latin typeface="Times New Roman" panose="02020603050405020304" pitchFamily="18" charset="0"/>
                <a:ea typeface="Times New Roman" panose="02020603050405020304" pitchFamily="18" charset="0"/>
              </a:rPr>
              <a:t> </a:t>
            </a:r>
          </a:p>
          <a:p>
            <a:pPr lvl="0" algn="r">
              <a:lnSpc>
                <a:spcPct val="150000"/>
              </a:lnSpc>
            </a:pPr>
            <a:r>
              <a:rPr lang="en-US" sz="2400" b="1" dirty="0">
                <a:solidFill>
                  <a:prstClr val="black"/>
                </a:solidFill>
                <a:latin typeface="Times New Roman" panose="02020603050405020304" pitchFamily="18" charset="0"/>
                <a:ea typeface="Times New Roman" panose="02020603050405020304" pitchFamily="18" charset="0"/>
              </a:rPr>
              <a:t>de </a:t>
            </a:r>
            <a:r>
              <a:rPr lang="en-US" sz="2400" b="1" dirty="0" err="1">
                <a:solidFill>
                  <a:prstClr val="black"/>
                </a:solidFill>
                <a:latin typeface="Times New Roman" panose="02020603050405020304" pitchFamily="18" charset="0"/>
                <a:ea typeface="Times New Roman" panose="02020603050405020304" pitchFamily="18" charset="0"/>
              </a:rPr>
              <a:t>cercetare</a:t>
            </a:r>
            <a:r>
              <a:rPr lang="en-US" sz="2400" b="1" dirty="0">
                <a:solidFill>
                  <a:prstClr val="black"/>
                </a:solidFill>
                <a:latin typeface="Times New Roman" panose="02020603050405020304" pitchFamily="18" charset="0"/>
                <a:ea typeface="Times New Roman" panose="02020603050405020304" pitchFamily="18" charset="0"/>
              </a:rPr>
              <a:t> </a:t>
            </a:r>
            <a:r>
              <a:rPr lang="en-US" sz="2400" b="1" dirty="0" err="1">
                <a:solidFill>
                  <a:prstClr val="black"/>
                </a:solidFill>
                <a:latin typeface="Times New Roman" panose="02020603050405020304" pitchFamily="18" charset="0"/>
                <a:ea typeface="Times New Roman" panose="02020603050405020304" pitchFamily="18" charset="0"/>
              </a:rPr>
              <a:t>medicala</a:t>
            </a:r>
            <a:endParaRPr lang="en-US" sz="2400" b="1" dirty="0">
              <a:solidFill>
                <a:prstClr val="black"/>
              </a:solidFill>
              <a:latin typeface="Times New Roman" panose="02020603050405020304" pitchFamily="18" charset="0"/>
              <a:ea typeface="Times New Roman" panose="02020603050405020304" pitchFamily="18" charset="0"/>
            </a:endParaRPr>
          </a:p>
        </p:txBody>
      </p:sp>
      <p:sp>
        <p:nvSpPr>
          <p:cNvPr id="8" name="Rectangle 7">
            <a:extLst>
              <a:ext uri="{FF2B5EF4-FFF2-40B4-BE49-F238E27FC236}">
                <a16:creationId xmlns:a16="http://schemas.microsoft.com/office/drawing/2014/main" id="{F4B4B27B-63D1-408E-95EC-6F5F833DB396}"/>
              </a:ext>
            </a:extLst>
          </p:cNvPr>
          <p:cNvSpPr/>
          <p:nvPr/>
        </p:nvSpPr>
        <p:spPr>
          <a:xfrm>
            <a:off x="4715454" y="4124097"/>
            <a:ext cx="3816424" cy="1384995"/>
          </a:xfrm>
          <a:prstGeom prst="rect">
            <a:avLst/>
          </a:prstGeom>
        </p:spPr>
        <p:txBody>
          <a:bodyPr wrap="square">
            <a:spAutoFit/>
          </a:bodyPr>
          <a:lstStyle/>
          <a:p>
            <a:r>
              <a:rPr lang="ro-RO" sz="1400" b="1" dirty="0"/>
              <a:t>D.1 REALIZĂRI ȘTIINȚIFICE ÎN DOMENIUL STUDIULUI FIZIOLOGIEI ȘI PATOLOGIEI FARINGIENE</a:t>
            </a:r>
            <a:endParaRPr lang="en-US" sz="1400" b="1" dirty="0"/>
          </a:p>
          <a:p>
            <a:endParaRPr lang="en-US" sz="1400" b="1" dirty="0"/>
          </a:p>
          <a:p>
            <a:r>
              <a:rPr lang="ro-RO" sz="1400" b="1" dirty="0"/>
              <a:t>D.2. STRATEGII TERAPEUTICE ÎN COVID-19 ȘI ALTE INFECȚII VIRALE SEVERE</a:t>
            </a:r>
          </a:p>
        </p:txBody>
      </p:sp>
      <p:pic>
        <p:nvPicPr>
          <p:cNvPr id="9" name="Picture 8">
            <a:extLst>
              <a:ext uri="{FF2B5EF4-FFF2-40B4-BE49-F238E27FC236}">
                <a16:creationId xmlns:a16="http://schemas.microsoft.com/office/drawing/2014/main" id="{882D3EA6-64AC-45B4-AA8D-667951C45F10}"/>
              </a:ext>
            </a:extLst>
          </p:cNvPr>
          <p:cNvPicPr>
            <a:picLocks noChangeAspect="1"/>
          </p:cNvPicPr>
          <p:nvPr/>
        </p:nvPicPr>
        <p:blipFill>
          <a:blip r:embed="rId3"/>
          <a:stretch>
            <a:fillRect/>
          </a:stretch>
        </p:blipFill>
        <p:spPr>
          <a:xfrm>
            <a:off x="4698014" y="2104729"/>
            <a:ext cx="3564395" cy="1600200"/>
          </a:xfrm>
          <a:prstGeom prst="rect">
            <a:avLst/>
          </a:prstGeom>
        </p:spPr>
      </p:pic>
    </p:spTree>
    <p:extLst>
      <p:ext uri="{BB962C8B-B14F-4D97-AF65-F5344CB8AC3E}">
        <p14:creationId xmlns:p14="http://schemas.microsoft.com/office/powerpoint/2010/main" val="3800121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23" y="1524"/>
            <a:ext cx="9142209" cy="774191"/>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3" name="object 3"/>
          <p:cNvSpPr/>
          <p:nvPr/>
        </p:nvSpPr>
        <p:spPr>
          <a:xfrm>
            <a:off x="2426207" y="692784"/>
            <a:ext cx="4439399" cy="311531"/>
          </a:xfrm>
          <a:prstGeom prst="rect">
            <a:avLst/>
          </a:prstGeom>
          <a:blipFill>
            <a:blip r:embed="rId4" cstate="print"/>
            <a:stretch>
              <a:fillRect/>
            </a:stretch>
          </a:blipFill>
        </p:spPr>
        <p:txBody>
          <a:bodyPr wrap="square" lIns="0" tIns="0" rIns="0" bIns="0" rtlCol="0"/>
          <a:lstStyle/>
          <a:p>
            <a:endParaRPr>
              <a:solidFill>
                <a:prstClr val="black"/>
              </a:solidFill>
            </a:endParaRPr>
          </a:p>
        </p:txBody>
      </p:sp>
      <p:sp>
        <p:nvSpPr>
          <p:cNvPr id="5" name="object 5"/>
          <p:cNvSpPr/>
          <p:nvPr/>
        </p:nvSpPr>
        <p:spPr>
          <a:xfrm>
            <a:off x="16605" y="251562"/>
            <a:ext cx="9135110" cy="590842"/>
          </a:xfrm>
          <a:custGeom>
            <a:avLst/>
            <a:gdLst/>
            <a:ahLst/>
            <a:cxnLst/>
            <a:rect l="l" t="t" r="r" b="b"/>
            <a:pathLst>
              <a:path w="9135110" h="681990">
                <a:moveTo>
                  <a:pt x="0" y="0"/>
                </a:moveTo>
                <a:lnTo>
                  <a:pt x="9134551" y="0"/>
                </a:lnTo>
                <a:lnTo>
                  <a:pt x="9134551" y="681431"/>
                </a:lnTo>
                <a:lnTo>
                  <a:pt x="0" y="681431"/>
                </a:lnTo>
                <a:lnTo>
                  <a:pt x="0" y="0"/>
                </a:lnTo>
                <a:close/>
              </a:path>
            </a:pathLst>
          </a:custGeom>
          <a:ln w="38100">
            <a:solidFill>
              <a:srgbClr val="FFFFFF"/>
            </a:solidFill>
          </a:ln>
        </p:spPr>
        <p:txBody>
          <a:bodyPr wrap="square" lIns="0" tIns="0" rIns="0" bIns="0" rtlCol="0"/>
          <a:lstStyle/>
          <a:p>
            <a:endParaRPr>
              <a:solidFill>
                <a:prstClr val="black"/>
              </a:solidFill>
            </a:endParaRPr>
          </a:p>
        </p:txBody>
      </p:sp>
      <p:sp>
        <p:nvSpPr>
          <p:cNvPr id="7" name="object 7"/>
          <p:cNvSpPr txBox="1">
            <a:spLocks noGrp="1"/>
          </p:cNvSpPr>
          <p:nvPr>
            <p:ph type="title"/>
          </p:nvPr>
        </p:nvSpPr>
        <p:spPr>
          <a:xfrm>
            <a:off x="1007604" y="77160"/>
            <a:ext cx="7956884" cy="505267"/>
          </a:xfrm>
          <a:prstGeom prst="rect">
            <a:avLst/>
          </a:prstGeom>
        </p:spPr>
        <p:txBody>
          <a:bodyPr vert="horz" wrap="square" lIns="0" tIns="12700" rIns="0" bIns="0" rtlCol="0">
            <a:spAutoFit/>
          </a:bodyPr>
          <a:lstStyle/>
          <a:p>
            <a:pPr marL="12700" algn="ctr">
              <a:lnSpc>
                <a:spcPct val="100000"/>
              </a:lnSpc>
              <a:spcBef>
                <a:spcPts val="100"/>
              </a:spcBef>
            </a:pPr>
            <a:r>
              <a:rPr lang="en-US" sz="3200" dirty="0">
                <a:solidFill>
                  <a:srgbClr val="0070C0"/>
                </a:solidFill>
                <a:effectLst>
                  <a:outerShdw blurRad="38100" dist="38100" dir="2700000" algn="tl">
                    <a:srgbClr val="000000">
                      <a:alpha val="43137"/>
                    </a:srgbClr>
                  </a:outerShdw>
                </a:effectLst>
              </a:rPr>
              <a:t>PREZENTAREA GENERALA A CARIEREI:</a:t>
            </a:r>
            <a:endParaRPr sz="3200" dirty="0">
              <a:solidFill>
                <a:srgbClr val="0070C0"/>
              </a:solidFill>
              <a:effectLst>
                <a:outerShdw blurRad="38100" dist="38100" dir="2700000" algn="tl">
                  <a:srgbClr val="000000">
                    <a:alpha val="43137"/>
                  </a:srgbClr>
                </a:outerShdw>
              </a:effectLst>
            </a:endParaRPr>
          </a:p>
        </p:txBody>
      </p:sp>
      <p:sp>
        <p:nvSpPr>
          <p:cNvPr id="8" name="object 8"/>
          <p:cNvSpPr txBox="1"/>
          <p:nvPr/>
        </p:nvSpPr>
        <p:spPr>
          <a:xfrm>
            <a:off x="307190" y="2546940"/>
            <a:ext cx="2584135" cy="1561325"/>
          </a:xfrm>
          <a:prstGeom prst="rect">
            <a:avLst/>
          </a:prstGeom>
          <a:ln w="25400">
            <a:solidFill>
              <a:srgbClr val="385D8A"/>
            </a:solidFill>
          </a:ln>
        </p:spPr>
        <p:txBody>
          <a:bodyPr vert="horz" wrap="square" lIns="0" tIns="88265" rIns="0" bIns="0" rtlCol="0">
            <a:spAutoFit/>
          </a:bodyPr>
          <a:lstStyle/>
          <a:p>
            <a:pPr marL="234315" marR="422275" indent="-1905" algn="ctr">
              <a:spcBef>
                <a:spcPts val="695"/>
              </a:spcBef>
            </a:pPr>
            <a:r>
              <a:rPr lang="en-US" sz="1400" b="1" spc="-5" dirty="0">
                <a:latin typeface="Times New Roman" panose="02020603050405020304" pitchFamily="18" charset="0"/>
                <a:cs typeface="Times New Roman" panose="02020603050405020304" pitchFamily="18" charset="0"/>
              </a:rPr>
              <a:t>Student  MEDICINA</a:t>
            </a:r>
          </a:p>
          <a:p>
            <a:pPr marL="234315" marR="422275" indent="-1905" algn="ctr">
              <a:spcBef>
                <a:spcPts val="695"/>
              </a:spcBef>
            </a:pPr>
            <a:r>
              <a:rPr lang="en-US" sz="1400" b="1" spc="-5" dirty="0">
                <a:latin typeface="Times New Roman" panose="02020603050405020304" pitchFamily="18" charset="0"/>
                <a:cs typeface="Times New Roman" panose="02020603050405020304" pitchFamily="18" charset="0"/>
              </a:rPr>
              <a:t> </a:t>
            </a:r>
            <a:r>
              <a:rPr sz="1400" b="1" spc="-5" dirty="0">
                <a:latin typeface="Times New Roman" panose="02020603050405020304" pitchFamily="18" charset="0"/>
                <a:cs typeface="Times New Roman" panose="02020603050405020304" pitchFamily="18" charset="0"/>
              </a:rPr>
              <a:t>198</a:t>
            </a:r>
            <a:r>
              <a:rPr lang="en-US" sz="1400" b="1" spc="-5" dirty="0">
                <a:latin typeface="Times New Roman" panose="02020603050405020304" pitchFamily="18" charset="0"/>
                <a:cs typeface="Times New Roman" panose="02020603050405020304" pitchFamily="18" charset="0"/>
              </a:rPr>
              <a:t>3</a:t>
            </a:r>
            <a:r>
              <a:rPr sz="1400" b="1" spc="-5" dirty="0">
                <a:latin typeface="Times New Roman" panose="02020603050405020304" pitchFamily="18" charset="0"/>
                <a:cs typeface="Times New Roman" panose="02020603050405020304" pitchFamily="18" charset="0"/>
              </a:rPr>
              <a:t>-19</a:t>
            </a:r>
            <a:r>
              <a:rPr lang="en-US" sz="1400" b="1" spc="-5" dirty="0">
                <a:latin typeface="Times New Roman" panose="02020603050405020304" pitchFamily="18" charset="0"/>
                <a:cs typeface="Times New Roman" panose="02020603050405020304" pitchFamily="18" charset="0"/>
              </a:rPr>
              <a:t>89</a:t>
            </a:r>
          </a:p>
          <a:p>
            <a:pPr marL="234315" marR="422275" indent="-1905" algn="ctr">
              <a:spcBef>
                <a:spcPts val="695"/>
              </a:spcBef>
            </a:pPr>
            <a:r>
              <a:rPr lang="en-US" sz="1400" b="1" spc="-5" dirty="0" err="1">
                <a:latin typeface="Times New Roman" panose="02020603050405020304" pitchFamily="18" charset="0"/>
                <a:cs typeface="Times New Roman" panose="02020603050405020304" pitchFamily="18" charset="0"/>
              </a:rPr>
              <a:t>Facultatea</a:t>
            </a:r>
            <a:r>
              <a:rPr lang="en-US" sz="1400" b="1" spc="-5" dirty="0">
                <a:latin typeface="Times New Roman" panose="02020603050405020304" pitchFamily="18" charset="0"/>
                <a:cs typeface="Times New Roman" panose="02020603050405020304" pitchFamily="18" charset="0"/>
              </a:rPr>
              <a:t> de </a:t>
            </a:r>
            <a:r>
              <a:rPr lang="en-US" sz="1400" b="1" spc="-5" dirty="0" err="1">
                <a:latin typeface="Times New Roman" panose="02020603050405020304" pitchFamily="18" charset="0"/>
                <a:cs typeface="Times New Roman" panose="02020603050405020304" pitchFamily="18" charset="0"/>
              </a:rPr>
              <a:t>Medicină</a:t>
            </a:r>
            <a:r>
              <a:rPr lang="en-US" sz="1400" b="1" spc="-5" dirty="0">
                <a:latin typeface="Times New Roman" panose="02020603050405020304" pitchFamily="18" charset="0"/>
                <a:cs typeface="Times New Roman" panose="02020603050405020304" pitchFamily="18" charset="0"/>
              </a:rPr>
              <a:t> </a:t>
            </a:r>
            <a:r>
              <a:rPr lang="en-US" sz="1400" b="1" spc="-5" dirty="0" err="1">
                <a:latin typeface="Times New Roman" panose="02020603050405020304" pitchFamily="18" charset="0"/>
                <a:cs typeface="Times New Roman" panose="02020603050405020304" pitchFamily="18" charset="0"/>
              </a:rPr>
              <a:t>Generală</a:t>
            </a:r>
            <a:r>
              <a:rPr lang="en-US" sz="1400" b="1" spc="-5" dirty="0">
                <a:latin typeface="Times New Roman" panose="02020603050405020304" pitchFamily="18" charset="0"/>
                <a:cs typeface="Times New Roman" panose="02020603050405020304" pitchFamily="18" charset="0"/>
              </a:rPr>
              <a:t> a </a:t>
            </a:r>
            <a:r>
              <a:rPr lang="en-US" sz="1400" b="1" spc="-5" dirty="0" err="1">
                <a:latin typeface="Times New Roman" panose="02020603050405020304" pitchFamily="18" charset="0"/>
                <a:cs typeface="Times New Roman" panose="02020603050405020304" pitchFamily="18" charset="0"/>
              </a:rPr>
              <a:t>Institutului</a:t>
            </a:r>
            <a:r>
              <a:rPr lang="en-US" sz="1400" b="1" spc="-5" dirty="0">
                <a:latin typeface="Times New Roman" panose="02020603050405020304" pitchFamily="18" charset="0"/>
                <a:cs typeface="Times New Roman" panose="02020603050405020304" pitchFamily="18" charset="0"/>
              </a:rPr>
              <a:t> de </a:t>
            </a:r>
            <a:r>
              <a:rPr lang="en-US" sz="1400" b="1" spc="-5" dirty="0" err="1">
                <a:latin typeface="Times New Roman" panose="02020603050405020304" pitchFamily="18" charset="0"/>
                <a:cs typeface="Times New Roman" panose="02020603050405020304" pitchFamily="18" charset="0"/>
              </a:rPr>
              <a:t>Medicină</a:t>
            </a:r>
            <a:r>
              <a:rPr lang="en-US" sz="1400" b="1" spc="-5" dirty="0">
                <a:latin typeface="Times New Roman" panose="02020603050405020304" pitchFamily="18" charset="0"/>
                <a:cs typeface="Times New Roman" panose="02020603050405020304" pitchFamily="18" charset="0"/>
              </a:rPr>
              <a:t> </a:t>
            </a:r>
            <a:r>
              <a:rPr lang="en-US" sz="1400" b="1" spc="-5" dirty="0" err="1">
                <a:latin typeface="Times New Roman" panose="02020603050405020304" pitchFamily="18" charset="0"/>
                <a:cs typeface="Times New Roman" panose="02020603050405020304" pitchFamily="18" charset="0"/>
              </a:rPr>
              <a:t>şi</a:t>
            </a:r>
            <a:r>
              <a:rPr lang="en-US" sz="1400" b="1" spc="-5" dirty="0">
                <a:latin typeface="Times New Roman" panose="02020603050405020304" pitchFamily="18" charset="0"/>
                <a:cs typeface="Times New Roman" panose="02020603050405020304" pitchFamily="18" charset="0"/>
              </a:rPr>
              <a:t> </a:t>
            </a:r>
            <a:r>
              <a:rPr lang="en-US" sz="1400" b="1" spc="-5" dirty="0" err="1">
                <a:latin typeface="Times New Roman" panose="02020603050405020304" pitchFamily="18" charset="0"/>
                <a:cs typeface="Times New Roman" panose="02020603050405020304" pitchFamily="18" charset="0"/>
              </a:rPr>
              <a:t>Farmacie</a:t>
            </a:r>
            <a:r>
              <a:rPr lang="en-US" sz="1400" b="1" spc="-5" dirty="0">
                <a:latin typeface="Times New Roman" panose="02020603050405020304" pitchFamily="18" charset="0"/>
                <a:cs typeface="Times New Roman" panose="02020603050405020304" pitchFamily="18" charset="0"/>
              </a:rPr>
              <a:t> din Cluj-Napoca</a:t>
            </a:r>
          </a:p>
        </p:txBody>
      </p:sp>
      <p:sp>
        <p:nvSpPr>
          <p:cNvPr id="9" name="object 9"/>
          <p:cNvSpPr txBox="1"/>
          <p:nvPr/>
        </p:nvSpPr>
        <p:spPr>
          <a:xfrm>
            <a:off x="6252677" y="2509643"/>
            <a:ext cx="2711811" cy="1938991"/>
          </a:xfrm>
          <a:prstGeom prst="rect">
            <a:avLst/>
          </a:prstGeom>
          <a:ln w="25400">
            <a:solidFill>
              <a:srgbClr val="385D8A"/>
            </a:solidFill>
          </a:ln>
        </p:spPr>
        <p:txBody>
          <a:bodyPr vert="horz" wrap="square" lIns="0" tIns="0" rIns="0" bIns="0" rtlCol="0">
            <a:spAutoFit/>
          </a:bodyPr>
          <a:lstStyle/>
          <a:p>
            <a:pPr marR="41275" algn="ctr">
              <a:lnSpc>
                <a:spcPts val="3840"/>
              </a:lnSpc>
            </a:pPr>
            <a:endParaRPr sz="3200" dirty="0">
              <a:solidFill>
                <a:prstClr val="black"/>
              </a:solidFill>
              <a:cs typeface="Calibri"/>
            </a:endParaRPr>
          </a:p>
        </p:txBody>
      </p:sp>
      <p:sp>
        <p:nvSpPr>
          <p:cNvPr id="13" name="object 13"/>
          <p:cNvSpPr/>
          <p:nvPr/>
        </p:nvSpPr>
        <p:spPr>
          <a:xfrm>
            <a:off x="2495692" y="1346340"/>
            <a:ext cx="1880870" cy="1160780"/>
          </a:xfrm>
          <a:custGeom>
            <a:avLst/>
            <a:gdLst/>
            <a:ahLst/>
            <a:cxnLst/>
            <a:rect l="l" t="t" r="r" b="b"/>
            <a:pathLst>
              <a:path w="1880870" h="1160780">
                <a:moveTo>
                  <a:pt x="1880387" y="870381"/>
                </a:moveTo>
                <a:lnTo>
                  <a:pt x="1300124" y="870381"/>
                </a:lnTo>
                <a:lnTo>
                  <a:pt x="1637652" y="1160513"/>
                </a:lnTo>
                <a:lnTo>
                  <a:pt x="1880387" y="870381"/>
                </a:lnTo>
                <a:close/>
              </a:path>
              <a:path w="1880870" h="1160780">
                <a:moveTo>
                  <a:pt x="290118" y="0"/>
                </a:moveTo>
                <a:lnTo>
                  <a:pt x="0" y="0"/>
                </a:lnTo>
                <a:lnTo>
                  <a:pt x="53547" y="740"/>
                </a:lnTo>
                <a:lnTo>
                  <a:pt x="106700" y="2945"/>
                </a:lnTo>
                <a:lnTo>
                  <a:pt x="159421" y="6593"/>
                </a:lnTo>
                <a:lnTo>
                  <a:pt x="211672" y="11662"/>
                </a:lnTo>
                <a:lnTo>
                  <a:pt x="263418" y="18130"/>
                </a:lnTo>
                <a:lnTo>
                  <a:pt x="314620" y="25974"/>
                </a:lnTo>
                <a:lnTo>
                  <a:pt x="365243" y="35171"/>
                </a:lnTo>
                <a:lnTo>
                  <a:pt x="415248" y="45701"/>
                </a:lnTo>
                <a:lnTo>
                  <a:pt x="464600" y="57540"/>
                </a:lnTo>
                <a:lnTo>
                  <a:pt x="513261" y="70665"/>
                </a:lnTo>
                <a:lnTo>
                  <a:pt x="561194" y="85056"/>
                </a:lnTo>
                <a:lnTo>
                  <a:pt x="608363" y="100690"/>
                </a:lnTo>
                <a:lnTo>
                  <a:pt x="654729" y="117544"/>
                </a:lnTo>
                <a:lnTo>
                  <a:pt x="700257" y="135596"/>
                </a:lnTo>
                <a:lnTo>
                  <a:pt x="744909" y="154823"/>
                </a:lnTo>
                <a:lnTo>
                  <a:pt x="788649" y="175205"/>
                </a:lnTo>
                <a:lnTo>
                  <a:pt x="831439" y="196717"/>
                </a:lnTo>
                <a:lnTo>
                  <a:pt x="873242" y="219339"/>
                </a:lnTo>
                <a:lnTo>
                  <a:pt x="914022" y="243047"/>
                </a:lnTo>
                <a:lnTo>
                  <a:pt x="953741" y="267820"/>
                </a:lnTo>
                <a:lnTo>
                  <a:pt x="992363" y="293635"/>
                </a:lnTo>
                <a:lnTo>
                  <a:pt x="1029850" y="320471"/>
                </a:lnTo>
                <a:lnTo>
                  <a:pt x="1066166" y="348303"/>
                </a:lnTo>
                <a:lnTo>
                  <a:pt x="1101273" y="377112"/>
                </a:lnTo>
                <a:lnTo>
                  <a:pt x="1135135" y="406873"/>
                </a:lnTo>
                <a:lnTo>
                  <a:pt x="1167715" y="437566"/>
                </a:lnTo>
                <a:lnTo>
                  <a:pt x="1198976" y="469167"/>
                </a:lnTo>
                <a:lnTo>
                  <a:pt x="1228880" y="501654"/>
                </a:lnTo>
                <a:lnTo>
                  <a:pt x="1257391" y="535006"/>
                </a:lnTo>
                <a:lnTo>
                  <a:pt x="1284472" y="569199"/>
                </a:lnTo>
                <a:lnTo>
                  <a:pt x="1310086" y="604212"/>
                </a:lnTo>
                <a:lnTo>
                  <a:pt x="1334195" y="640022"/>
                </a:lnTo>
                <a:lnTo>
                  <a:pt x="1356764" y="676608"/>
                </a:lnTo>
                <a:lnTo>
                  <a:pt x="1377754" y="713946"/>
                </a:lnTo>
                <a:lnTo>
                  <a:pt x="1397130" y="752015"/>
                </a:lnTo>
                <a:lnTo>
                  <a:pt x="1414853" y="790792"/>
                </a:lnTo>
                <a:lnTo>
                  <a:pt x="1430887" y="830255"/>
                </a:lnTo>
                <a:lnTo>
                  <a:pt x="1445196" y="870381"/>
                </a:lnTo>
                <a:lnTo>
                  <a:pt x="1735315" y="870381"/>
                </a:lnTo>
                <a:lnTo>
                  <a:pt x="1721006" y="830255"/>
                </a:lnTo>
                <a:lnTo>
                  <a:pt x="1704972" y="790792"/>
                </a:lnTo>
                <a:lnTo>
                  <a:pt x="1687248" y="752015"/>
                </a:lnTo>
                <a:lnTo>
                  <a:pt x="1667873" y="713946"/>
                </a:lnTo>
                <a:lnTo>
                  <a:pt x="1646883" y="676608"/>
                </a:lnTo>
                <a:lnTo>
                  <a:pt x="1624314" y="640022"/>
                </a:lnTo>
                <a:lnTo>
                  <a:pt x="1600204" y="604212"/>
                </a:lnTo>
                <a:lnTo>
                  <a:pt x="1574591" y="569199"/>
                </a:lnTo>
                <a:lnTo>
                  <a:pt x="1547510" y="535006"/>
                </a:lnTo>
                <a:lnTo>
                  <a:pt x="1518999" y="501654"/>
                </a:lnTo>
                <a:lnTo>
                  <a:pt x="1489095" y="469167"/>
                </a:lnTo>
                <a:lnTo>
                  <a:pt x="1457834" y="437566"/>
                </a:lnTo>
                <a:lnTo>
                  <a:pt x="1425254" y="406873"/>
                </a:lnTo>
                <a:lnTo>
                  <a:pt x="1391392" y="377112"/>
                </a:lnTo>
                <a:lnTo>
                  <a:pt x="1356285" y="348303"/>
                </a:lnTo>
                <a:lnTo>
                  <a:pt x="1319969" y="320471"/>
                </a:lnTo>
                <a:lnTo>
                  <a:pt x="1282481" y="293635"/>
                </a:lnTo>
                <a:lnTo>
                  <a:pt x="1243860" y="267820"/>
                </a:lnTo>
                <a:lnTo>
                  <a:pt x="1204140" y="243047"/>
                </a:lnTo>
                <a:lnTo>
                  <a:pt x="1163361" y="219339"/>
                </a:lnTo>
                <a:lnTo>
                  <a:pt x="1121557" y="196717"/>
                </a:lnTo>
                <a:lnTo>
                  <a:pt x="1078768" y="175205"/>
                </a:lnTo>
                <a:lnTo>
                  <a:pt x="1035028" y="154823"/>
                </a:lnTo>
                <a:lnTo>
                  <a:pt x="990376" y="135596"/>
                </a:lnTo>
                <a:lnTo>
                  <a:pt x="944848" y="117544"/>
                </a:lnTo>
                <a:lnTo>
                  <a:pt x="898481" y="100690"/>
                </a:lnTo>
                <a:lnTo>
                  <a:pt x="851313" y="85056"/>
                </a:lnTo>
                <a:lnTo>
                  <a:pt x="803380" y="70665"/>
                </a:lnTo>
                <a:lnTo>
                  <a:pt x="754719" y="57540"/>
                </a:lnTo>
                <a:lnTo>
                  <a:pt x="705367" y="45701"/>
                </a:lnTo>
                <a:lnTo>
                  <a:pt x="655362" y="35171"/>
                </a:lnTo>
                <a:lnTo>
                  <a:pt x="604739" y="25974"/>
                </a:lnTo>
                <a:lnTo>
                  <a:pt x="553536" y="18130"/>
                </a:lnTo>
                <a:lnTo>
                  <a:pt x="501791" y="11662"/>
                </a:lnTo>
                <a:lnTo>
                  <a:pt x="449539" y="6593"/>
                </a:lnTo>
                <a:lnTo>
                  <a:pt x="396819" y="2945"/>
                </a:lnTo>
                <a:lnTo>
                  <a:pt x="343666" y="740"/>
                </a:lnTo>
                <a:lnTo>
                  <a:pt x="290118" y="0"/>
                </a:lnTo>
                <a:close/>
              </a:path>
            </a:pathLst>
          </a:custGeom>
          <a:solidFill>
            <a:srgbClr val="4F81BD"/>
          </a:solidFill>
        </p:spPr>
        <p:txBody>
          <a:bodyPr wrap="square" lIns="0" tIns="0" rIns="0" bIns="0" rtlCol="0"/>
          <a:lstStyle/>
          <a:p>
            <a:endParaRPr>
              <a:solidFill>
                <a:prstClr val="black"/>
              </a:solidFill>
            </a:endParaRPr>
          </a:p>
        </p:txBody>
      </p:sp>
      <p:sp>
        <p:nvSpPr>
          <p:cNvPr id="15" name="object 15"/>
          <p:cNvSpPr/>
          <p:nvPr/>
        </p:nvSpPr>
        <p:spPr>
          <a:xfrm>
            <a:off x="1003442" y="1373572"/>
            <a:ext cx="3373120" cy="1160780"/>
          </a:xfrm>
          <a:custGeom>
            <a:avLst/>
            <a:gdLst/>
            <a:ahLst/>
            <a:cxnLst/>
            <a:rect l="l" t="t" r="r" b="b"/>
            <a:pathLst>
              <a:path w="3373120" h="1160780">
                <a:moveTo>
                  <a:pt x="1637652" y="5499"/>
                </a:moveTo>
                <a:lnTo>
                  <a:pt x="1583358" y="10392"/>
                </a:lnTo>
                <a:lnTo>
                  <a:pt x="1529713" y="16759"/>
                </a:lnTo>
                <a:lnTo>
                  <a:pt x="1476752" y="24573"/>
                </a:lnTo>
                <a:lnTo>
                  <a:pt x="1424505" y="33806"/>
                </a:lnTo>
                <a:lnTo>
                  <a:pt x="1373005" y="44429"/>
                </a:lnTo>
                <a:lnTo>
                  <a:pt x="1322285" y="56415"/>
                </a:lnTo>
                <a:lnTo>
                  <a:pt x="1272378" y="69737"/>
                </a:lnTo>
                <a:lnTo>
                  <a:pt x="1223316" y="84365"/>
                </a:lnTo>
                <a:lnTo>
                  <a:pt x="1175131" y="100273"/>
                </a:lnTo>
                <a:lnTo>
                  <a:pt x="1127856" y="117433"/>
                </a:lnTo>
                <a:lnTo>
                  <a:pt x="1081524" y="135815"/>
                </a:lnTo>
                <a:lnTo>
                  <a:pt x="1036166" y="155394"/>
                </a:lnTo>
                <a:lnTo>
                  <a:pt x="991817" y="176140"/>
                </a:lnTo>
                <a:lnTo>
                  <a:pt x="948507" y="198027"/>
                </a:lnTo>
                <a:lnTo>
                  <a:pt x="906270" y="221025"/>
                </a:lnTo>
                <a:lnTo>
                  <a:pt x="865138" y="245108"/>
                </a:lnTo>
                <a:lnTo>
                  <a:pt x="825143" y="270247"/>
                </a:lnTo>
                <a:lnTo>
                  <a:pt x="786319" y="296414"/>
                </a:lnTo>
                <a:lnTo>
                  <a:pt x="748697" y="323583"/>
                </a:lnTo>
                <a:lnTo>
                  <a:pt x="712311" y="351723"/>
                </a:lnTo>
                <a:lnTo>
                  <a:pt x="677192" y="380809"/>
                </a:lnTo>
                <a:lnTo>
                  <a:pt x="643373" y="410812"/>
                </a:lnTo>
                <a:lnTo>
                  <a:pt x="610888" y="441703"/>
                </a:lnTo>
                <a:lnTo>
                  <a:pt x="579767" y="473456"/>
                </a:lnTo>
                <a:lnTo>
                  <a:pt x="550044" y="506043"/>
                </a:lnTo>
                <a:lnTo>
                  <a:pt x="521751" y="539435"/>
                </a:lnTo>
                <a:lnTo>
                  <a:pt x="494921" y="573604"/>
                </a:lnTo>
                <a:lnTo>
                  <a:pt x="469587" y="608524"/>
                </a:lnTo>
                <a:lnTo>
                  <a:pt x="445780" y="644165"/>
                </a:lnTo>
                <a:lnTo>
                  <a:pt x="423533" y="680500"/>
                </a:lnTo>
                <a:lnTo>
                  <a:pt x="402880" y="717502"/>
                </a:lnTo>
                <a:lnTo>
                  <a:pt x="383852" y="755141"/>
                </a:lnTo>
                <a:lnTo>
                  <a:pt x="366481" y="793392"/>
                </a:lnTo>
                <a:lnTo>
                  <a:pt x="350801" y="832224"/>
                </a:lnTo>
                <a:lnTo>
                  <a:pt x="336844" y="871612"/>
                </a:lnTo>
                <a:lnTo>
                  <a:pt x="324643" y="911526"/>
                </a:lnTo>
                <a:lnTo>
                  <a:pt x="314229" y="951939"/>
                </a:lnTo>
                <a:lnTo>
                  <a:pt x="305636" y="992823"/>
                </a:lnTo>
                <a:lnTo>
                  <a:pt x="298896" y="1034150"/>
                </a:lnTo>
                <a:lnTo>
                  <a:pt x="294041" y="1075893"/>
                </a:lnTo>
                <a:lnTo>
                  <a:pt x="291104" y="1118023"/>
                </a:lnTo>
                <a:lnTo>
                  <a:pt x="290118" y="1160513"/>
                </a:lnTo>
                <a:lnTo>
                  <a:pt x="0" y="1160513"/>
                </a:lnTo>
                <a:lnTo>
                  <a:pt x="942" y="1118889"/>
                </a:lnTo>
                <a:lnTo>
                  <a:pt x="3747" y="1077634"/>
                </a:lnTo>
                <a:lnTo>
                  <a:pt x="8384" y="1036772"/>
                </a:lnTo>
                <a:lnTo>
                  <a:pt x="14822" y="996328"/>
                </a:lnTo>
                <a:lnTo>
                  <a:pt x="23027" y="956326"/>
                </a:lnTo>
                <a:lnTo>
                  <a:pt x="32970" y="916791"/>
                </a:lnTo>
                <a:lnTo>
                  <a:pt x="44618" y="877747"/>
                </a:lnTo>
                <a:lnTo>
                  <a:pt x="57941" y="839220"/>
                </a:lnTo>
                <a:lnTo>
                  <a:pt x="72905" y="801232"/>
                </a:lnTo>
                <a:lnTo>
                  <a:pt x="89480" y="763810"/>
                </a:lnTo>
                <a:lnTo>
                  <a:pt x="107634" y="726977"/>
                </a:lnTo>
                <a:lnTo>
                  <a:pt x="127336" y="690759"/>
                </a:lnTo>
                <a:lnTo>
                  <a:pt x="148554" y="655179"/>
                </a:lnTo>
                <a:lnTo>
                  <a:pt x="171256" y="620262"/>
                </a:lnTo>
                <a:lnTo>
                  <a:pt x="195411" y="586033"/>
                </a:lnTo>
                <a:lnTo>
                  <a:pt x="220988" y="552517"/>
                </a:lnTo>
                <a:lnTo>
                  <a:pt x="247954" y="519737"/>
                </a:lnTo>
                <a:lnTo>
                  <a:pt x="276278" y="487719"/>
                </a:lnTo>
                <a:lnTo>
                  <a:pt x="305929" y="456486"/>
                </a:lnTo>
                <a:lnTo>
                  <a:pt x="336875" y="426064"/>
                </a:lnTo>
                <a:lnTo>
                  <a:pt x="369084" y="396477"/>
                </a:lnTo>
                <a:lnTo>
                  <a:pt x="402525" y="367750"/>
                </a:lnTo>
                <a:lnTo>
                  <a:pt x="437167" y="339907"/>
                </a:lnTo>
                <a:lnTo>
                  <a:pt x="472977" y="312973"/>
                </a:lnTo>
                <a:lnTo>
                  <a:pt x="509924" y="286971"/>
                </a:lnTo>
                <a:lnTo>
                  <a:pt x="547977" y="261928"/>
                </a:lnTo>
                <a:lnTo>
                  <a:pt x="587104" y="237867"/>
                </a:lnTo>
                <a:lnTo>
                  <a:pt x="627274" y="214813"/>
                </a:lnTo>
                <a:lnTo>
                  <a:pt x="668454" y="192790"/>
                </a:lnTo>
                <a:lnTo>
                  <a:pt x="710614" y="171823"/>
                </a:lnTo>
                <a:lnTo>
                  <a:pt x="753721" y="151937"/>
                </a:lnTo>
                <a:lnTo>
                  <a:pt x="797745" y="133156"/>
                </a:lnTo>
                <a:lnTo>
                  <a:pt x="842653" y="115504"/>
                </a:lnTo>
                <a:lnTo>
                  <a:pt x="888414" y="99007"/>
                </a:lnTo>
                <a:lnTo>
                  <a:pt x="934997" y="83688"/>
                </a:lnTo>
                <a:lnTo>
                  <a:pt x="982369" y="69573"/>
                </a:lnTo>
                <a:lnTo>
                  <a:pt x="1030500" y="56685"/>
                </a:lnTo>
                <a:lnTo>
                  <a:pt x="1079357" y="45050"/>
                </a:lnTo>
                <a:lnTo>
                  <a:pt x="1128910" y="34692"/>
                </a:lnTo>
                <a:lnTo>
                  <a:pt x="1179126" y="25635"/>
                </a:lnTo>
                <a:lnTo>
                  <a:pt x="1229975" y="17904"/>
                </a:lnTo>
                <a:lnTo>
                  <a:pt x="1281424" y="11524"/>
                </a:lnTo>
                <a:lnTo>
                  <a:pt x="1333441" y="6519"/>
                </a:lnTo>
                <a:lnTo>
                  <a:pt x="1385997" y="2913"/>
                </a:lnTo>
                <a:lnTo>
                  <a:pt x="1439057" y="732"/>
                </a:lnTo>
                <a:lnTo>
                  <a:pt x="1492592" y="0"/>
                </a:lnTo>
                <a:lnTo>
                  <a:pt x="1782711" y="0"/>
                </a:lnTo>
                <a:lnTo>
                  <a:pt x="1836260" y="740"/>
                </a:lnTo>
                <a:lnTo>
                  <a:pt x="1889413" y="2945"/>
                </a:lnTo>
                <a:lnTo>
                  <a:pt x="1942135" y="6593"/>
                </a:lnTo>
                <a:lnTo>
                  <a:pt x="1994387" y="11662"/>
                </a:lnTo>
                <a:lnTo>
                  <a:pt x="2046133" y="18130"/>
                </a:lnTo>
                <a:lnTo>
                  <a:pt x="2097336" y="25974"/>
                </a:lnTo>
                <a:lnTo>
                  <a:pt x="2147959" y="35171"/>
                </a:lnTo>
                <a:lnTo>
                  <a:pt x="2197965" y="45701"/>
                </a:lnTo>
                <a:lnTo>
                  <a:pt x="2247317" y="57540"/>
                </a:lnTo>
                <a:lnTo>
                  <a:pt x="2295978" y="70666"/>
                </a:lnTo>
                <a:lnTo>
                  <a:pt x="2343912" y="85057"/>
                </a:lnTo>
                <a:lnTo>
                  <a:pt x="2391080" y="100690"/>
                </a:lnTo>
                <a:lnTo>
                  <a:pt x="2437447" y="117544"/>
                </a:lnTo>
                <a:lnTo>
                  <a:pt x="2482974" y="135596"/>
                </a:lnTo>
                <a:lnTo>
                  <a:pt x="2527626" y="154824"/>
                </a:lnTo>
                <a:lnTo>
                  <a:pt x="2571366" y="175206"/>
                </a:lnTo>
                <a:lnTo>
                  <a:pt x="2614156" y="196718"/>
                </a:lnTo>
                <a:lnTo>
                  <a:pt x="2655959" y="219340"/>
                </a:lnTo>
                <a:lnTo>
                  <a:pt x="2696738" y="243049"/>
                </a:lnTo>
                <a:lnTo>
                  <a:pt x="2736457" y="267822"/>
                </a:lnTo>
                <a:lnTo>
                  <a:pt x="2775079" y="293638"/>
                </a:lnTo>
                <a:lnTo>
                  <a:pt x="2812566" y="320473"/>
                </a:lnTo>
                <a:lnTo>
                  <a:pt x="2848881" y="348306"/>
                </a:lnTo>
                <a:lnTo>
                  <a:pt x="2883988" y="377115"/>
                </a:lnTo>
                <a:lnTo>
                  <a:pt x="2917850" y="406877"/>
                </a:lnTo>
                <a:lnTo>
                  <a:pt x="2950430" y="437570"/>
                </a:lnTo>
                <a:lnTo>
                  <a:pt x="2981690" y="469171"/>
                </a:lnTo>
                <a:lnTo>
                  <a:pt x="3011594" y="501659"/>
                </a:lnTo>
                <a:lnTo>
                  <a:pt x="3040104" y="535011"/>
                </a:lnTo>
                <a:lnTo>
                  <a:pt x="3067185" y="569205"/>
                </a:lnTo>
                <a:lnTo>
                  <a:pt x="3092798" y="604219"/>
                </a:lnTo>
                <a:lnTo>
                  <a:pt x="3116908" y="640030"/>
                </a:lnTo>
                <a:lnTo>
                  <a:pt x="3139476" y="676616"/>
                </a:lnTo>
                <a:lnTo>
                  <a:pt x="3160466" y="713955"/>
                </a:lnTo>
                <a:lnTo>
                  <a:pt x="3179841" y="752025"/>
                </a:lnTo>
                <a:lnTo>
                  <a:pt x="3197565" y="790802"/>
                </a:lnTo>
                <a:lnTo>
                  <a:pt x="3213599" y="830266"/>
                </a:lnTo>
                <a:lnTo>
                  <a:pt x="3227908" y="870394"/>
                </a:lnTo>
                <a:lnTo>
                  <a:pt x="3372980" y="870394"/>
                </a:lnTo>
                <a:lnTo>
                  <a:pt x="3130245" y="1160513"/>
                </a:lnTo>
                <a:lnTo>
                  <a:pt x="2792717" y="870394"/>
                </a:lnTo>
                <a:lnTo>
                  <a:pt x="2937789" y="870394"/>
                </a:lnTo>
                <a:lnTo>
                  <a:pt x="2923480" y="830266"/>
                </a:lnTo>
                <a:lnTo>
                  <a:pt x="2907446" y="790802"/>
                </a:lnTo>
                <a:lnTo>
                  <a:pt x="2889722" y="752025"/>
                </a:lnTo>
                <a:lnTo>
                  <a:pt x="2870347" y="713955"/>
                </a:lnTo>
                <a:lnTo>
                  <a:pt x="2849357" y="676616"/>
                </a:lnTo>
                <a:lnTo>
                  <a:pt x="2826788" y="640030"/>
                </a:lnTo>
                <a:lnTo>
                  <a:pt x="2802679" y="604219"/>
                </a:lnTo>
                <a:lnTo>
                  <a:pt x="2777065" y="569205"/>
                </a:lnTo>
                <a:lnTo>
                  <a:pt x="2749984" y="535011"/>
                </a:lnTo>
                <a:lnTo>
                  <a:pt x="2721473" y="501659"/>
                </a:lnTo>
                <a:lnTo>
                  <a:pt x="2691569" y="469171"/>
                </a:lnTo>
                <a:lnTo>
                  <a:pt x="2660308" y="437570"/>
                </a:lnTo>
                <a:lnTo>
                  <a:pt x="2627728" y="406877"/>
                </a:lnTo>
                <a:lnTo>
                  <a:pt x="2593866" y="377115"/>
                </a:lnTo>
                <a:lnTo>
                  <a:pt x="2558759" y="348306"/>
                </a:lnTo>
                <a:lnTo>
                  <a:pt x="2522443" y="320473"/>
                </a:lnTo>
                <a:lnTo>
                  <a:pt x="2484956" y="293638"/>
                </a:lnTo>
                <a:lnTo>
                  <a:pt x="2446334" y="267822"/>
                </a:lnTo>
                <a:lnTo>
                  <a:pt x="2406615" y="243049"/>
                </a:lnTo>
                <a:lnTo>
                  <a:pt x="2365835" y="219340"/>
                </a:lnTo>
                <a:lnTo>
                  <a:pt x="2324032" y="196718"/>
                </a:lnTo>
                <a:lnTo>
                  <a:pt x="2281242" y="175206"/>
                </a:lnTo>
                <a:lnTo>
                  <a:pt x="2237502" y="154824"/>
                </a:lnTo>
                <a:lnTo>
                  <a:pt x="2192850" y="135596"/>
                </a:lnTo>
                <a:lnTo>
                  <a:pt x="2147322" y="117544"/>
                </a:lnTo>
                <a:lnTo>
                  <a:pt x="2100955" y="100690"/>
                </a:lnTo>
                <a:lnTo>
                  <a:pt x="2053787" y="85057"/>
                </a:lnTo>
                <a:lnTo>
                  <a:pt x="2005854" y="70666"/>
                </a:lnTo>
                <a:lnTo>
                  <a:pt x="1957193" y="57540"/>
                </a:lnTo>
                <a:lnTo>
                  <a:pt x="1907841" y="45701"/>
                </a:lnTo>
                <a:lnTo>
                  <a:pt x="1857836" y="35171"/>
                </a:lnTo>
                <a:lnTo>
                  <a:pt x="1807213" y="25974"/>
                </a:lnTo>
                <a:lnTo>
                  <a:pt x="1756011" y="18130"/>
                </a:lnTo>
                <a:lnTo>
                  <a:pt x="1704265" y="11662"/>
                </a:lnTo>
                <a:lnTo>
                  <a:pt x="1652013" y="6593"/>
                </a:lnTo>
                <a:lnTo>
                  <a:pt x="1599293" y="2945"/>
                </a:lnTo>
                <a:lnTo>
                  <a:pt x="1546140" y="740"/>
                </a:lnTo>
                <a:lnTo>
                  <a:pt x="1492592" y="0"/>
                </a:lnTo>
              </a:path>
            </a:pathLst>
          </a:custGeom>
          <a:ln w="25399">
            <a:solidFill>
              <a:srgbClr val="385D8A"/>
            </a:solidFill>
          </a:ln>
        </p:spPr>
        <p:txBody>
          <a:bodyPr wrap="square" lIns="0" tIns="0" rIns="0" bIns="0" rtlCol="0"/>
          <a:lstStyle/>
          <a:p>
            <a:endParaRPr>
              <a:solidFill>
                <a:prstClr val="black"/>
              </a:solidFill>
            </a:endParaRPr>
          </a:p>
        </p:txBody>
      </p:sp>
      <p:sp>
        <p:nvSpPr>
          <p:cNvPr id="16" name="object 16"/>
          <p:cNvSpPr/>
          <p:nvPr/>
        </p:nvSpPr>
        <p:spPr>
          <a:xfrm>
            <a:off x="4746961" y="1335659"/>
            <a:ext cx="2059305" cy="1160780"/>
          </a:xfrm>
          <a:custGeom>
            <a:avLst/>
            <a:gdLst/>
            <a:ahLst/>
            <a:cxnLst/>
            <a:rect l="l" t="t" r="r" b="b"/>
            <a:pathLst>
              <a:path w="2059305" h="1160780">
                <a:moveTo>
                  <a:pt x="580250" y="870381"/>
                </a:moveTo>
                <a:lnTo>
                  <a:pt x="0" y="870381"/>
                </a:lnTo>
                <a:lnTo>
                  <a:pt x="236880" y="1160513"/>
                </a:lnTo>
                <a:lnTo>
                  <a:pt x="580250" y="870381"/>
                </a:lnTo>
                <a:close/>
              </a:path>
              <a:path w="2059305" h="1160780">
                <a:moveTo>
                  <a:pt x="2058746" y="0"/>
                </a:moveTo>
                <a:lnTo>
                  <a:pt x="1768627" y="0"/>
                </a:lnTo>
                <a:lnTo>
                  <a:pt x="1712857" y="635"/>
                </a:lnTo>
                <a:lnTo>
                  <a:pt x="1657465" y="2531"/>
                </a:lnTo>
                <a:lnTo>
                  <a:pt x="1602486" y="5670"/>
                </a:lnTo>
                <a:lnTo>
                  <a:pt x="1547951" y="10033"/>
                </a:lnTo>
                <a:lnTo>
                  <a:pt x="1493894" y="15603"/>
                </a:lnTo>
                <a:lnTo>
                  <a:pt x="1440349" y="22362"/>
                </a:lnTo>
                <a:lnTo>
                  <a:pt x="1387347" y="30293"/>
                </a:lnTo>
                <a:lnTo>
                  <a:pt x="1334922" y="39377"/>
                </a:lnTo>
                <a:lnTo>
                  <a:pt x="1283108" y="49597"/>
                </a:lnTo>
                <a:lnTo>
                  <a:pt x="1231937" y="60936"/>
                </a:lnTo>
                <a:lnTo>
                  <a:pt x="1181442" y="73375"/>
                </a:lnTo>
                <a:lnTo>
                  <a:pt x="1131657" y="86897"/>
                </a:lnTo>
                <a:lnTo>
                  <a:pt x="1082613" y="101484"/>
                </a:lnTo>
                <a:lnTo>
                  <a:pt x="1034346" y="117118"/>
                </a:lnTo>
                <a:lnTo>
                  <a:pt x="986887" y="133782"/>
                </a:lnTo>
                <a:lnTo>
                  <a:pt x="940269" y="151458"/>
                </a:lnTo>
                <a:lnTo>
                  <a:pt x="894527" y="170128"/>
                </a:lnTo>
                <a:lnTo>
                  <a:pt x="849692" y="189775"/>
                </a:lnTo>
                <a:lnTo>
                  <a:pt x="805797" y="210380"/>
                </a:lnTo>
                <a:lnTo>
                  <a:pt x="762877" y="231927"/>
                </a:lnTo>
                <a:lnTo>
                  <a:pt x="720963" y="254396"/>
                </a:lnTo>
                <a:lnTo>
                  <a:pt x="680090" y="277772"/>
                </a:lnTo>
                <a:lnTo>
                  <a:pt x="640289" y="302035"/>
                </a:lnTo>
                <a:lnTo>
                  <a:pt x="601595" y="327168"/>
                </a:lnTo>
                <a:lnTo>
                  <a:pt x="564040" y="353153"/>
                </a:lnTo>
                <a:lnTo>
                  <a:pt x="527657" y="379974"/>
                </a:lnTo>
                <a:lnTo>
                  <a:pt x="492479" y="407611"/>
                </a:lnTo>
                <a:lnTo>
                  <a:pt x="458540" y="436047"/>
                </a:lnTo>
                <a:lnTo>
                  <a:pt x="425872" y="465265"/>
                </a:lnTo>
                <a:lnTo>
                  <a:pt x="394508" y="495246"/>
                </a:lnTo>
                <a:lnTo>
                  <a:pt x="364482" y="525974"/>
                </a:lnTo>
                <a:lnTo>
                  <a:pt x="335827" y="557430"/>
                </a:lnTo>
                <a:lnTo>
                  <a:pt x="308575" y="589596"/>
                </a:lnTo>
                <a:lnTo>
                  <a:pt x="282760" y="622456"/>
                </a:lnTo>
                <a:lnTo>
                  <a:pt x="258414" y="655990"/>
                </a:lnTo>
                <a:lnTo>
                  <a:pt x="235572" y="690182"/>
                </a:lnTo>
                <a:lnTo>
                  <a:pt x="214265" y="725013"/>
                </a:lnTo>
                <a:lnTo>
                  <a:pt x="194528" y="760467"/>
                </a:lnTo>
                <a:lnTo>
                  <a:pt x="176392" y="796524"/>
                </a:lnTo>
                <a:lnTo>
                  <a:pt x="159891" y="833168"/>
                </a:lnTo>
                <a:lnTo>
                  <a:pt x="145059" y="870381"/>
                </a:lnTo>
                <a:lnTo>
                  <a:pt x="435190" y="870381"/>
                </a:lnTo>
                <a:lnTo>
                  <a:pt x="450023" y="833168"/>
                </a:lnTo>
                <a:lnTo>
                  <a:pt x="466523" y="796524"/>
                </a:lnTo>
                <a:lnTo>
                  <a:pt x="484659" y="760467"/>
                </a:lnTo>
                <a:lnTo>
                  <a:pt x="504397" y="725013"/>
                </a:lnTo>
                <a:lnTo>
                  <a:pt x="525703" y="690182"/>
                </a:lnTo>
                <a:lnTo>
                  <a:pt x="548546" y="655990"/>
                </a:lnTo>
                <a:lnTo>
                  <a:pt x="572891" y="622456"/>
                </a:lnTo>
                <a:lnTo>
                  <a:pt x="598706" y="589596"/>
                </a:lnTo>
                <a:lnTo>
                  <a:pt x="625958" y="557430"/>
                </a:lnTo>
                <a:lnTo>
                  <a:pt x="654613" y="525974"/>
                </a:lnTo>
                <a:lnTo>
                  <a:pt x="684639" y="495246"/>
                </a:lnTo>
                <a:lnTo>
                  <a:pt x="716003" y="465265"/>
                </a:lnTo>
                <a:lnTo>
                  <a:pt x="748671" y="436047"/>
                </a:lnTo>
                <a:lnTo>
                  <a:pt x="782610" y="407611"/>
                </a:lnTo>
                <a:lnTo>
                  <a:pt x="817788" y="379974"/>
                </a:lnTo>
                <a:lnTo>
                  <a:pt x="854170" y="353153"/>
                </a:lnTo>
                <a:lnTo>
                  <a:pt x="891726" y="327168"/>
                </a:lnTo>
                <a:lnTo>
                  <a:pt x="930420" y="302035"/>
                </a:lnTo>
                <a:lnTo>
                  <a:pt x="970220" y="277772"/>
                </a:lnTo>
                <a:lnTo>
                  <a:pt x="1011093" y="254396"/>
                </a:lnTo>
                <a:lnTo>
                  <a:pt x="1053007" y="231927"/>
                </a:lnTo>
                <a:lnTo>
                  <a:pt x="1095927" y="210380"/>
                </a:lnTo>
                <a:lnTo>
                  <a:pt x="1139821" y="189775"/>
                </a:lnTo>
                <a:lnTo>
                  <a:pt x="1184656" y="170128"/>
                </a:lnTo>
                <a:lnTo>
                  <a:pt x="1230398" y="151458"/>
                </a:lnTo>
                <a:lnTo>
                  <a:pt x="1277015" y="133782"/>
                </a:lnTo>
                <a:lnTo>
                  <a:pt x="1324474" y="117118"/>
                </a:lnTo>
                <a:lnTo>
                  <a:pt x="1372741" y="101484"/>
                </a:lnTo>
                <a:lnTo>
                  <a:pt x="1421784" y="86897"/>
                </a:lnTo>
                <a:lnTo>
                  <a:pt x="1471569" y="73375"/>
                </a:lnTo>
                <a:lnTo>
                  <a:pt x="1522063" y="60936"/>
                </a:lnTo>
                <a:lnTo>
                  <a:pt x="1573234" y="49597"/>
                </a:lnTo>
                <a:lnTo>
                  <a:pt x="1625047" y="39377"/>
                </a:lnTo>
                <a:lnTo>
                  <a:pt x="1677471" y="30293"/>
                </a:lnTo>
                <a:lnTo>
                  <a:pt x="1730472" y="22362"/>
                </a:lnTo>
                <a:lnTo>
                  <a:pt x="1784017" y="15603"/>
                </a:lnTo>
                <a:lnTo>
                  <a:pt x="1838073" y="10033"/>
                </a:lnTo>
                <a:lnTo>
                  <a:pt x="1892607" y="5670"/>
                </a:lnTo>
                <a:lnTo>
                  <a:pt x="1947586" y="2531"/>
                </a:lnTo>
                <a:lnTo>
                  <a:pt x="2002977" y="635"/>
                </a:lnTo>
                <a:lnTo>
                  <a:pt x="2058746" y="0"/>
                </a:lnTo>
                <a:close/>
              </a:path>
            </a:pathLst>
          </a:custGeom>
          <a:solidFill>
            <a:srgbClr val="4F81BD"/>
          </a:solidFill>
        </p:spPr>
        <p:txBody>
          <a:bodyPr wrap="square" lIns="0" tIns="0" rIns="0" bIns="0" rtlCol="0"/>
          <a:lstStyle/>
          <a:p>
            <a:endParaRPr>
              <a:solidFill>
                <a:prstClr val="black"/>
              </a:solidFill>
            </a:endParaRPr>
          </a:p>
        </p:txBody>
      </p:sp>
      <p:sp>
        <p:nvSpPr>
          <p:cNvPr id="18" name="object 18"/>
          <p:cNvSpPr/>
          <p:nvPr/>
        </p:nvSpPr>
        <p:spPr>
          <a:xfrm>
            <a:off x="4755312" y="1346340"/>
            <a:ext cx="3735704" cy="1160780"/>
          </a:xfrm>
          <a:custGeom>
            <a:avLst/>
            <a:gdLst/>
            <a:ahLst/>
            <a:cxnLst/>
            <a:rect l="l" t="t" r="r" b="b"/>
            <a:pathLst>
              <a:path w="3735704" h="1160780">
                <a:moveTo>
                  <a:pt x="1913686" y="4356"/>
                </a:moveTo>
                <a:lnTo>
                  <a:pt x="1971155" y="8491"/>
                </a:lnTo>
                <a:lnTo>
                  <a:pt x="2027997" y="13936"/>
                </a:lnTo>
                <a:lnTo>
                  <a:pt x="2084180" y="20668"/>
                </a:lnTo>
                <a:lnTo>
                  <a:pt x="2139675" y="28665"/>
                </a:lnTo>
                <a:lnTo>
                  <a:pt x="2194452" y="37902"/>
                </a:lnTo>
                <a:lnTo>
                  <a:pt x="2248478" y="48358"/>
                </a:lnTo>
                <a:lnTo>
                  <a:pt x="2301725" y="60008"/>
                </a:lnTo>
                <a:lnTo>
                  <a:pt x="2354161" y="72831"/>
                </a:lnTo>
                <a:lnTo>
                  <a:pt x="2405756" y="86802"/>
                </a:lnTo>
                <a:lnTo>
                  <a:pt x="2456480" y="101899"/>
                </a:lnTo>
                <a:lnTo>
                  <a:pt x="2506301" y="118099"/>
                </a:lnTo>
                <a:lnTo>
                  <a:pt x="2555190" y="135379"/>
                </a:lnTo>
                <a:lnTo>
                  <a:pt x="2603115" y="153715"/>
                </a:lnTo>
                <a:lnTo>
                  <a:pt x="2650047" y="173085"/>
                </a:lnTo>
                <a:lnTo>
                  <a:pt x="2695955" y="193466"/>
                </a:lnTo>
                <a:lnTo>
                  <a:pt x="2740807" y="214834"/>
                </a:lnTo>
                <a:lnTo>
                  <a:pt x="2784574" y="237167"/>
                </a:lnTo>
                <a:lnTo>
                  <a:pt x="2827226" y="260441"/>
                </a:lnTo>
                <a:lnTo>
                  <a:pt x="2868731" y="284634"/>
                </a:lnTo>
                <a:lnTo>
                  <a:pt x="2909059" y="309722"/>
                </a:lnTo>
                <a:lnTo>
                  <a:pt x="2948179" y="335683"/>
                </a:lnTo>
                <a:lnTo>
                  <a:pt x="2986062" y="362492"/>
                </a:lnTo>
                <a:lnTo>
                  <a:pt x="3022675" y="390128"/>
                </a:lnTo>
                <a:lnTo>
                  <a:pt x="3057990" y="418567"/>
                </a:lnTo>
                <a:lnTo>
                  <a:pt x="3091975" y="447787"/>
                </a:lnTo>
                <a:lnTo>
                  <a:pt x="3124600" y="477763"/>
                </a:lnTo>
                <a:lnTo>
                  <a:pt x="3155835" y="508473"/>
                </a:lnTo>
                <a:lnTo>
                  <a:pt x="3185648" y="539895"/>
                </a:lnTo>
                <a:lnTo>
                  <a:pt x="3214009" y="572004"/>
                </a:lnTo>
                <a:lnTo>
                  <a:pt x="3240888" y="604779"/>
                </a:lnTo>
                <a:lnTo>
                  <a:pt x="3266254" y="638195"/>
                </a:lnTo>
                <a:lnTo>
                  <a:pt x="3290077" y="672230"/>
                </a:lnTo>
                <a:lnTo>
                  <a:pt x="3312326" y="706861"/>
                </a:lnTo>
                <a:lnTo>
                  <a:pt x="3332970" y="742064"/>
                </a:lnTo>
                <a:lnTo>
                  <a:pt x="3351980" y="777818"/>
                </a:lnTo>
                <a:lnTo>
                  <a:pt x="3369324" y="814097"/>
                </a:lnTo>
                <a:lnTo>
                  <a:pt x="3384972" y="850881"/>
                </a:lnTo>
                <a:lnTo>
                  <a:pt x="3398893" y="888145"/>
                </a:lnTo>
                <a:lnTo>
                  <a:pt x="3411057" y="925867"/>
                </a:lnTo>
                <a:lnTo>
                  <a:pt x="3421434" y="964023"/>
                </a:lnTo>
                <a:lnTo>
                  <a:pt x="3429992" y="1002590"/>
                </a:lnTo>
                <a:lnTo>
                  <a:pt x="3436702" y="1041546"/>
                </a:lnTo>
                <a:lnTo>
                  <a:pt x="3441532" y="1080867"/>
                </a:lnTo>
                <a:lnTo>
                  <a:pt x="3444453" y="1120530"/>
                </a:lnTo>
                <a:lnTo>
                  <a:pt x="3445433" y="1160513"/>
                </a:lnTo>
                <a:lnTo>
                  <a:pt x="3735552" y="1160513"/>
                </a:lnTo>
                <a:lnTo>
                  <a:pt x="3734619" y="1121427"/>
                </a:lnTo>
                <a:lnTo>
                  <a:pt x="3731839" y="1082665"/>
                </a:lnTo>
                <a:lnTo>
                  <a:pt x="3727242" y="1044247"/>
                </a:lnTo>
                <a:lnTo>
                  <a:pt x="3720857" y="1006193"/>
                </a:lnTo>
                <a:lnTo>
                  <a:pt x="3712713" y="968523"/>
                </a:lnTo>
                <a:lnTo>
                  <a:pt x="3702840" y="931258"/>
                </a:lnTo>
                <a:lnTo>
                  <a:pt x="3691267" y="894419"/>
                </a:lnTo>
                <a:lnTo>
                  <a:pt x="3678023" y="858024"/>
                </a:lnTo>
                <a:lnTo>
                  <a:pt x="3663138" y="822096"/>
                </a:lnTo>
                <a:lnTo>
                  <a:pt x="3646641" y="786653"/>
                </a:lnTo>
                <a:lnTo>
                  <a:pt x="3628562" y="751717"/>
                </a:lnTo>
                <a:lnTo>
                  <a:pt x="3608929" y="717308"/>
                </a:lnTo>
                <a:lnTo>
                  <a:pt x="3587772" y="683445"/>
                </a:lnTo>
                <a:lnTo>
                  <a:pt x="3565121" y="650150"/>
                </a:lnTo>
                <a:lnTo>
                  <a:pt x="3541005" y="617442"/>
                </a:lnTo>
                <a:lnTo>
                  <a:pt x="3515452" y="585342"/>
                </a:lnTo>
                <a:lnTo>
                  <a:pt x="3488494" y="553871"/>
                </a:lnTo>
                <a:lnTo>
                  <a:pt x="3460157" y="523047"/>
                </a:lnTo>
                <a:lnTo>
                  <a:pt x="3430474" y="492893"/>
                </a:lnTo>
                <a:lnTo>
                  <a:pt x="3399471" y="463428"/>
                </a:lnTo>
                <a:lnTo>
                  <a:pt x="3367180" y="434672"/>
                </a:lnTo>
                <a:lnTo>
                  <a:pt x="3333628" y="406646"/>
                </a:lnTo>
                <a:lnTo>
                  <a:pt x="3298846" y="379370"/>
                </a:lnTo>
                <a:lnTo>
                  <a:pt x="3262863" y="352865"/>
                </a:lnTo>
                <a:lnTo>
                  <a:pt x="3225708" y="327150"/>
                </a:lnTo>
                <a:lnTo>
                  <a:pt x="3187411" y="302246"/>
                </a:lnTo>
                <a:lnTo>
                  <a:pt x="3148001" y="278173"/>
                </a:lnTo>
                <a:lnTo>
                  <a:pt x="3107507" y="254952"/>
                </a:lnTo>
                <a:lnTo>
                  <a:pt x="3065958" y="232603"/>
                </a:lnTo>
                <a:lnTo>
                  <a:pt x="3023384" y="211146"/>
                </a:lnTo>
                <a:lnTo>
                  <a:pt x="2979815" y="190602"/>
                </a:lnTo>
                <a:lnTo>
                  <a:pt x="2935279" y="170990"/>
                </a:lnTo>
                <a:lnTo>
                  <a:pt x="2889806" y="152332"/>
                </a:lnTo>
                <a:lnTo>
                  <a:pt x="2843426" y="134647"/>
                </a:lnTo>
                <a:lnTo>
                  <a:pt x="2796167" y="117956"/>
                </a:lnTo>
                <a:lnTo>
                  <a:pt x="2748059" y="102279"/>
                </a:lnTo>
                <a:lnTo>
                  <a:pt x="2699131" y="87636"/>
                </a:lnTo>
                <a:lnTo>
                  <a:pt x="2649413" y="74048"/>
                </a:lnTo>
                <a:lnTo>
                  <a:pt x="2598934" y="61535"/>
                </a:lnTo>
                <a:lnTo>
                  <a:pt x="2547724" y="50118"/>
                </a:lnTo>
                <a:lnTo>
                  <a:pt x="2495811" y="39816"/>
                </a:lnTo>
                <a:lnTo>
                  <a:pt x="2443225" y="30650"/>
                </a:lnTo>
                <a:lnTo>
                  <a:pt x="2389995" y="22640"/>
                </a:lnTo>
                <a:lnTo>
                  <a:pt x="2336152" y="15807"/>
                </a:lnTo>
                <a:lnTo>
                  <a:pt x="2281723" y="10170"/>
                </a:lnTo>
                <a:lnTo>
                  <a:pt x="2226739" y="5751"/>
                </a:lnTo>
                <a:lnTo>
                  <a:pt x="2171228" y="2569"/>
                </a:lnTo>
                <a:lnTo>
                  <a:pt x="2115221" y="645"/>
                </a:lnTo>
                <a:lnTo>
                  <a:pt x="2058746" y="0"/>
                </a:lnTo>
                <a:lnTo>
                  <a:pt x="1768627" y="0"/>
                </a:lnTo>
                <a:lnTo>
                  <a:pt x="1712857" y="635"/>
                </a:lnTo>
                <a:lnTo>
                  <a:pt x="1657465" y="2531"/>
                </a:lnTo>
                <a:lnTo>
                  <a:pt x="1602486" y="5670"/>
                </a:lnTo>
                <a:lnTo>
                  <a:pt x="1547951" y="10033"/>
                </a:lnTo>
                <a:lnTo>
                  <a:pt x="1493894" y="15603"/>
                </a:lnTo>
                <a:lnTo>
                  <a:pt x="1440349" y="22362"/>
                </a:lnTo>
                <a:lnTo>
                  <a:pt x="1387347" y="30293"/>
                </a:lnTo>
                <a:lnTo>
                  <a:pt x="1334922" y="39377"/>
                </a:lnTo>
                <a:lnTo>
                  <a:pt x="1283108" y="49597"/>
                </a:lnTo>
                <a:lnTo>
                  <a:pt x="1231937" y="60936"/>
                </a:lnTo>
                <a:lnTo>
                  <a:pt x="1181442" y="73375"/>
                </a:lnTo>
                <a:lnTo>
                  <a:pt x="1131657" y="86897"/>
                </a:lnTo>
                <a:lnTo>
                  <a:pt x="1082613" y="101484"/>
                </a:lnTo>
                <a:lnTo>
                  <a:pt x="1034346" y="117119"/>
                </a:lnTo>
                <a:lnTo>
                  <a:pt x="986887" y="133783"/>
                </a:lnTo>
                <a:lnTo>
                  <a:pt x="940269" y="151459"/>
                </a:lnTo>
                <a:lnTo>
                  <a:pt x="894527" y="170129"/>
                </a:lnTo>
                <a:lnTo>
                  <a:pt x="849692" y="189776"/>
                </a:lnTo>
                <a:lnTo>
                  <a:pt x="805797" y="210382"/>
                </a:lnTo>
                <a:lnTo>
                  <a:pt x="762877" y="231928"/>
                </a:lnTo>
                <a:lnTo>
                  <a:pt x="720963" y="254398"/>
                </a:lnTo>
                <a:lnTo>
                  <a:pt x="680090" y="277774"/>
                </a:lnTo>
                <a:lnTo>
                  <a:pt x="640289" y="302037"/>
                </a:lnTo>
                <a:lnTo>
                  <a:pt x="601595" y="327170"/>
                </a:lnTo>
                <a:lnTo>
                  <a:pt x="564040" y="353156"/>
                </a:lnTo>
                <a:lnTo>
                  <a:pt x="527657" y="379977"/>
                </a:lnTo>
                <a:lnTo>
                  <a:pt x="492479" y="407614"/>
                </a:lnTo>
                <a:lnTo>
                  <a:pt x="458540" y="436051"/>
                </a:lnTo>
                <a:lnTo>
                  <a:pt x="425872" y="465269"/>
                </a:lnTo>
                <a:lnTo>
                  <a:pt x="394508" y="495251"/>
                </a:lnTo>
                <a:lnTo>
                  <a:pt x="364482" y="525980"/>
                </a:lnTo>
                <a:lnTo>
                  <a:pt x="335827" y="557436"/>
                </a:lnTo>
                <a:lnTo>
                  <a:pt x="308575" y="589603"/>
                </a:lnTo>
                <a:lnTo>
                  <a:pt x="282760" y="622463"/>
                </a:lnTo>
                <a:lnTo>
                  <a:pt x="258414" y="655998"/>
                </a:lnTo>
                <a:lnTo>
                  <a:pt x="235572" y="690190"/>
                </a:lnTo>
                <a:lnTo>
                  <a:pt x="214265" y="725023"/>
                </a:lnTo>
                <a:lnTo>
                  <a:pt x="194528" y="760477"/>
                </a:lnTo>
                <a:lnTo>
                  <a:pt x="176392" y="796535"/>
                </a:lnTo>
                <a:lnTo>
                  <a:pt x="159891" y="833180"/>
                </a:lnTo>
                <a:lnTo>
                  <a:pt x="145059" y="870394"/>
                </a:lnTo>
                <a:lnTo>
                  <a:pt x="0" y="870394"/>
                </a:lnTo>
                <a:lnTo>
                  <a:pt x="236880" y="1160513"/>
                </a:lnTo>
                <a:lnTo>
                  <a:pt x="580250" y="870394"/>
                </a:lnTo>
                <a:lnTo>
                  <a:pt x="435190" y="870394"/>
                </a:lnTo>
                <a:lnTo>
                  <a:pt x="450023" y="833180"/>
                </a:lnTo>
                <a:lnTo>
                  <a:pt x="466523" y="796535"/>
                </a:lnTo>
                <a:lnTo>
                  <a:pt x="484659" y="760477"/>
                </a:lnTo>
                <a:lnTo>
                  <a:pt x="504397" y="725023"/>
                </a:lnTo>
                <a:lnTo>
                  <a:pt x="525703" y="690190"/>
                </a:lnTo>
                <a:lnTo>
                  <a:pt x="548546" y="655998"/>
                </a:lnTo>
                <a:lnTo>
                  <a:pt x="572891" y="622463"/>
                </a:lnTo>
                <a:lnTo>
                  <a:pt x="598706" y="589603"/>
                </a:lnTo>
                <a:lnTo>
                  <a:pt x="625958" y="557436"/>
                </a:lnTo>
                <a:lnTo>
                  <a:pt x="654613" y="525980"/>
                </a:lnTo>
                <a:lnTo>
                  <a:pt x="684639" y="495251"/>
                </a:lnTo>
                <a:lnTo>
                  <a:pt x="716003" y="465269"/>
                </a:lnTo>
                <a:lnTo>
                  <a:pt x="748671" y="436051"/>
                </a:lnTo>
                <a:lnTo>
                  <a:pt x="782610" y="407614"/>
                </a:lnTo>
                <a:lnTo>
                  <a:pt x="817788" y="379977"/>
                </a:lnTo>
                <a:lnTo>
                  <a:pt x="854170" y="353156"/>
                </a:lnTo>
                <a:lnTo>
                  <a:pt x="891726" y="327170"/>
                </a:lnTo>
                <a:lnTo>
                  <a:pt x="930420" y="302037"/>
                </a:lnTo>
                <a:lnTo>
                  <a:pt x="970220" y="277774"/>
                </a:lnTo>
                <a:lnTo>
                  <a:pt x="1011093" y="254398"/>
                </a:lnTo>
                <a:lnTo>
                  <a:pt x="1053007" y="231928"/>
                </a:lnTo>
                <a:lnTo>
                  <a:pt x="1095927" y="210382"/>
                </a:lnTo>
                <a:lnTo>
                  <a:pt x="1139821" y="189776"/>
                </a:lnTo>
                <a:lnTo>
                  <a:pt x="1184656" y="170129"/>
                </a:lnTo>
                <a:lnTo>
                  <a:pt x="1230398" y="151459"/>
                </a:lnTo>
                <a:lnTo>
                  <a:pt x="1277015" y="133783"/>
                </a:lnTo>
                <a:lnTo>
                  <a:pt x="1324474" y="117119"/>
                </a:lnTo>
                <a:lnTo>
                  <a:pt x="1372741" y="101484"/>
                </a:lnTo>
                <a:lnTo>
                  <a:pt x="1421784" y="86897"/>
                </a:lnTo>
                <a:lnTo>
                  <a:pt x="1471569" y="73375"/>
                </a:lnTo>
                <a:lnTo>
                  <a:pt x="1522063" y="60936"/>
                </a:lnTo>
                <a:lnTo>
                  <a:pt x="1573234" y="49597"/>
                </a:lnTo>
                <a:lnTo>
                  <a:pt x="1625047" y="39377"/>
                </a:lnTo>
                <a:lnTo>
                  <a:pt x="1677471" y="30293"/>
                </a:lnTo>
                <a:lnTo>
                  <a:pt x="1730472" y="22362"/>
                </a:lnTo>
                <a:lnTo>
                  <a:pt x="1784017" y="15603"/>
                </a:lnTo>
                <a:lnTo>
                  <a:pt x="1838073" y="10033"/>
                </a:lnTo>
                <a:lnTo>
                  <a:pt x="1892607" y="5670"/>
                </a:lnTo>
                <a:lnTo>
                  <a:pt x="1947586" y="2531"/>
                </a:lnTo>
                <a:lnTo>
                  <a:pt x="2002977" y="635"/>
                </a:lnTo>
                <a:lnTo>
                  <a:pt x="2058746" y="0"/>
                </a:lnTo>
              </a:path>
            </a:pathLst>
          </a:custGeom>
          <a:ln w="25400">
            <a:solidFill>
              <a:srgbClr val="385D8A"/>
            </a:solidFill>
          </a:ln>
        </p:spPr>
        <p:txBody>
          <a:bodyPr wrap="square" lIns="0" tIns="0" rIns="0" bIns="0" rtlCol="0"/>
          <a:lstStyle/>
          <a:p>
            <a:endParaRPr>
              <a:solidFill>
                <a:prstClr val="black"/>
              </a:solidFill>
            </a:endParaRPr>
          </a:p>
        </p:txBody>
      </p:sp>
      <p:sp>
        <p:nvSpPr>
          <p:cNvPr id="20" name="Rectangle 19"/>
          <p:cNvSpPr/>
          <p:nvPr/>
        </p:nvSpPr>
        <p:spPr>
          <a:xfrm>
            <a:off x="6396691" y="2521764"/>
            <a:ext cx="2231698" cy="1938992"/>
          </a:xfrm>
          <a:prstGeom prst="rect">
            <a:avLst/>
          </a:prstGeom>
        </p:spPr>
        <p:txBody>
          <a:bodyPr wrap="square">
            <a:spAutoFit/>
          </a:bodyPr>
          <a:lstStyle/>
          <a:p>
            <a:pPr algn="ctr"/>
            <a:r>
              <a:rPr lang="ro-RO" sz="1200" b="1" dirty="0">
                <a:latin typeface="Times New Roman" panose="02020603050405020304" pitchFamily="18" charset="0"/>
                <a:ea typeface="Times New Roman" panose="02020603050405020304" pitchFamily="18" charset="0"/>
              </a:rPr>
              <a:t>Doctorat in Medicina, UMF Iuliu Hatieganu Cluj-Napoca, 1996-200</a:t>
            </a:r>
            <a:r>
              <a:rPr lang="en-US" sz="1200" b="1" dirty="0">
                <a:latin typeface="Times New Roman" panose="02020603050405020304" pitchFamily="18" charset="0"/>
                <a:ea typeface="Times New Roman" panose="02020603050405020304" pitchFamily="18" charset="0"/>
              </a:rPr>
              <a:t>2</a:t>
            </a:r>
            <a:r>
              <a:rPr lang="ro-RO" sz="1200" b="1" dirty="0">
                <a:latin typeface="Times New Roman" panose="02020603050405020304" pitchFamily="18" charset="0"/>
                <a:ea typeface="Times New Roman" panose="02020603050405020304" pitchFamily="18" charset="0"/>
              </a:rPr>
              <a:t>.     </a:t>
            </a:r>
            <a:endParaRPr lang="en-US" sz="1200" b="1" dirty="0">
              <a:latin typeface="Times New Roman" panose="02020603050405020304" pitchFamily="18" charset="0"/>
              <a:ea typeface="Times New Roman" panose="02020603050405020304" pitchFamily="18" charset="0"/>
            </a:endParaRPr>
          </a:p>
          <a:p>
            <a:pPr algn="ctr"/>
            <a:r>
              <a:rPr lang="en-US" sz="1200" b="1" dirty="0">
                <a:latin typeface="Times New Roman" panose="02020603050405020304" pitchFamily="18" charset="0"/>
                <a:ea typeface="Times New Roman" panose="02020603050405020304" pitchFamily="18" charset="0"/>
              </a:rPr>
              <a:t>T</a:t>
            </a:r>
            <a:r>
              <a:rPr lang="ro-RO" sz="1200" b="1" dirty="0">
                <a:latin typeface="Times New Roman" panose="02020603050405020304" pitchFamily="18" charset="0"/>
                <a:ea typeface="Times New Roman" panose="02020603050405020304" pitchFamily="18" charset="0"/>
              </a:rPr>
              <a:t>itlul tezei de doctorat: „Paresteziile faringiene in practica ORL” ,</a:t>
            </a:r>
            <a:endParaRPr lang="en-US" sz="1200" b="1" dirty="0">
              <a:latin typeface="Times New Roman" panose="02020603050405020304" pitchFamily="18" charset="0"/>
              <a:ea typeface="Times New Roman" panose="02020603050405020304" pitchFamily="18" charset="0"/>
            </a:endParaRPr>
          </a:p>
          <a:p>
            <a:pPr algn="ctr"/>
            <a:r>
              <a:rPr lang="ro-RO" sz="1200" b="1" dirty="0">
                <a:latin typeface="Times New Roman" panose="02020603050405020304" pitchFamily="18" charset="0"/>
                <a:ea typeface="Times New Roman" panose="02020603050405020304" pitchFamily="18" charset="0"/>
              </a:rPr>
              <a:t> Conducător ştiinţific: Prof. Dr. Ermil Tomescu.</a:t>
            </a:r>
            <a:endParaRPr lang="en-US" sz="1200" b="1" dirty="0">
              <a:latin typeface="Times New Roman" panose="02020603050405020304" pitchFamily="18" charset="0"/>
              <a:ea typeface="Times New Roman" panose="02020603050405020304" pitchFamily="18" charset="0"/>
            </a:endParaRPr>
          </a:p>
          <a:p>
            <a:pPr algn="ctr"/>
            <a:r>
              <a:rPr lang="ro-RO" sz="1200" b="1" dirty="0">
                <a:latin typeface="Times New Roman" panose="02020603050405020304" pitchFamily="18" charset="0"/>
                <a:ea typeface="Times New Roman" panose="02020603050405020304" pitchFamily="18" charset="0"/>
              </a:rPr>
              <a:t> Confirmat:Ordinului </a:t>
            </a:r>
            <a:r>
              <a:rPr lang="en-US" sz="1200" b="1" dirty="0">
                <a:latin typeface="Times New Roman" panose="02020603050405020304" pitchFamily="18" charset="0"/>
                <a:ea typeface="Times New Roman" panose="02020603050405020304" pitchFamily="18" charset="0"/>
              </a:rPr>
              <a:t>MEC </a:t>
            </a:r>
            <a:r>
              <a:rPr lang="ro-RO" sz="1200" b="1" dirty="0">
                <a:latin typeface="Times New Roman" panose="02020603050405020304" pitchFamily="18" charset="0"/>
                <a:ea typeface="Times New Roman" panose="02020603050405020304" pitchFamily="18" charset="0"/>
              </a:rPr>
              <a:t>nr. 3876 din 19.05.2004. </a:t>
            </a:r>
            <a:endParaRPr lang="en-US" b="1" dirty="0"/>
          </a:p>
        </p:txBody>
      </p:sp>
      <p:pic>
        <p:nvPicPr>
          <p:cNvPr id="23" name="Picture 22"/>
          <p:cNvPicPr>
            <a:picLocks noChangeAspect="1"/>
          </p:cNvPicPr>
          <p:nvPr/>
        </p:nvPicPr>
        <p:blipFill>
          <a:blip r:embed="rId5"/>
          <a:stretch>
            <a:fillRect/>
          </a:stretch>
        </p:blipFill>
        <p:spPr>
          <a:xfrm>
            <a:off x="2940136" y="4797151"/>
            <a:ext cx="3288048" cy="1809287"/>
          </a:xfrm>
          <a:prstGeom prst="rect">
            <a:avLst/>
          </a:prstGeom>
        </p:spPr>
      </p:pic>
      <p:pic>
        <p:nvPicPr>
          <p:cNvPr id="10" name="Picture 9">
            <a:extLst>
              <a:ext uri="{FF2B5EF4-FFF2-40B4-BE49-F238E27FC236}">
                <a16:creationId xmlns:a16="http://schemas.microsoft.com/office/drawing/2014/main" id="{FDD3CB80-9AE8-493E-A37C-1F94A932AE5F}"/>
              </a:ext>
            </a:extLst>
          </p:cNvPr>
          <p:cNvPicPr>
            <a:picLocks noChangeAspect="1"/>
          </p:cNvPicPr>
          <p:nvPr/>
        </p:nvPicPr>
        <p:blipFill>
          <a:blip r:embed="rId6"/>
          <a:stretch>
            <a:fillRect/>
          </a:stretch>
        </p:blipFill>
        <p:spPr>
          <a:xfrm>
            <a:off x="3203848" y="2533717"/>
            <a:ext cx="2880320" cy="1574547"/>
          </a:xfrm>
          <a:prstGeom prst="rect">
            <a:avLst/>
          </a:prstGeom>
        </p:spPr>
      </p:pic>
      <p:pic>
        <p:nvPicPr>
          <p:cNvPr id="14" name="Picture 13">
            <a:extLst>
              <a:ext uri="{FF2B5EF4-FFF2-40B4-BE49-F238E27FC236}">
                <a16:creationId xmlns:a16="http://schemas.microsoft.com/office/drawing/2014/main" id="{5698AB3F-A6BA-44A9-A2CC-F9891B526AB0}"/>
              </a:ext>
            </a:extLst>
          </p:cNvPr>
          <p:cNvPicPr>
            <a:picLocks noChangeAspect="1"/>
          </p:cNvPicPr>
          <p:nvPr/>
        </p:nvPicPr>
        <p:blipFill>
          <a:blip r:embed="rId7"/>
          <a:stretch>
            <a:fillRect/>
          </a:stretch>
        </p:blipFill>
        <p:spPr>
          <a:xfrm>
            <a:off x="9449" y="4816431"/>
            <a:ext cx="2930688" cy="1790007"/>
          </a:xfrm>
          <a:prstGeom prst="rect">
            <a:avLst/>
          </a:prstGeom>
        </p:spPr>
      </p:pic>
      <p:pic>
        <p:nvPicPr>
          <p:cNvPr id="19" name="Picture 18">
            <a:extLst>
              <a:ext uri="{FF2B5EF4-FFF2-40B4-BE49-F238E27FC236}">
                <a16:creationId xmlns:a16="http://schemas.microsoft.com/office/drawing/2014/main" id="{3AAAC6A2-9722-4F33-99B5-7BDDF91AAC6B}"/>
              </a:ext>
            </a:extLst>
          </p:cNvPr>
          <p:cNvPicPr>
            <a:picLocks noChangeAspect="1"/>
          </p:cNvPicPr>
          <p:nvPr/>
        </p:nvPicPr>
        <p:blipFill>
          <a:blip r:embed="rId8"/>
          <a:stretch>
            <a:fillRect/>
          </a:stretch>
        </p:blipFill>
        <p:spPr>
          <a:xfrm>
            <a:off x="6228185" y="4797151"/>
            <a:ext cx="2915548" cy="1809287"/>
          </a:xfrm>
          <a:prstGeom prst="rect">
            <a:avLst/>
          </a:prstGeom>
        </p:spPr>
      </p:pic>
      <p:sp>
        <p:nvSpPr>
          <p:cNvPr id="26" name="Rectangle 25">
            <a:extLst>
              <a:ext uri="{FF2B5EF4-FFF2-40B4-BE49-F238E27FC236}">
                <a16:creationId xmlns:a16="http://schemas.microsoft.com/office/drawing/2014/main" id="{C2ECC0F4-2E6D-47F5-9C37-F5BB7D577FF8}"/>
              </a:ext>
            </a:extLst>
          </p:cNvPr>
          <p:cNvSpPr/>
          <p:nvPr/>
        </p:nvSpPr>
        <p:spPr>
          <a:xfrm>
            <a:off x="3203848" y="2496439"/>
            <a:ext cx="2880320" cy="1611825"/>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Tree>
    <p:extLst>
      <p:ext uri="{BB962C8B-B14F-4D97-AF65-F5344CB8AC3E}">
        <p14:creationId xmlns:p14="http://schemas.microsoft.com/office/powerpoint/2010/main" val="30229731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Rectangle 1">
            <a:extLst>
              <a:ext uri="{FF2B5EF4-FFF2-40B4-BE49-F238E27FC236}">
                <a16:creationId xmlns:a16="http://schemas.microsoft.com/office/drawing/2014/main" id="{CF938467-08C0-4AD1-9C70-95CD7FF52F6D}"/>
              </a:ext>
            </a:extLst>
          </p:cNvPr>
          <p:cNvSpPr/>
          <p:nvPr/>
        </p:nvSpPr>
        <p:spPr>
          <a:xfrm>
            <a:off x="2196274" y="262389"/>
            <a:ext cx="6408712" cy="646331"/>
          </a:xfrm>
          <a:prstGeom prst="rect">
            <a:avLst/>
          </a:prstGeom>
        </p:spPr>
        <p:txBody>
          <a:bodyPr wrap="square">
            <a:spAutoFit/>
          </a:bodyPr>
          <a:lstStyle/>
          <a:p>
            <a:r>
              <a:rPr lang="ro-RO" dirty="0"/>
              <a:t>D.1 REALIZĂRI ȘTIINȚIFICE ÎN DOMENIUL STUDIULUI FIZIOLOGIEI ȘI PATOLOGIEI FARINGIENE</a:t>
            </a:r>
          </a:p>
        </p:txBody>
      </p:sp>
      <p:pic>
        <p:nvPicPr>
          <p:cNvPr id="3" name="Picture 2">
            <a:extLst>
              <a:ext uri="{FF2B5EF4-FFF2-40B4-BE49-F238E27FC236}">
                <a16:creationId xmlns:a16="http://schemas.microsoft.com/office/drawing/2014/main" id="{F3F719F9-6E82-4E8A-BCDB-EFB5E14CC33E}"/>
              </a:ext>
            </a:extLst>
          </p:cNvPr>
          <p:cNvPicPr>
            <a:picLocks noChangeAspect="1"/>
          </p:cNvPicPr>
          <p:nvPr/>
        </p:nvPicPr>
        <p:blipFill>
          <a:blip r:embed="rId3"/>
          <a:stretch>
            <a:fillRect/>
          </a:stretch>
        </p:blipFill>
        <p:spPr>
          <a:xfrm>
            <a:off x="467544" y="1052736"/>
            <a:ext cx="3528392" cy="1554978"/>
          </a:xfrm>
          <a:prstGeom prst="rect">
            <a:avLst/>
          </a:prstGeom>
        </p:spPr>
      </p:pic>
      <p:sp>
        <p:nvSpPr>
          <p:cNvPr id="8" name="Rectangle 7">
            <a:extLst>
              <a:ext uri="{FF2B5EF4-FFF2-40B4-BE49-F238E27FC236}">
                <a16:creationId xmlns:a16="http://schemas.microsoft.com/office/drawing/2014/main" id="{E57D4E31-AC45-4793-B298-859C477DDC4F}"/>
              </a:ext>
            </a:extLst>
          </p:cNvPr>
          <p:cNvSpPr/>
          <p:nvPr/>
        </p:nvSpPr>
        <p:spPr>
          <a:xfrm>
            <a:off x="4104664" y="899531"/>
            <a:ext cx="4643446" cy="1107996"/>
          </a:xfrm>
          <a:prstGeom prst="rect">
            <a:avLst/>
          </a:prstGeom>
        </p:spPr>
        <p:txBody>
          <a:bodyPr wrap="square">
            <a:spAutoFit/>
          </a:bodyPr>
          <a:lstStyle/>
          <a:p>
            <a:r>
              <a:rPr lang="ro-RO" sz="1100" dirty="0"/>
              <a:t>Sindromul paresteziilor faringiene </a:t>
            </a:r>
            <a:r>
              <a:rPr lang="en-US" sz="1100" dirty="0"/>
              <a:t> sunt </a:t>
            </a:r>
            <a:r>
              <a:rPr lang="ro-RO" sz="1100" dirty="0"/>
              <a:t>senzaţii faringiene anormale şi persistente, mai mult jenante decât dureroase, declanşate de deglutiţia în gol şi ameliorate temporar de alimentaţie. Paresteziile faringiene reprezintă între 3 şi 10% dintre motivele de consultaţii O.R.L. din SUA. Diagnosticul pozitiv al paresteziilor faringiene este dificil şi impune un examen clinic, minuţios, divers şi complet.</a:t>
            </a:r>
          </a:p>
        </p:txBody>
      </p:sp>
      <p:sp>
        <p:nvSpPr>
          <p:cNvPr id="9" name="Rectangle 8">
            <a:extLst>
              <a:ext uri="{FF2B5EF4-FFF2-40B4-BE49-F238E27FC236}">
                <a16:creationId xmlns:a16="http://schemas.microsoft.com/office/drawing/2014/main" id="{7E2356D0-FA98-45F7-8E72-FE598B129254}"/>
              </a:ext>
            </a:extLst>
          </p:cNvPr>
          <p:cNvSpPr/>
          <p:nvPr/>
        </p:nvSpPr>
        <p:spPr>
          <a:xfrm>
            <a:off x="336644" y="2835937"/>
            <a:ext cx="3925152" cy="3762568"/>
          </a:xfrm>
          <a:prstGeom prst="rect">
            <a:avLst/>
          </a:prstGeom>
        </p:spPr>
        <p:txBody>
          <a:bodyPr wrap="square">
            <a:spAutoFit/>
          </a:bodyPr>
          <a:lstStyle/>
          <a:p>
            <a:r>
              <a:rPr lang="en-US" sz="1050" b="1" dirty="0" err="1"/>
              <a:t>Scop</a:t>
            </a:r>
            <a:r>
              <a:rPr lang="en-US" sz="1050" b="1" dirty="0"/>
              <a:t>, m</a:t>
            </a:r>
            <a:r>
              <a:rPr lang="ro-RO" sz="1050" b="1" dirty="0"/>
              <a:t>aterial si metoda</a:t>
            </a:r>
            <a:r>
              <a:rPr lang="en-US" sz="1050" dirty="0"/>
              <a:t>:</a:t>
            </a:r>
            <a:r>
              <a:rPr lang="ro-RO" sz="1050" dirty="0"/>
              <a:t> studiul reprezinta o cercetare clinico-statistică complexă, efectuată în cabinetul medical O.R.L. al Ambulatoriului Spitalului Municipal Braşov, în perioada octombrie 1996-noiembrie 2002. Scopul principal al lucrarii este de a analiza incidenţa, etiopatogenia, şi factorii determinanţi ai producerii paresteziilor faringiene, în acest mod încercând să apreciem locul pe care acest tip de patologie îl ocupă în cadrul specialităţii O.R.L. </a:t>
            </a:r>
            <a:endParaRPr lang="en-US" sz="1050" dirty="0"/>
          </a:p>
          <a:p>
            <a:r>
              <a:rPr lang="ro-RO" sz="1050" dirty="0"/>
              <a:t>Designul studiului are la bază urmărirea în acest interval temporal a câteva colectivităţi dinamice, în principal din mediul industrial, (dar cu adresabilitate deschisă şi pentru alte medii profesionale sau de habitat), din rândul cărora, s-au pentru diverse acuze în sfera organelor O.R.L., un număr total de 16734 pacienţi. Aceşti pacienţi au reprezentat materialul de bază al cercetării, dintre care ulterior au fost selecţionate grupurile ţintă şi cel de control (martor). Cercetarea s-a structurat ca un amplu studiu retrospectiv, longitudinal, pe loturi selecţionate, utilizând grupuri de subiecţi cu parestezii faringiene, selecţionaţi din populaţia de bază, după o serie de criterii includere/excludere prestabilite şi investigaţi în paralel cu grupurile de control-martor. Toate rezultatele obţinute au fost supuse comparaţiei cu rezultatele altor studii similare din literatura internaţională, obţinute în urma unor procedee de meta-analiză,urmărindu-se verificarea aspectelor de</a:t>
            </a:r>
            <a:r>
              <a:rPr lang="en-US" sz="1050" dirty="0"/>
              <a:t> </a:t>
            </a:r>
            <a:r>
              <a:rPr lang="ro-RO" sz="1050" dirty="0"/>
              <a:t>corelare</a:t>
            </a:r>
            <a:r>
              <a:rPr lang="ro-RO" dirty="0"/>
              <a:t>.</a:t>
            </a:r>
          </a:p>
        </p:txBody>
      </p:sp>
      <p:sp>
        <p:nvSpPr>
          <p:cNvPr id="10" name="Rectangle 9">
            <a:extLst>
              <a:ext uri="{FF2B5EF4-FFF2-40B4-BE49-F238E27FC236}">
                <a16:creationId xmlns:a16="http://schemas.microsoft.com/office/drawing/2014/main" id="{80B2391A-50B5-43D4-96EC-E152988C61B9}"/>
              </a:ext>
            </a:extLst>
          </p:cNvPr>
          <p:cNvSpPr/>
          <p:nvPr/>
        </p:nvSpPr>
        <p:spPr>
          <a:xfrm>
            <a:off x="4104664" y="1902364"/>
            <a:ext cx="4794780" cy="4939814"/>
          </a:xfrm>
          <a:prstGeom prst="rect">
            <a:avLst/>
          </a:prstGeom>
        </p:spPr>
        <p:txBody>
          <a:bodyPr wrap="square">
            <a:spAutoFit/>
          </a:bodyPr>
          <a:lstStyle/>
          <a:p>
            <a:r>
              <a:rPr lang="ro-RO" sz="1050" b="1" dirty="0"/>
              <a:t>Concluzii:</a:t>
            </a:r>
          </a:p>
          <a:p>
            <a:r>
              <a:rPr lang="ro-RO" sz="1050" dirty="0"/>
              <a:t>1. </a:t>
            </a:r>
            <a:r>
              <a:rPr lang="en-US" sz="1050" dirty="0"/>
              <a:t>P</a:t>
            </a:r>
            <a:r>
              <a:rPr lang="ro-RO" sz="1050" dirty="0"/>
              <a:t>aresteziile faringiene ocupă 5,1% din totalul patologiei de ambulator O.R.L. Fenomenul se pare că este specific adultului între 40 şi 65 ani, prezenţa lor la copii o menţionăm în mod exceptional. Predomină la sexul feminin, cu o frecvenţă de</a:t>
            </a:r>
            <a:r>
              <a:rPr lang="en-US" sz="1050" dirty="0"/>
              <a:t> </a:t>
            </a:r>
            <a:r>
              <a:rPr lang="ro-RO" sz="1050" dirty="0"/>
              <a:t>2,3:1. S-a observat o predominanţă a paresteziilor faringiene la populaţia din mediul urban (79,2%), faţă de cea din mediul rural, Tipul de senzaţie parestezică faringiană cel mai des întâlnit de noi a fost cel de “gobus” (37,9%), cu localizarea cea mai frecventă în zona hipofaringelui (47,7%).</a:t>
            </a:r>
          </a:p>
          <a:p>
            <a:r>
              <a:rPr lang="ro-RO" sz="1050" dirty="0"/>
              <a:t>2. Etiologia paresteziilor faringiene rămâne controversată, însă este evident caracterul lor multifactorial. Teoria psihogenă: reprezintă probabil şi cea mai susţinută teorie în prezent. Menţionăm ca suport al paresteziilor faringiene: manifestările</a:t>
            </a:r>
            <a:r>
              <a:rPr lang="en-US" sz="1050" dirty="0"/>
              <a:t> </a:t>
            </a:r>
            <a:r>
              <a:rPr lang="ro-RO" sz="1050" dirty="0"/>
              <a:t>hipocondriace, anxietatea patologică, accesele de panică, manifestările histeroide, depresive sau obsesionale. În studiul nostru am observat prezenţa fenomenelor depresive la 72% (p&lt;0.001) din subiecţii studiaţi.Teoria refluxului esofagian</a:t>
            </a:r>
            <a:r>
              <a:rPr lang="en-US" sz="1050" dirty="0"/>
              <a:t>: </a:t>
            </a:r>
            <a:r>
              <a:rPr lang="ro-RO" sz="1050" dirty="0"/>
              <a:t>am observat că 25,5% (p&lt;0,005) din pacienţii cu parestezii faringiene au avut drept cauză prezenţa bolii de reflux gastroesofagiană</a:t>
            </a:r>
            <a:endParaRPr lang="en-US" sz="1050" dirty="0"/>
          </a:p>
          <a:p>
            <a:r>
              <a:rPr lang="ro-RO" sz="1050" dirty="0"/>
              <a:t>3. Paresteziile faringiene de origine psihosomatică, sunt simptome frecvente ce pot apărea în afecţiuni psihice</a:t>
            </a:r>
            <a:r>
              <a:rPr lang="en-US" sz="1050" dirty="0"/>
              <a:t> :</a:t>
            </a:r>
            <a:r>
              <a:rPr lang="ro-RO" sz="1050" dirty="0"/>
              <a:t>un număr de 581 (67,9%) dintre pacienţi acuzau în trecutul apropiat “stări de tensiune psihică” asimilate cu posibile manifestări psihopatologice (tulburări de anxietate, de conversie, depresii) şi care ar fi putut avea ca rezonanţă organică (prin procesul de somatizare) parestezii faringiene.Incidenţa depresiei a fost întâlnită la 72% (p&lt;0,001) din pacienţi ,iar a anxietăţii patologice la 18%. </a:t>
            </a:r>
            <a:endParaRPr lang="en-US" sz="1050" dirty="0"/>
          </a:p>
          <a:p>
            <a:r>
              <a:rPr lang="ro-RO" sz="1050" dirty="0"/>
              <a:t>4. Tratamentul paresteziilor faringiene implică o cunoaştere amănunţită a factorilor favorizanţi precum şi a etiologiei. În practică acesta este profilactic (preventiv) şi curativ (etiologic). Paresteziile considerate idiopatice suportă doar tratament simptomatic şi măsuri de urmărire evolutivă pentru excluderea unui eventual debut al patologiei neoplazice de căi aero-digestive superioare</a:t>
            </a:r>
          </a:p>
          <a:p>
            <a:r>
              <a:rPr lang="ro-RO" sz="1050" dirty="0"/>
              <a:t>5. Prognosticul paresteziilor faringiene este în general benign (în privinţa gravităţii), el reflectând de fapt prognosticul substratului etiologic.</a:t>
            </a:r>
          </a:p>
        </p:txBody>
      </p:sp>
      <p:sp>
        <p:nvSpPr>
          <p:cNvPr id="11" name="Rectangle 10">
            <a:extLst>
              <a:ext uri="{FF2B5EF4-FFF2-40B4-BE49-F238E27FC236}">
                <a16:creationId xmlns:a16="http://schemas.microsoft.com/office/drawing/2014/main" id="{37148780-E9D9-4072-9715-4805F0D38C60}"/>
              </a:ext>
            </a:extLst>
          </p:cNvPr>
          <p:cNvSpPr/>
          <p:nvPr/>
        </p:nvSpPr>
        <p:spPr>
          <a:xfrm>
            <a:off x="467544" y="1052736"/>
            <a:ext cx="3528392" cy="1554978"/>
          </a:xfrm>
          <a:prstGeom prst="rect">
            <a:avLst/>
          </a:prstGeom>
          <a:noFill/>
          <a:ln w="762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Tree>
    <p:extLst>
      <p:ext uri="{BB962C8B-B14F-4D97-AF65-F5344CB8AC3E}">
        <p14:creationId xmlns:p14="http://schemas.microsoft.com/office/powerpoint/2010/main" val="58038419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A315E1EA-FE8D-4CA4-BE2C-7204BB5DDA0A}"/>
              </a:ext>
            </a:extLst>
          </p:cNvPr>
          <p:cNvPicPr>
            <a:picLocks noChangeAspect="1"/>
          </p:cNvPicPr>
          <p:nvPr/>
        </p:nvPicPr>
        <p:blipFill rotWithShape="1">
          <a:blip r:embed="rId4"/>
          <a:srcRect t="1" b="2028"/>
          <a:stretch/>
        </p:blipFill>
        <p:spPr>
          <a:xfrm>
            <a:off x="3239852" y="1060181"/>
            <a:ext cx="1387136" cy="1839719"/>
          </a:xfrm>
          <a:prstGeom prst="rect">
            <a:avLst/>
          </a:prstGeom>
        </p:spPr>
      </p:pic>
      <p:pic>
        <p:nvPicPr>
          <p:cNvPr id="3" name="Picture 2">
            <a:extLst>
              <a:ext uri="{FF2B5EF4-FFF2-40B4-BE49-F238E27FC236}">
                <a16:creationId xmlns:a16="http://schemas.microsoft.com/office/drawing/2014/main" id="{115B31BC-1ACD-43F8-89FA-593547FCA59B}"/>
              </a:ext>
            </a:extLst>
          </p:cNvPr>
          <p:cNvPicPr>
            <a:picLocks noChangeAspect="1"/>
          </p:cNvPicPr>
          <p:nvPr/>
        </p:nvPicPr>
        <p:blipFill>
          <a:blip r:embed="rId5"/>
          <a:stretch>
            <a:fillRect/>
          </a:stretch>
        </p:blipFill>
        <p:spPr>
          <a:xfrm>
            <a:off x="179512" y="1052737"/>
            <a:ext cx="3060340" cy="1839719"/>
          </a:xfrm>
          <a:prstGeom prst="rect">
            <a:avLst/>
          </a:prstGeom>
        </p:spPr>
      </p:pic>
      <p:sp>
        <p:nvSpPr>
          <p:cNvPr id="8" name="Rectangle 7">
            <a:extLst>
              <a:ext uri="{FF2B5EF4-FFF2-40B4-BE49-F238E27FC236}">
                <a16:creationId xmlns:a16="http://schemas.microsoft.com/office/drawing/2014/main" id="{9425E7C9-34CD-4B8F-B01E-EC3FB6DA3707}"/>
              </a:ext>
            </a:extLst>
          </p:cNvPr>
          <p:cNvSpPr/>
          <p:nvPr/>
        </p:nvSpPr>
        <p:spPr>
          <a:xfrm>
            <a:off x="140668" y="2892456"/>
            <a:ext cx="4497503" cy="3485570"/>
          </a:xfrm>
          <a:prstGeom prst="rect">
            <a:avLst/>
          </a:prstGeom>
        </p:spPr>
        <p:txBody>
          <a:bodyPr wrap="square">
            <a:spAutoFit/>
          </a:bodyPr>
          <a:lstStyle/>
          <a:p>
            <a:r>
              <a:rPr lang="ro-RO" sz="1050" dirty="0"/>
              <a:t>Au fost luate în studiu două grupe de pacienţi: grupul celor care acuzau senzaţii parestezice faringiene PF (n =178 ) si grupul martor (n=140). Primul grup a cuprins 178 de pacienţi care s-au prezentat spontan la cabinetul ORL pentru senzaţii de tip parestezie faringiană de diverse tipuri,şi care la examenul ORL au avut sfera nas-faringe-laringe normală.Grupul de control a constat dintr-un numar de 140 de pacienţi,prezentaţi spontan cu fenomene dispeptice neulceroase, localizate in zona căilor aero-digestive superioare dar fără modificări ale sferei ORL.</a:t>
            </a:r>
          </a:p>
          <a:p>
            <a:r>
              <a:rPr lang="ro-RO" sz="1050" dirty="0"/>
              <a:t>A fost stabilit un </a:t>
            </a:r>
            <a:r>
              <a:rPr lang="ro-RO" sz="1050" i="1" dirty="0"/>
              <a:t>chestionar anamnestic simptomatic, standard,cu scoruri </a:t>
            </a:r>
            <a:r>
              <a:rPr lang="ro-RO" sz="1050" dirty="0"/>
              <a:t>ale manifestarilor pentru ambele grupuri studiate.Pacienţii au fost examinaţi complet din punct de vedere ORL şi gastroenterologic. </a:t>
            </a:r>
            <a:endParaRPr lang="en-US" sz="1050" dirty="0"/>
          </a:p>
          <a:p>
            <a:r>
              <a:rPr lang="ro-RO" sz="1050" b="1" dirty="0"/>
              <a:t>Concluzii:</a:t>
            </a:r>
            <a:r>
              <a:rPr lang="ro-RO" sz="1050" dirty="0"/>
              <a:t> rezultatele statistice obţinute indică o diferenţă semnificativă între cele două grupuri studiate ( p&lt;0.05) ,încât putem conchide că pentru cazurile studiate </a:t>
            </a:r>
            <a:r>
              <a:rPr lang="ro-RO" sz="1050" i="1" dirty="0"/>
              <a:t>poate exista o asociere</a:t>
            </a:r>
            <a:r>
              <a:rPr lang="en-US" sz="1050" i="1" dirty="0"/>
              <a:t> </a:t>
            </a:r>
            <a:r>
              <a:rPr lang="ro-RO" sz="1050" i="1" dirty="0"/>
              <a:t>între fenomenul PF şi boala de reflux gastro-esofagiană.</a:t>
            </a:r>
            <a:r>
              <a:rPr lang="ro-RO" sz="1050" dirty="0"/>
              <a:t> Rezultatele pozitive obţinute pe lotul cu PF studiat ,au fost în general- în cazul BRE -mai mici decât datele din literatură.Astfel ,studii similare efectuate de Hill şi colaboratorii în 1997 indică coxistenţa BRE la 30,7% din persoanele cu PF.Alţii ,precum Kaufman şi colaboratorii,pe un studiu asemănător din 1991 au găsit date mai mari,de cca 58%. Wilson şi colaboratorii ,în studiul lor din 1987 au determinat coexistenţa celor două fenomene la un procent de23% din cazurile studiate (265, 267).</a:t>
            </a:r>
          </a:p>
        </p:txBody>
      </p:sp>
      <p:pic>
        <p:nvPicPr>
          <p:cNvPr id="9" name="Picture 8">
            <a:extLst>
              <a:ext uri="{FF2B5EF4-FFF2-40B4-BE49-F238E27FC236}">
                <a16:creationId xmlns:a16="http://schemas.microsoft.com/office/drawing/2014/main" id="{4B662FE3-621C-47C3-8ECC-D0AD1BA34ACC}"/>
              </a:ext>
            </a:extLst>
          </p:cNvPr>
          <p:cNvPicPr>
            <a:picLocks noChangeAspect="1"/>
          </p:cNvPicPr>
          <p:nvPr/>
        </p:nvPicPr>
        <p:blipFill>
          <a:blip r:embed="rId6"/>
          <a:stretch>
            <a:fillRect/>
          </a:stretch>
        </p:blipFill>
        <p:spPr>
          <a:xfrm>
            <a:off x="4536277" y="5385695"/>
            <a:ext cx="2357691" cy="1466092"/>
          </a:xfrm>
          <a:prstGeom prst="rect">
            <a:avLst/>
          </a:prstGeom>
        </p:spPr>
      </p:pic>
      <p:pic>
        <p:nvPicPr>
          <p:cNvPr id="10" name="Picture 9">
            <a:extLst>
              <a:ext uri="{FF2B5EF4-FFF2-40B4-BE49-F238E27FC236}">
                <a16:creationId xmlns:a16="http://schemas.microsoft.com/office/drawing/2014/main" id="{CE99BACA-ACD4-488D-9DAD-5BA78150857B}"/>
              </a:ext>
            </a:extLst>
          </p:cNvPr>
          <p:cNvPicPr>
            <a:picLocks noChangeAspect="1"/>
          </p:cNvPicPr>
          <p:nvPr/>
        </p:nvPicPr>
        <p:blipFill>
          <a:blip r:embed="rId7"/>
          <a:stretch>
            <a:fillRect/>
          </a:stretch>
        </p:blipFill>
        <p:spPr>
          <a:xfrm>
            <a:off x="4716016" y="121274"/>
            <a:ext cx="2819913" cy="1839719"/>
          </a:xfrm>
          <a:prstGeom prst="rect">
            <a:avLst/>
          </a:prstGeom>
        </p:spPr>
      </p:pic>
      <p:pic>
        <p:nvPicPr>
          <p:cNvPr id="11" name="Picture 10">
            <a:extLst>
              <a:ext uri="{FF2B5EF4-FFF2-40B4-BE49-F238E27FC236}">
                <a16:creationId xmlns:a16="http://schemas.microsoft.com/office/drawing/2014/main" id="{12B2E03A-A7B4-4566-92B7-5BD5AB0077DA}"/>
              </a:ext>
            </a:extLst>
          </p:cNvPr>
          <p:cNvPicPr>
            <a:picLocks noChangeAspect="1"/>
          </p:cNvPicPr>
          <p:nvPr/>
        </p:nvPicPr>
        <p:blipFill>
          <a:blip r:embed="rId8"/>
          <a:stretch>
            <a:fillRect/>
          </a:stretch>
        </p:blipFill>
        <p:spPr>
          <a:xfrm>
            <a:off x="7510285" y="-1215"/>
            <a:ext cx="1346191" cy="1962208"/>
          </a:xfrm>
          <a:prstGeom prst="rect">
            <a:avLst/>
          </a:prstGeom>
        </p:spPr>
      </p:pic>
      <p:sp>
        <p:nvSpPr>
          <p:cNvPr id="12" name="Rectangle 11">
            <a:extLst>
              <a:ext uri="{FF2B5EF4-FFF2-40B4-BE49-F238E27FC236}">
                <a16:creationId xmlns:a16="http://schemas.microsoft.com/office/drawing/2014/main" id="{BA28AB32-8163-41BA-82D3-FD864D0579F6}"/>
              </a:ext>
            </a:extLst>
          </p:cNvPr>
          <p:cNvSpPr/>
          <p:nvPr/>
        </p:nvSpPr>
        <p:spPr>
          <a:xfrm>
            <a:off x="4660056" y="2027695"/>
            <a:ext cx="4483944" cy="3308598"/>
          </a:xfrm>
          <a:prstGeom prst="rect">
            <a:avLst/>
          </a:prstGeom>
        </p:spPr>
        <p:txBody>
          <a:bodyPr wrap="square">
            <a:spAutoFit/>
          </a:bodyPr>
          <a:lstStyle/>
          <a:p>
            <a:r>
              <a:rPr lang="ro-RO" sz="1100" dirty="0"/>
              <a:t>Lotul de investigat a cuprins 224 de subiecți de ambele sexe, între 16-86 de ani (vârstele extreme), de provenienţă urbană şi rurală, şi de profesiuni variate, care prezentau parestezii faringiene. Aceştia au fost chestionaţi ulterior cu ajutorul testelor de cuantificare a stării de anxietate sau de depresie (chestionarele pentru anxietate patologică Beck şi, respectiv, Hamilton, pentru depresie - HDRS), fiind comparaţi cu un grup de control de 120 de pacienţi cu alte tipuri de patologie ORL, eşantionat randomizat pe baza tabelelor de numere aleatorii. Prin evaluarea personalităţii cu ajutorul testului de personalitate NEO lnventory (272),s-au căutat corelaţii între prezenţa unui anumit tip de personalitate a pacienţilor şi prezenţa paresteziilor faringiene. </a:t>
            </a:r>
            <a:endParaRPr lang="en-US" sz="1100" dirty="0"/>
          </a:p>
          <a:p>
            <a:r>
              <a:rPr lang="ro-RO" sz="1100" b="1" dirty="0"/>
              <a:t>Concluzii</a:t>
            </a:r>
            <a:r>
              <a:rPr lang="en-US" sz="1100" b="1" dirty="0"/>
              <a:t>: </a:t>
            </a:r>
            <a:r>
              <a:rPr lang="en-US" sz="1100" dirty="0"/>
              <a:t>p</a:t>
            </a:r>
            <a:r>
              <a:rPr lang="ro-RO" sz="1100" dirty="0"/>
              <a:t>acienţii cu parestezii faringiene cuprinşi în prezentul studiu au prezentat o </a:t>
            </a:r>
            <a:r>
              <a:rPr lang="ro-RO" sz="1100" i="1" dirty="0"/>
              <a:t>pondere mai mare a depresiei uşoare decât cei din lotul martor şi scoruri relativ egale ale indicilor anxietăţii patologice</a:t>
            </a:r>
            <a:r>
              <a:rPr lang="ro-RO" sz="1100" dirty="0"/>
              <a:t>. S-a putut observa că pacienţii cu parestezii faringiene şi cu depresie </a:t>
            </a:r>
            <a:r>
              <a:rPr lang="ro-RO" sz="1100" i="1" dirty="0"/>
              <a:t>prezintă niveluri mai crescute ale neuroticismului şi ale conştiinciozităţii, având, totodată, niveluri mai scăzute ale extroversiei, </a:t>
            </a:r>
            <a:r>
              <a:rPr lang="ro-RO" sz="1100" dirty="0"/>
              <a:t>ale caracterului deschis şi ale agreabilităţii. Aceste trăsături pot sugera un profil de personalitate probabil al pacientului cu parestezii faringiene</a:t>
            </a:r>
          </a:p>
        </p:txBody>
      </p:sp>
      <p:pic>
        <p:nvPicPr>
          <p:cNvPr id="13" name="Picture 12">
            <a:extLst>
              <a:ext uri="{FF2B5EF4-FFF2-40B4-BE49-F238E27FC236}">
                <a16:creationId xmlns:a16="http://schemas.microsoft.com/office/drawing/2014/main" id="{9598E683-A44B-4A9B-86E0-AA881BF3AEBA}"/>
              </a:ext>
            </a:extLst>
          </p:cNvPr>
          <p:cNvPicPr>
            <a:picLocks noChangeAspect="1"/>
          </p:cNvPicPr>
          <p:nvPr/>
        </p:nvPicPr>
        <p:blipFill>
          <a:blip r:embed="rId9"/>
          <a:stretch>
            <a:fillRect/>
          </a:stretch>
        </p:blipFill>
        <p:spPr>
          <a:xfrm>
            <a:off x="6902028" y="5385695"/>
            <a:ext cx="2139812" cy="1466092"/>
          </a:xfrm>
          <a:prstGeom prst="rect">
            <a:avLst/>
          </a:prstGeom>
        </p:spPr>
      </p:pic>
    </p:spTree>
    <p:extLst>
      <p:ext uri="{BB962C8B-B14F-4D97-AF65-F5344CB8AC3E}">
        <p14:creationId xmlns:p14="http://schemas.microsoft.com/office/powerpoint/2010/main" val="40515963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EEA5B3BE-F9C2-412B-994C-D4C1DBD9711D}"/>
              </a:ext>
            </a:extLst>
          </p:cNvPr>
          <p:cNvPicPr>
            <a:picLocks noChangeAspect="1"/>
          </p:cNvPicPr>
          <p:nvPr/>
        </p:nvPicPr>
        <p:blipFill>
          <a:blip r:embed="rId3"/>
          <a:stretch>
            <a:fillRect/>
          </a:stretch>
        </p:blipFill>
        <p:spPr>
          <a:xfrm>
            <a:off x="1194089" y="1104124"/>
            <a:ext cx="3420380" cy="1306252"/>
          </a:xfrm>
          <a:prstGeom prst="rect">
            <a:avLst/>
          </a:prstGeom>
        </p:spPr>
      </p:pic>
      <p:pic>
        <p:nvPicPr>
          <p:cNvPr id="3" name="Picture 2">
            <a:extLst>
              <a:ext uri="{FF2B5EF4-FFF2-40B4-BE49-F238E27FC236}">
                <a16:creationId xmlns:a16="http://schemas.microsoft.com/office/drawing/2014/main" id="{99369AFD-C1A7-46E1-8D76-F8E0BD5F2C42}"/>
              </a:ext>
            </a:extLst>
          </p:cNvPr>
          <p:cNvPicPr>
            <a:picLocks noChangeAspect="1"/>
          </p:cNvPicPr>
          <p:nvPr/>
        </p:nvPicPr>
        <p:blipFill>
          <a:blip r:embed="rId4"/>
          <a:stretch>
            <a:fillRect/>
          </a:stretch>
        </p:blipFill>
        <p:spPr>
          <a:xfrm>
            <a:off x="218644" y="1124744"/>
            <a:ext cx="975445" cy="1306252"/>
          </a:xfrm>
          <a:prstGeom prst="rect">
            <a:avLst/>
          </a:prstGeom>
        </p:spPr>
      </p:pic>
      <p:sp>
        <p:nvSpPr>
          <p:cNvPr id="8" name="Rectangle 7">
            <a:extLst>
              <a:ext uri="{FF2B5EF4-FFF2-40B4-BE49-F238E27FC236}">
                <a16:creationId xmlns:a16="http://schemas.microsoft.com/office/drawing/2014/main" id="{5CBCFC29-91FB-40A9-8854-2ADB1A679AD0}"/>
              </a:ext>
            </a:extLst>
          </p:cNvPr>
          <p:cNvSpPr/>
          <p:nvPr/>
        </p:nvSpPr>
        <p:spPr>
          <a:xfrm>
            <a:off x="143508" y="2410376"/>
            <a:ext cx="4572000" cy="4001095"/>
          </a:xfrm>
          <a:prstGeom prst="rect">
            <a:avLst/>
          </a:prstGeom>
        </p:spPr>
        <p:txBody>
          <a:bodyPr>
            <a:spAutoFit/>
          </a:bodyPr>
          <a:lstStyle/>
          <a:p>
            <a:r>
              <a:rPr lang="en-US" sz="1200" dirty="0"/>
              <a:t>	</a:t>
            </a:r>
            <a:r>
              <a:rPr lang="en-US" sz="1100" dirty="0"/>
              <a:t>In </a:t>
            </a:r>
            <a:r>
              <a:rPr lang="ro-RO" sz="1100" dirty="0"/>
              <a:t>prima sa parte, autorul face o trecere in revista</a:t>
            </a:r>
            <a:r>
              <a:rPr lang="en-US" sz="1100" dirty="0"/>
              <a:t>/review</a:t>
            </a:r>
            <a:r>
              <a:rPr lang="ro-RO" sz="1100" dirty="0"/>
              <a:t> a principalelor teorii etiopatogenice care actual stau la baza interpretarii acestui fenomen</a:t>
            </a:r>
            <a:r>
              <a:rPr lang="en-US" sz="1100" dirty="0"/>
              <a:t> </a:t>
            </a:r>
            <a:r>
              <a:rPr lang="en-US" sz="1100" dirty="0" err="1"/>
              <a:t>subliniind</a:t>
            </a:r>
            <a:r>
              <a:rPr lang="en-US" sz="1100" dirty="0"/>
              <a:t> </a:t>
            </a:r>
            <a:r>
              <a:rPr lang="ro-RO" sz="1100" dirty="0"/>
              <a:t>caracterul lor multifactorial. După opinia </a:t>
            </a:r>
            <a:r>
              <a:rPr lang="en-US" sz="1100" dirty="0" err="1"/>
              <a:t>celor</a:t>
            </a:r>
            <a:r>
              <a:rPr lang="en-US" sz="1100" dirty="0"/>
              <a:t> </a:t>
            </a:r>
            <a:r>
              <a:rPr lang="en-US" sz="1100" dirty="0" err="1"/>
              <a:t>mai</a:t>
            </a:r>
            <a:r>
              <a:rPr lang="en-US" sz="1100" dirty="0"/>
              <a:t> multi</a:t>
            </a:r>
            <a:r>
              <a:rPr lang="ro-RO" sz="1100" dirty="0"/>
              <a:t> autori, factorul organic este rar observat la prima examinare O.R.L., fiind de obicei ignorat; factorul psihopatologic trecând de regulă pe primul plan, astfel unele parestezii fiind interpretate ca forme exclusive de manifestare ale unor afecţiuni psihice.</a:t>
            </a:r>
          </a:p>
          <a:p>
            <a:r>
              <a:rPr lang="en-US" sz="1100" dirty="0"/>
              <a:t>	</a:t>
            </a:r>
            <a:r>
              <a:rPr lang="en-US" sz="1100" b="1" dirty="0" err="1"/>
              <a:t>Concluzii</a:t>
            </a:r>
            <a:r>
              <a:rPr lang="en-US" sz="1100" b="1" dirty="0"/>
              <a:t>:</a:t>
            </a:r>
            <a:r>
              <a:rPr lang="en-US" sz="1100" dirty="0"/>
              <a:t> d</a:t>
            </a:r>
            <a:r>
              <a:rPr lang="ro-RO" sz="1100" dirty="0"/>
              <a:t>iagnosticul pozitiv al paresteziilor faringiene este dificil şi impune un examen clinic, minuţios, divers şi complet</a:t>
            </a:r>
            <a:r>
              <a:rPr lang="en-US" sz="1100" dirty="0"/>
              <a:t>, </a:t>
            </a:r>
            <a:r>
              <a:rPr lang="en-US" sz="1100" dirty="0" err="1"/>
              <a:t>etapizat</a:t>
            </a:r>
            <a:r>
              <a:rPr lang="en-US" sz="1100" dirty="0"/>
              <a:t>. </a:t>
            </a:r>
          </a:p>
          <a:p>
            <a:r>
              <a:rPr lang="en-US" sz="1100" dirty="0"/>
              <a:t>	El</a:t>
            </a:r>
            <a:r>
              <a:rPr lang="ro-RO" sz="1100" dirty="0"/>
              <a:t> include succesiv trei mari etape (280): anamneza pacientului, examenul clinic: O.R.L., digestiv, neurologic, psihiatric etc., examinările paraclinice (indicaţia lor este ghidată de rezultatele şi informaţiile obţinute în cursul anamnezei şi examenului clinic).</a:t>
            </a:r>
            <a:endParaRPr lang="en-US" sz="1100" dirty="0"/>
          </a:p>
          <a:p>
            <a:r>
              <a:rPr lang="en-US" sz="1100" dirty="0"/>
              <a:t>	I</a:t>
            </a:r>
            <a:r>
              <a:rPr lang="ro-RO" sz="1100" dirty="0"/>
              <a:t>n cadrul diagnosticului diferenţial, trei mari categorii de clasificare etiopatogenică a manifestărilor parestezice faringiene (287, 295-300),</a:t>
            </a:r>
          </a:p>
          <a:p>
            <a:r>
              <a:rPr lang="ro-RO" sz="1100" dirty="0"/>
              <a:t>1 Parestezii faringiene asociate cu anomalii minime ale mucoaselor O.R.L. (în</a:t>
            </a:r>
            <a:r>
              <a:rPr lang="en-US" sz="1100" dirty="0"/>
              <a:t> </a:t>
            </a:r>
            <a:r>
              <a:rPr lang="ro-RO" sz="1100" dirty="0"/>
              <a:t>a căror etiologie poate fi implicat un factor organic obiectiv local“minim”, de</a:t>
            </a:r>
            <a:r>
              <a:rPr lang="en-US" sz="1100" dirty="0"/>
              <a:t> </a:t>
            </a:r>
            <a:r>
              <a:rPr lang="ro-RO" sz="1100" dirty="0"/>
              <a:t>obicei greu de decelat la un examen O.R.L. de rutină</a:t>
            </a:r>
          </a:p>
          <a:p>
            <a:r>
              <a:rPr lang="ro-RO" sz="1100" dirty="0"/>
              <a:t>2 Parestezii faringiene cu mucoase O.R.L. normale (în a căror etiologie sunt</a:t>
            </a:r>
            <a:r>
              <a:rPr lang="en-US" sz="1100" dirty="0"/>
              <a:t> </a:t>
            </a:r>
            <a:r>
              <a:rPr lang="ro-RO" sz="1100" dirty="0"/>
              <a:t>implicaţi alţi factori organici- regionali sau generali, precum şi/sau cause</a:t>
            </a:r>
            <a:r>
              <a:rPr lang="en-US" sz="1100" dirty="0"/>
              <a:t> </a:t>
            </a:r>
            <a:r>
              <a:rPr lang="ro-RO" sz="1100" dirty="0"/>
              <a:t>psihosomatice),</a:t>
            </a:r>
          </a:p>
          <a:p>
            <a:r>
              <a:rPr lang="ro-RO" sz="1100" dirty="0"/>
              <a:t>3 Parestezii faringiene idiopatice</a:t>
            </a:r>
            <a:endParaRPr lang="ro-RO" sz="1200" dirty="0"/>
          </a:p>
        </p:txBody>
      </p:sp>
      <p:pic>
        <p:nvPicPr>
          <p:cNvPr id="9" name="Picture 8">
            <a:extLst>
              <a:ext uri="{FF2B5EF4-FFF2-40B4-BE49-F238E27FC236}">
                <a16:creationId xmlns:a16="http://schemas.microsoft.com/office/drawing/2014/main" id="{A5687E97-61AE-459C-A826-4AB2BF31F609}"/>
              </a:ext>
            </a:extLst>
          </p:cNvPr>
          <p:cNvPicPr>
            <a:picLocks noChangeAspect="1"/>
          </p:cNvPicPr>
          <p:nvPr/>
        </p:nvPicPr>
        <p:blipFill>
          <a:blip r:embed="rId5"/>
          <a:stretch>
            <a:fillRect/>
          </a:stretch>
        </p:blipFill>
        <p:spPr>
          <a:xfrm>
            <a:off x="4715508" y="107974"/>
            <a:ext cx="3479624" cy="1417686"/>
          </a:xfrm>
          <a:prstGeom prst="rect">
            <a:avLst/>
          </a:prstGeom>
        </p:spPr>
      </p:pic>
      <p:pic>
        <p:nvPicPr>
          <p:cNvPr id="10" name="Picture 9">
            <a:extLst>
              <a:ext uri="{FF2B5EF4-FFF2-40B4-BE49-F238E27FC236}">
                <a16:creationId xmlns:a16="http://schemas.microsoft.com/office/drawing/2014/main" id="{317825FF-4C9D-4113-911E-6F8EDCC1D2A2}"/>
              </a:ext>
            </a:extLst>
          </p:cNvPr>
          <p:cNvPicPr>
            <a:picLocks noChangeAspect="1"/>
          </p:cNvPicPr>
          <p:nvPr/>
        </p:nvPicPr>
        <p:blipFill>
          <a:blip r:embed="rId6"/>
          <a:stretch>
            <a:fillRect/>
          </a:stretch>
        </p:blipFill>
        <p:spPr>
          <a:xfrm>
            <a:off x="8193326" y="107974"/>
            <a:ext cx="879174" cy="1417686"/>
          </a:xfrm>
          <a:prstGeom prst="rect">
            <a:avLst/>
          </a:prstGeom>
        </p:spPr>
      </p:pic>
      <p:sp>
        <p:nvSpPr>
          <p:cNvPr id="11" name="Rectangle 10">
            <a:extLst>
              <a:ext uri="{FF2B5EF4-FFF2-40B4-BE49-F238E27FC236}">
                <a16:creationId xmlns:a16="http://schemas.microsoft.com/office/drawing/2014/main" id="{53DBB40A-DA4D-4718-BEFD-FC37168A4AB9}"/>
              </a:ext>
            </a:extLst>
          </p:cNvPr>
          <p:cNvSpPr/>
          <p:nvPr/>
        </p:nvSpPr>
        <p:spPr>
          <a:xfrm>
            <a:off x="4791681" y="1509416"/>
            <a:ext cx="4356992" cy="230832"/>
          </a:xfrm>
          <a:prstGeom prst="rect">
            <a:avLst/>
          </a:prstGeom>
        </p:spPr>
        <p:txBody>
          <a:bodyPr wrap="square">
            <a:spAutoFit/>
          </a:bodyPr>
          <a:lstStyle/>
          <a:p>
            <a:pPr algn="r"/>
            <a:r>
              <a:rPr lang="ro-RO" sz="900" dirty="0"/>
              <a:t>Jurnal medical brasovean, nr.1, 2010, 44-50.</a:t>
            </a:r>
          </a:p>
        </p:txBody>
      </p:sp>
      <p:sp>
        <p:nvSpPr>
          <p:cNvPr id="12" name="Rectangle 11">
            <a:extLst>
              <a:ext uri="{FF2B5EF4-FFF2-40B4-BE49-F238E27FC236}">
                <a16:creationId xmlns:a16="http://schemas.microsoft.com/office/drawing/2014/main" id="{1A57F246-12F2-4AFA-8C52-700EE7B79191}"/>
              </a:ext>
            </a:extLst>
          </p:cNvPr>
          <p:cNvSpPr/>
          <p:nvPr/>
        </p:nvSpPr>
        <p:spPr>
          <a:xfrm>
            <a:off x="4715508" y="1988840"/>
            <a:ext cx="4209848" cy="4832092"/>
          </a:xfrm>
          <a:prstGeom prst="rect">
            <a:avLst/>
          </a:prstGeom>
        </p:spPr>
        <p:txBody>
          <a:bodyPr wrap="square">
            <a:spAutoFit/>
          </a:bodyPr>
          <a:lstStyle/>
          <a:p>
            <a:r>
              <a:rPr lang="en-US" sz="1100" dirty="0"/>
              <a:t>	</a:t>
            </a:r>
            <a:r>
              <a:rPr lang="ro-RO" sz="1100" b="1" dirty="0"/>
              <a:t>Apneea de somn </a:t>
            </a:r>
            <a:r>
              <a:rPr lang="ro-RO" sz="1100" dirty="0"/>
              <a:t>se defineşte ca întreruperea intermitentă a fluxului de aer la nivelul</a:t>
            </a:r>
            <a:r>
              <a:rPr lang="en-US" sz="1100" dirty="0"/>
              <a:t> </a:t>
            </a:r>
            <a:r>
              <a:rPr lang="ro-RO" sz="1100" dirty="0"/>
              <a:t>nasului şi gurii în timpul somnului. Prin convenţie, apneea cu durată de cel puţin 10</a:t>
            </a:r>
            <a:r>
              <a:rPr lang="en-US" sz="1100" dirty="0"/>
              <a:t> </a:t>
            </a:r>
            <a:r>
              <a:rPr lang="ro-RO" sz="1100" dirty="0"/>
              <a:t>secunde este considerată importantă dar, la majoritatea pacienţilor, perioadele de apnee sunt de 30 secunde - 3 minute. Majoritatea pacienţilor au 10-15 episoade de apnee pe oră. Apneea de somn a fost clasificată clinic în trei subtipuri: obstructivă (ASO), centrală şi mixtă. </a:t>
            </a:r>
            <a:endParaRPr lang="en-US" sz="1100" dirty="0"/>
          </a:p>
          <a:p>
            <a:r>
              <a:rPr lang="en-US" sz="1100" dirty="0"/>
              <a:t>	</a:t>
            </a:r>
            <a:r>
              <a:rPr lang="ro-RO" sz="1100" b="1" dirty="0"/>
              <a:t>Material şi metodă</a:t>
            </a:r>
            <a:r>
              <a:rPr lang="ro-RO" sz="1100" dirty="0"/>
              <a:t>: cercetare analitică longitudinală, tip studiu clinic randomizat, asupra a două loturi de copii diagnosticaţi cu ASO prin sindroame obstructive adenoamigdaliene. Dintre aceştia, primul lot de 158 de copii au fost supuşi tratamentului chirurgical al obstrucţiei faringiene, iar celălalt, format din 160 copii cu aceeaşi patologie, nesupus intervenţiei chirurgicale, a reprezentat lotul martor.</a:t>
            </a:r>
            <a:endParaRPr lang="en-US" sz="1100" dirty="0"/>
          </a:p>
          <a:p>
            <a:r>
              <a:rPr lang="en-US" sz="1100" dirty="0"/>
              <a:t>	</a:t>
            </a:r>
            <a:r>
              <a:rPr lang="ro-RO" sz="1100" b="1" dirty="0"/>
              <a:t>Concluzii: </a:t>
            </a:r>
            <a:r>
              <a:rPr lang="ro-RO" sz="1100" dirty="0"/>
              <a:t>Rezultatele sugerează că </a:t>
            </a:r>
            <a:r>
              <a:rPr lang="ro-RO" sz="1100" i="1" dirty="0"/>
              <a:t>adenoamigdalectomia </a:t>
            </a:r>
            <a:r>
              <a:rPr lang="ro-RO" sz="1100" dirty="0"/>
              <a:t>efectuată cazurilor selecţionate de copii cu apnee de somn obstructivă şi având sindroame de obstrucţie nazofaringiene concomitente, îmbunătăţeşte calitatea vieţii</a:t>
            </a:r>
            <a:r>
              <a:rPr lang="en-US" sz="1100" dirty="0"/>
              <a:t> QOL</a:t>
            </a:r>
            <a:r>
              <a:rPr lang="ro-RO" sz="1100" dirty="0"/>
              <a:t> acestor pacienţi. Aceste date confirmă studiile existente în literatura de specialitate, care arată efectele benefice ale acestui tip de tratament, care corect aplicat îmbunătăţeşte global calitatea vieţii, afectând favorabil</a:t>
            </a:r>
            <a:r>
              <a:rPr lang="en-US" sz="1100" dirty="0"/>
              <a:t> </a:t>
            </a:r>
            <a:r>
              <a:rPr lang="ro-RO" sz="1100" dirty="0"/>
              <a:t>creşterea şi dezvoltarea psihosomatică a tinerilor pacienţi .</a:t>
            </a:r>
            <a:endParaRPr lang="en-US" sz="1100" dirty="0"/>
          </a:p>
          <a:p>
            <a:r>
              <a:rPr lang="en-US" sz="1100" dirty="0"/>
              <a:t>	</a:t>
            </a:r>
            <a:r>
              <a:rPr lang="ro-RO" sz="1100" dirty="0"/>
              <a:t>Bazându-ne pe tipurile de tratament disponibile pentru acest tip de afecţiuni, adenoamigdalectomia apare a fi o modalitate de tratament avantajoasă, eficientă practic, economică şi cu minime riscuri, atunci când se aplică unei patologii de acest gen, atent selecţionată</a:t>
            </a:r>
          </a:p>
        </p:txBody>
      </p:sp>
    </p:spTree>
    <p:extLst>
      <p:ext uri="{BB962C8B-B14F-4D97-AF65-F5344CB8AC3E}">
        <p14:creationId xmlns:p14="http://schemas.microsoft.com/office/powerpoint/2010/main" val="4334846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3C8F8E96-FB67-4F99-92B1-A44ADB78CA9F}"/>
              </a:ext>
            </a:extLst>
          </p:cNvPr>
          <p:cNvPicPr>
            <a:picLocks noChangeAspect="1"/>
          </p:cNvPicPr>
          <p:nvPr/>
        </p:nvPicPr>
        <p:blipFill>
          <a:blip r:embed="rId3"/>
          <a:stretch>
            <a:fillRect/>
          </a:stretch>
        </p:blipFill>
        <p:spPr>
          <a:xfrm>
            <a:off x="263903" y="286064"/>
            <a:ext cx="3299985" cy="1550777"/>
          </a:xfrm>
          <a:prstGeom prst="rect">
            <a:avLst/>
          </a:prstGeom>
        </p:spPr>
      </p:pic>
      <p:pic>
        <p:nvPicPr>
          <p:cNvPr id="3" name="Picture 2">
            <a:extLst>
              <a:ext uri="{FF2B5EF4-FFF2-40B4-BE49-F238E27FC236}">
                <a16:creationId xmlns:a16="http://schemas.microsoft.com/office/drawing/2014/main" id="{B0DE3E77-EF11-4AF3-B31D-6B17005C7C3A}"/>
              </a:ext>
            </a:extLst>
          </p:cNvPr>
          <p:cNvPicPr>
            <a:picLocks noChangeAspect="1"/>
          </p:cNvPicPr>
          <p:nvPr/>
        </p:nvPicPr>
        <p:blipFill rotWithShape="1">
          <a:blip r:embed="rId4"/>
          <a:srcRect r="1933"/>
          <a:stretch/>
        </p:blipFill>
        <p:spPr>
          <a:xfrm>
            <a:off x="263903" y="455932"/>
            <a:ext cx="3299986" cy="348310"/>
          </a:xfrm>
          <a:prstGeom prst="rect">
            <a:avLst/>
          </a:prstGeom>
        </p:spPr>
      </p:pic>
      <p:pic>
        <p:nvPicPr>
          <p:cNvPr id="8" name="Picture 7">
            <a:extLst>
              <a:ext uri="{FF2B5EF4-FFF2-40B4-BE49-F238E27FC236}">
                <a16:creationId xmlns:a16="http://schemas.microsoft.com/office/drawing/2014/main" id="{B02EDBF3-5ADE-4754-9987-CA4F93CFC6CB}"/>
              </a:ext>
            </a:extLst>
          </p:cNvPr>
          <p:cNvPicPr>
            <a:picLocks noChangeAspect="1"/>
          </p:cNvPicPr>
          <p:nvPr/>
        </p:nvPicPr>
        <p:blipFill>
          <a:blip r:embed="rId5"/>
          <a:stretch>
            <a:fillRect/>
          </a:stretch>
        </p:blipFill>
        <p:spPr>
          <a:xfrm>
            <a:off x="3556959" y="286064"/>
            <a:ext cx="1239313" cy="1550777"/>
          </a:xfrm>
          <a:prstGeom prst="rect">
            <a:avLst/>
          </a:prstGeom>
        </p:spPr>
      </p:pic>
      <p:sp>
        <p:nvSpPr>
          <p:cNvPr id="9" name="Rectangle 8">
            <a:extLst>
              <a:ext uri="{FF2B5EF4-FFF2-40B4-BE49-F238E27FC236}">
                <a16:creationId xmlns:a16="http://schemas.microsoft.com/office/drawing/2014/main" id="{61464B28-52D7-4F4F-A7A4-FA36D8E9199E}"/>
              </a:ext>
            </a:extLst>
          </p:cNvPr>
          <p:cNvSpPr/>
          <p:nvPr/>
        </p:nvSpPr>
        <p:spPr>
          <a:xfrm>
            <a:off x="4796272" y="141058"/>
            <a:ext cx="4347727" cy="1938992"/>
          </a:xfrm>
          <a:prstGeom prst="rect">
            <a:avLst/>
          </a:prstGeom>
        </p:spPr>
        <p:txBody>
          <a:bodyPr wrap="square">
            <a:spAutoFit/>
          </a:bodyPr>
          <a:lstStyle/>
          <a:p>
            <a:r>
              <a:rPr lang="ro-RO" sz="1200" dirty="0"/>
              <a:t>Patologia tractului respirator superior rinofaringian și a somnului este prezentă în practica ORL, prin </a:t>
            </a:r>
            <a:r>
              <a:rPr lang="ro-RO" sz="1200" i="1" dirty="0"/>
              <a:t>apneea obstructivă în somn </a:t>
            </a:r>
            <a:r>
              <a:rPr lang="ro-RO" sz="1200" dirty="0"/>
              <a:t>în asociere cu sindromul nazal obstructiv. Abordarea diagnosticului și a tratamentului este o problemă dificilă a medicului ORL în practica zilnică (303,304,311,312),</a:t>
            </a:r>
          </a:p>
          <a:p>
            <a:r>
              <a:rPr lang="ro-RO" sz="1200" b="1" dirty="0"/>
              <a:t>Scopul </a:t>
            </a:r>
            <a:r>
              <a:rPr lang="ro-RO" sz="1200" dirty="0"/>
              <a:t>acestui studiu este de a reevalua locul adecvat al acestui tip de patologie în practica medicală și chirurgicală având în vedere cele mai recente progrese în acest sens, în pentru a clarifica prin înțelegerea mecanismului real producator, aspectele etiopatogeniei pentru un tratament corect și unitar al acestor boli</a:t>
            </a:r>
          </a:p>
        </p:txBody>
      </p:sp>
      <p:pic>
        <p:nvPicPr>
          <p:cNvPr id="10" name="Picture 9">
            <a:extLst>
              <a:ext uri="{FF2B5EF4-FFF2-40B4-BE49-F238E27FC236}">
                <a16:creationId xmlns:a16="http://schemas.microsoft.com/office/drawing/2014/main" id="{0D487360-0424-45F7-A5C8-1E79937B87FE}"/>
              </a:ext>
            </a:extLst>
          </p:cNvPr>
          <p:cNvPicPr>
            <a:picLocks noChangeAspect="1"/>
          </p:cNvPicPr>
          <p:nvPr/>
        </p:nvPicPr>
        <p:blipFill rotWithShape="1">
          <a:blip r:embed="rId6"/>
          <a:srcRect b="4735"/>
          <a:stretch/>
        </p:blipFill>
        <p:spPr>
          <a:xfrm>
            <a:off x="4603393" y="2175392"/>
            <a:ext cx="4572000" cy="1656184"/>
          </a:xfrm>
          <a:prstGeom prst="rect">
            <a:avLst/>
          </a:prstGeom>
        </p:spPr>
      </p:pic>
      <p:sp>
        <p:nvSpPr>
          <p:cNvPr id="11" name="Rectangle 10">
            <a:extLst>
              <a:ext uri="{FF2B5EF4-FFF2-40B4-BE49-F238E27FC236}">
                <a16:creationId xmlns:a16="http://schemas.microsoft.com/office/drawing/2014/main" id="{FA8F1879-927F-43E3-AF60-94DEA3285C22}"/>
              </a:ext>
            </a:extLst>
          </p:cNvPr>
          <p:cNvSpPr/>
          <p:nvPr/>
        </p:nvSpPr>
        <p:spPr>
          <a:xfrm>
            <a:off x="62785" y="2062101"/>
            <a:ext cx="4572000" cy="2308324"/>
          </a:xfrm>
          <a:prstGeom prst="rect">
            <a:avLst/>
          </a:prstGeom>
        </p:spPr>
        <p:txBody>
          <a:bodyPr>
            <a:spAutoFit/>
          </a:bodyPr>
          <a:lstStyle/>
          <a:p>
            <a:r>
              <a:rPr lang="ro-RO" sz="1200" dirty="0"/>
              <a:t>Obstrucția căilor respiratorii superioare și apneea obstructivă în somn la adulti (SAOS) sunt recunoscute ca o problemă comună de sănătate în practica zilnică ORL. Dacă diagnosticul și tratamentul sunt întârziate, consecințele respirației nazale deficitare si tulburările de somn cu somnolenta diurna asupra adultilor pot fi severe.</a:t>
            </a:r>
            <a:endParaRPr lang="en-US" sz="1200" dirty="0"/>
          </a:p>
          <a:p>
            <a:r>
              <a:rPr lang="ro-RO" sz="1200" dirty="0"/>
              <a:t>În acest studiu, 210 de pacienți adulti cu SAOS ușoara până la moderat au fost evaluați utilizând </a:t>
            </a:r>
            <a:r>
              <a:rPr lang="ro-RO" sz="1200" i="1" dirty="0"/>
              <a:t>chestionarul Calgary SAQLI </a:t>
            </a:r>
            <a:r>
              <a:rPr lang="ro-RO" sz="1200" dirty="0"/>
              <a:t>aplicat înainte și la patru săptămâni după tratamentul cu adenoamigdalectomie.</a:t>
            </a:r>
          </a:p>
          <a:p>
            <a:r>
              <a:rPr lang="ro-RO" sz="1200" b="1" dirty="0"/>
              <a:t>Concluzie: </a:t>
            </a:r>
            <a:r>
              <a:rPr lang="ro-RO" sz="1200" dirty="0"/>
              <a:t>Utilizarea sistematică a amigdalectomiei, reductiei cornet</a:t>
            </a:r>
            <a:r>
              <a:rPr lang="en-US" sz="1200" dirty="0"/>
              <a:t>el</a:t>
            </a:r>
            <a:r>
              <a:rPr lang="ro-RO" sz="1200" dirty="0"/>
              <a:t>or nazale si tratarea concomitenta a obezitatii indică o îmbunătățire clară a calității vieții globale</a:t>
            </a:r>
            <a:r>
              <a:rPr lang="en-US" sz="1200" dirty="0"/>
              <a:t> QOL</a:t>
            </a:r>
            <a:r>
              <a:rPr lang="ro-RO" sz="1200" dirty="0"/>
              <a:t>, precum și a simptomelor pacienților cu SAOS.</a:t>
            </a:r>
          </a:p>
        </p:txBody>
      </p:sp>
      <p:sp>
        <p:nvSpPr>
          <p:cNvPr id="12" name="Rectangle 11">
            <a:extLst>
              <a:ext uri="{FF2B5EF4-FFF2-40B4-BE49-F238E27FC236}">
                <a16:creationId xmlns:a16="http://schemas.microsoft.com/office/drawing/2014/main" id="{3BA1C80C-E24A-4087-BFAF-18AA9729A1BF}"/>
              </a:ext>
            </a:extLst>
          </p:cNvPr>
          <p:cNvSpPr/>
          <p:nvPr/>
        </p:nvSpPr>
        <p:spPr>
          <a:xfrm>
            <a:off x="5466549" y="2227705"/>
            <a:ext cx="2844316" cy="276999"/>
          </a:xfrm>
          <a:prstGeom prst="rect">
            <a:avLst/>
          </a:prstGeom>
        </p:spPr>
        <p:txBody>
          <a:bodyPr wrap="square">
            <a:spAutoFit/>
          </a:bodyPr>
          <a:lstStyle/>
          <a:p>
            <a:pPr algn="ctr"/>
            <a:r>
              <a:rPr lang="ro-RO" sz="1000" b="1" dirty="0"/>
              <a:t>Jurnal medical</a:t>
            </a:r>
            <a:r>
              <a:rPr lang="en-US" sz="1000" b="1" dirty="0"/>
              <a:t> </a:t>
            </a:r>
            <a:r>
              <a:rPr lang="ro-RO" sz="1000" b="1" dirty="0"/>
              <a:t>brasovean, nr. 1 / 2010, 64-69</a:t>
            </a:r>
            <a:r>
              <a:rPr lang="ro-RO" sz="1200" dirty="0"/>
              <a:t>.</a:t>
            </a:r>
          </a:p>
        </p:txBody>
      </p:sp>
      <p:pic>
        <p:nvPicPr>
          <p:cNvPr id="13" name="Picture 12">
            <a:extLst>
              <a:ext uri="{FF2B5EF4-FFF2-40B4-BE49-F238E27FC236}">
                <a16:creationId xmlns:a16="http://schemas.microsoft.com/office/drawing/2014/main" id="{0C2C384C-4228-457F-B258-F5B5BB0B8D4B}"/>
              </a:ext>
            </a:extLst>
          </p:cNvPr>
          <p:cNvPicPr>
            <a:picLocks noChangeAspect="1"/>
          </p:cNvPicPr>
          <p:nvPr/>
        </p:nvPicPr>
        <p:blipFill>
          <a:blip r:embed="rId7"/>
          <a:stretch>
            <a:fillRect/>
          </a:stretch>
        </p:blipFill>
        <p:spPr>
          <a:xfrm>
            <a:off x="1250409" y="4411074"/>
            <a:ext cx="3384376" cy="2160862"/>
          </a:xfrm>
          <a:prstGeom prst="rect">
            <a:avLst/>
          </a:prstGeom>
        </p:spPr>
      </p:pic>
      <p:pic>
        <p:nvPicPr>
          <p:cNvPr id="14" name="Picture 13">
            <a:extLst>
              <a:ext uri="{FF2B5EF4-FFF2-40B4-BE49-F238E27FC236}">
                <a16:creationId xmlns:a16="http://schemas.microsoft.com/office/drawing/2014/main" id="{5E0DFD9E-865C-4688-B7D3-487002BC9ED3}"/>
              </a:ext>
            </a:extLst>
          </p:cNvPr>
          <p:cNvPicPr>
            <a:picLocks noChangeAspect="1"/>
          </p:cNvPicPr>
          <p:nvPr/>
        </p:nvPicPr>
        <p:blipFill>
          <a:blip r:embed="rId8"/>
          <a:stretch>
            <a:fillRect/>
          </a:stretch>
        </p:blipFill>
        <p:spPr>
          <a:xfrm>
            <a:off x="23218" y="4422615"/>
            <a:ext cx="1241363" cy="2160862"/>
          </a:xfrm>
          <a:prstGeom prst="rect">
            <a:avLst/>
          </a:prstGeom>
        </p:spPr>
      </p:pic>
      <p:sp>
        <p:nvSpPr>
          <p:cNvPr id="15" name="Rectangle 14">
            <a:extLst>
              <a:ext uri="{FF2B5EF4-FFF2-40B4-BE49-F238E27FC236}">
                <a16:creationId xmlns:a16="http://schemas.microsoft.com/office/drawing/2014/main" id="{E838D437-9053-48CB-959D-9B1F9EB36CD4}"/>
              </a:ext>
            </a:extLst>
          </p:cNvPr>
          <p:cNvSpPr/>
          <p:nvPr/>
        </p:nvSpPr>
        <p:spPr>
          <a:xfrm>
            <a:off x="4634785" y="3910522"/>
            <a:ext cx="4572000" cy="2800767"/>
          </a:xfrm>
          <a:prstGeom prst="rect">
            <a:avLst/>
          </a:prstGeom>
        </p:spPr>
        <p:txBody>
          <a:bodyPr>
            <a:spAutoFit/>
          </a:bodyPr>
          <a:lstStyle/>
          <a:p>
            <a:r>
              <a:rPr lang="ro-RO" sz="1100" dirty="0"/>
              <a:t>Carcinoamele amigdaliane și orofaringiene sunt diagnosticate mai frecvent la pacienții de 50-70 de ani, bărbații fiind afectați de 3 până la 5 ori mai des decât femeile [316].</a:t>
            </a:r>
          </a:p>
          <a:p>
            <a:r>
              <a:rPr lang="ro-RO" sz="1100" b="1" dirty="0"/>
              <a:t>Scopul</a:t>
            </a:r>
            <a:r>
              <a:rPr lang="ro-RO" sz="1100" dirty="0"/>
              <a:t> studiului a fost de a </a:t>
            </a:r>
            <a:r>
              <a:rPr lang="ro-RO" sz="1100" i="1" dirty="0"/>
              <a:t>evalua impactul chimioterapiei de inducție cu paclitaxel și carboplatin asupra calității vieții </a:t>
            </a:r>
            <a:r>
              <a:rPr lang="ro-RO" sz="1100" dirty="0"/>
              <a:t>și a stării mentale la pacienții cu carcinom amigdalian avansat locoregional. Principalul punct final al procesului a fost a evalua dacă există diferențe în calitatea vieții la pacienții tratați cu inducție chimioterapia a constat în paclitaxel și carboplatină sau în cisplatină cu 5-FU și versus chimioradioterapia curativă.</a:t>
            </a:r>
          </a:p>
          <a:p>
            <a:r>
              <a:rPr lang="ro-RO" sz="1100" dirty="0"/>
              <a:t>Materiale și Metode, Metodă : 177 de pacienți cu carcinom epidermoid amigdalian au fost examinați la Secția de Oncologie și Otolaringologie a Spitalului Clinic de Urgență Brașov în perioada ianuarie 2005 – ianuarie 2011. </a:t>
            </a:r>
            <a:r>
              <a:rPr lang="ro-RO" sz="1100" b="1" dirty="0"/>
              <a:t>Concluzii:</a:t>
            </a:r>
            <a:r>
              <a:rPr lang="ro-RO" sz="1100" dirty="0"/>
              <a:t> Chimioterapia de inducție cu paclitaxel și carboplatină în comparație cu cisplatină – 5 FU și cu chimioradioterapie convențională </a:t>
            </a:r>
            <a:r>
              <a:rPr lang="ro-RO" sz="1100" i="1" dirty="0"/>
              <a:t>a fost asociată cu îmbunătățirea calității vieții la pacienții selectați cu carcinom amigdalian avansat locoregional.</a:t>
            </a:r>
          </a:p>
        </p:txBody>
      </p:sp>
    </p:spTree>
    <p:extLst>
      <p:ext uri="{BB962C8B-B14F-4D97-AF65-F5344CB8AC3E}">
        <p14:creationId xmlns:p14="http://schemas.microsoft.com/office/powerpoint/2010/main" val="28046171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Rectangle 1">
            <a:extLst>
              <a:ext uri="{FF2B5EF4-FFF2-40B4-BE49-F238E27FC236}">
                <a16:creationId xmlns:a16="http://schemas.microsoft.com/office/drawing/2014/main" id="{99A7276B-4E58-4267-831C-F6A79EE368AE}"/>
              </a:ext>
            </a:extLst>
          </p:cNvPr>
          <p:cNvSpPr/>
          <p:nvPr/>
        </p:nvSpPr>
        <p:spPr>
          <a:xfrm>
            <a:off x="1799691" y="262389"/>
            <a:ext cx="7128797" cy="369332"/>
          </a:xfrm>
          <a:prstGeom prst="rect">
            <a:avLst/>
          </a:prstGeom>
        </p:spPr>
        <p:txBody>
          <a:bodyPr wrap="square">
            <a:spAutoFit/>
          </a:bodyPr>
          <a:lstStyle/>
          <a:p>
            <a:r>
              <a:rPr lang="ro-RO" dirty="0"/>
              <a:t>D.2. STRATEGII TERAPEUTICE ÎN COVID-19 ȘI ALTE INFECȚII VIRALE SEVERE</a:t>
            </a:r>
          </a:p>
        </p:txBody>
      </p:sp>
      <p:pic>
        <p:nvPicPr>
          <p:cNvPr id="3" name="Picture 2">
            <a:extLst>
              <a:ext uri="{FF2B5EF4-FFF2-40B4-BE49-F238E27FC236}">
                <a16:creationId xmlns:a16="http://schemas.microsoft.com/office/drawing/2014/main" id="{7634D28B-806C-4FC0-9672-8F5F2EAE396C}"/>
              </a:ext>
            </a:extLst>
          </p:cNvPr>
          <p:cNvPicPr>
            <a:picLocks noChangeAspect="1"/>
          </p:cNvPicPr>
          <p:nvPr/>
        </p:nvPicPr>
        <p:blipFill>
          <a:blip r:embed="rId3"/>
          <a:stretch>
            <a:fillRect/>
          </a:stretch>
        </p:blipFill>
        <p:spPr>
          <a:xfrm>
            <a:off x="107505" y="962167"/>
            <a:ext cx="4147726" cy="1386714"/>
          </a:xfrm>
          <a:prstGeom prst="rect">
            <a:avLst/>
          </a:prstGeom>
        </p:spPr>
      </p:pic>
      <p:sp>
        <p:nvSpPr>
          <p:cNvPr id="8" name="Rectangle 7">
            <a:extLst>
              <a:ext uri="{FF2B5EF4-FFF2-40B4-BE49-F238E27FC236}">
                <a16:creationId xmlns:a16="http://schemas.microsoft.com/office/drawing/2014/main" id="{6A96496D-6D10-4A22-81FB-5383B4BD068E}"/>
              </a:ext>
            </a:extLst>
          </p:cNvPr>
          <p:cNvSpPr/>
          <p:nvPr/>
        </p:nvSpPr>
        <p:spPr>
          <a:xfrm>
            <a:off x="0" y="2402328"/>
            <a:ext cx="4255231" cy="2677656"/>
          </a:xfrm>
          <a:prstGeom prst="rect">
            <a:avLst/>
          </a:prstGeom>
        </p:spPr>
        <p:txBody>
          <a:bodyPr wrap="square">
            <a:spAutoFit/>
          </a:bodyPr>
          <a:lstStyle/>
          <a:p>
            <a:r>
              <a:rPr lang="ro-RO" sz="1200" dirty="0"/>
              <a:t>A</a:t>
            </a:r>
            <a:r>
              <a:rPr lang="en-US" sz="1200" dirty="0" err="1"/>
              <a:t>rticolul</a:t>
            </a:r>
            <a:r>
              <a:rPr lang="en-US" sz="1200" dirty="0"/>
              <a:t> r</a:t>
            </a:r>
            <a:r>
              <a:rPr lang="ro-RO" sz="1200" dirty="0"/>
              <a:t>ezumă o imagine de ansamblu contemporană a </a:t>
            </a:r>
            <a:r>
              <a:rPr lang="en-US" sz="1200" dirty="0" err="1"/>
              <a:t>medicatiilor</a:t>
            </a:r>
            <a:r>
              <a:rPr lang="ro-RO" sz="1200" dirty="0"/>
              <a:t> curative și a vaccinurilor </a:t>
            </a:r>
            <a:r>
              <a:rPr lang="ro-RO" sz="1200" i="1" dirty="0"/>
              <a:t>pentru COVID-19</a:t>
            </a:r>
            <a:r>
              <a:rPr lang="ro-RO" sz="1200" dirty="0"/>
              <a:t>, pe baza informațiilor anterioare și luând în considerare coronavirusurile ARN similare anterioare.</a:t>
            </a:r>
            <a:endParaRPr lang="en-US" sz="1200" dirty="0"/>
          </a:p>
          <a:p>
            <a:r>
              <a:rPr lang="ro-RO" sz="1200" dirty="0"/>
              <a:t> </a:t>
            </a:r>
            <a:r>
              <a:rPr lang="ro-RO" sz="1200" b="1" dirty="0"/>
              <a:t>În concluzie</a:t>
            </a:r>
            <a:r>
              <a:rPr lang="ro-RO" sz="1200" dirty="0"/>
              <a:t>, detaliile furnizate în această recenzie se bazează pe literatura și informațiile disponibile despre COVID-19.</a:t>
            </a:r>
            <a:r>
              <a:rPr lang="en-US" sz="1200" dirty="0"/>
              <a:t> </a:t>
            </a:r>
            <a:r>
              <a:rPr lang="ro-RO" sz="1200" dirty="0"/>
              <a:t>Informațiile analizate aici stabilesc o bază intelectuală primordială pentru a promova cercetările în curs de dezvoltare pentru a dezvolta </a:t>
            </a:r>
            <a:r>
              <a:rPr lang="ro-RO" sz="1200" i="1" dirty="0"/>
              <a:t>vaccinuri </a:t>
            </a:r>
            <a:r>
              <a:rPr lang="en-US" sz="1200" i="1" dirty="0"/>
              <a:t>specific </a:t>
            </a:r>
            <a:r>
              <a:rPr lang="ro-RO" sz="1200" i="1" dirty="0"/>
              <a:t>și agenți curativ</a:t>
            </a:r>
            <a:r>
              <a:rPr lang="en-US" sz="1200" i="1" dirty="0" err="1"/>
              <a:t>i</a:t>
            </a:r>
            <a:r>
              <a:rPr lang="en-US" sz="1200" i="1" dirty="0"/>
              <a:t> (</a:t>
            </a:r>
            <a:r>
              <a:rPr lang="en-US" sz="1200" i="1" dirty="0" err="1"/>
              <a:t>Remdesivir</a:t>
            </a:r>
            <a:r>
              <a:rPr lang="en-US" sz="1200" dirty="0"/>
              <a:t>), </a:t>
            </a:r>
            <a:r>
              <a:rPr lang="en-US" sz="1200" dirty="0" err="1"/>
              <a:t>incurajand</a:t>
            </a:r>
            <a:r>
              <a:rPr lang="en-US" sz="1200" dirty="0"/>
              <a:t> </a:t>
            </a:r>
            <a:r>
              <a:rPr lang="en-US" sz="1200" dirty="0" err="1"/>
              <a:t>colaborările</a:t>
            </a:r>
            <a:r>
              <a:rPr lang="en-US" sz="1200" dirty="0"/>
              <a:t> la </a:t>
            </a:r>
            <a:r>
              <a:rPr lang="en-US" sz="1200" dirty="0" err="1"/>
              <a:t>nivel</a:t>
            </a:r>
            <a:r>
              <a:rPr lang="en-US" sz="1200" dirty="0"/>
              <a:t> </a:t>
            </a:r>
            <a:r>
              <a:rPr lang="en-US" sz="1200" dirty="0" err="1"/>
              <a:t>mondial</a:t>
            </a:r>
            <a:r>
              <a:rPr lang="en-US" sz="1200" dirty="0"/>
              <a:t> care se </a:t>
            </a:r>
            <a:r>
              <a:rPr lang="en-US" sz="1200" dirty="0" err="1"/>
              <a:t>ocupă</a:t>
            </a:r>
            <a:r>
              <a:rPr lang="en-US" sz="1200" dirty="0"/>
              <a:t> de </a:t>
            </a:r>
            <a:r>
              <a:rPr lang="en-US" sz="1200" dirty="0" err="1"/>
              <a:t>soluționarea</a:t>
            </a:r>
            <a:r>
              <a:rPr lang="en-US" sz="1200" dirty="0"/>
              <a:t> </a:t>
            </a:r>
            <a:r>
              <a:rPr lang="en-US" sz="1200" dirty="0" err="1"/>
              <a:t>pandemiei</a:t>
            </a:r>
            <a:r>
              <a:rPr lang="en-US" sz="1200" dirty="0"/>
              <a:t> de COVID-19. Cu </a:t>
            </a:r>
            <a:r>
              <a:rPr lang="en-US" sz="1200" dirty="0" err="1"/>
              <a:t>toate</a:t>
            </a:r>
            <a:r>
              <a:rPr lang="en-US" sz="1200" dirty="0"/>
              <a:t> </a:t>
            </a:r>
            <a:r>
              <a:rPr lang="en-US" sz="1200" dirty="0" err="1"/>
              <a:t>acestea</a:t>
            </a:r>
            <a:r>
              <a:rPr lang="en-US" sz="1200" dirty="0"/>
              <a:t>, </a:t>
            </a:r>
            <a:r>
              <a:rPr lang="en-US" sz="1200" dirty="0" err="1"/>
              <a:t>epidemia</a:t>
            </a:r>
            <a:r>
              <a:rPr lang="en-US" sz="1200" dirty="0"/>
              <a:t> a </a:t>
            </a:r>
            <a:r>
              <a:rPr lang="en-US" sz="1200" dirty="0" err="1"/>
              <a:t>subliniat</a:t>
            </a:r>
            <a:r>
              <a:rPr lang="en-US" sz="1200" dirty="0"/>
              <a:t> din </a:t>
            </a:r>
            <a:r>
              <a:rPr lang="en-US" sz="1200" dirty="0" err="1"/>
              <a:t>nou</a:t>
            </a:r>
            <a:r>
              <a:rPr lang="en-US" sz="1200" dirty="0"/>
              <a:t> </a:t>
            </a:r>
            <a:r>
              <a:rPr lang="en-US" sz="1200" dirty="0" err="1"/>
              <a:t>importanța</a:t>
            </a:r>
            <a:r>
              <a:rPr lang="en-US" sz="1200" dirty="0"/>
              <a:t> </a:t>
            </a:r>
            <a:r>
              <a:rPr lang="en-US" sz="1200" dirty="0" err="1"/>
              <a:t>evoluției</a:t>
            </a:r>
            <a:r>
              <a:rPr lang="en-US" sz="1200" dirty="0"/>
              <a:t> </a:t>
            </a:r>
            <a:r>
              <a:rPr lang="en-US" sz="1200" dirty="0" err="1"/>
              <a:t>agenților</a:t>
            </a:r>
            <a:r>
              <a:rPr lang="en-US" sz="1200" dirty="0"/>
              <a:t> </a:t>
            </a:r>
            <a:r>
              <a:rPr lang="en-US" sz="1200" dirty="0" err="1"/>
              <a:t>antivirali</a:t>
            </a:r>
            <a:r>
              <a:rPr lang="en-US" sz="1200" dirty="0"/>
              <a:t> cu </a:t>
            </a:r>
            <a:r>
              <a:rPr lang="en-US" sz="1200" dirty="0" err="1"/>
              <a:t>spectru</a:t>
            </a:r>
            <a:r>
              <a:rPr lang="en-US" sz="1200" dirty="0"/>
              <a:t> </a:t>
            </a:r>
            <a:r>
              <a:rPr lang="en-US" sz="1200" dirty="0" err="1"/>
              <a:t>larg</a:t>
            </a:r>
            <a:r>
              <a:rPr lang="en-US" sz="1200" dirty="0"/>
              <a:t> </a:t>
            </a:r>
            <a:r>
              <a:rPr lang="en-US" sz="1200" dirty="0" err="1"/>
              <a:t>pentru</a:t>
            </a:r>
            <a:r>
              <a:rPr lang="en-US" sz="1200" dirty="0"/>
              <a:t> a </a:t>
            </a:r>
            <a:r>
              <a:rPr lang="en-US" sz="1200" dirty="0" err="1"/>
              <a:t>lupta</a:t>
            </a:r>
            <a:r>
              <a:rPr lang="en-US" sz="1200" dirty="0"/>
              <a:t> </a:t>
            </a:r>
            <a:r>
              <a:rPr lang="en-US" sz="1200" dirty="0" err="1"/>
              <a:t>împotriva</a:t>
            </a:r>
            <a:r>
              <a:rPr lang="en-US" sz="1200" dirty="0"/>
              <a:t> </a:t>
            </a:r>
            <a:r>
              <a:rPr lang="en-US" sz="1200" dirty="0" err="1"/>
              <a:t>coronavirusurilor</a:t>
            </a:r>
            <a:r>
              <a:rPr lang="en-US" sz="1200" dirty="0"/>
              <a:t> </a:t>
            </a:r>
            <a:r>
              <a:rPr lang="en-US" sz="1200" dirty="0" err="1"/>
              <a:t>prezente</a:t>
            </a:r>
            <a:r>
              <a:rPr lang="en-US" sz="1200" dirty="0"/>
              <a:t> </a:t>
            </a:r>
            <a:r>
              <a:rPr lang="en-US" sz="1200" dirty="0" err="1"/>
              <a:t>și</a:t>
            </a:r>
            <a:r>
              <a:rPr lang="en-US" sz="1200" dirty="0"/>
              <a:t> </a:t>
            </a:r>
            <a:r>
              <a:rPr lang="en-US" sz="1200" dirty="0" err="1"/>
              <a:t>viitoare</a:t>
            </a:r>
            <a:r>
              <a:rPr lang="en-US" sz="1200" dirty="0"/>
              <a:t>.[325, 326].</a:t>
            </a:r>
            <a:endParaRPr lang="ro-RO" dirty="0"/>
          </a:p>
        </p:txBody>
      </p:sp>
      <p:pic>
        <p:nvPicPr>
          <p:cNvPr id="9" name="Picture 8">
            <a:extLst>
              <a:ext uri="{FF2B5EF4-FFF2-40B4-BE49-F238E27FC236}">
                <a16:creationId xmlns:a16="http://schemas.microsoft.com/office/drawing/2014/main" id="{2942AFD9-92D1-4301-A0CD-E4B40303AC08}"/>
              </a:ext>
            </a:extLst>
          </p:cNvPr>
          <p:cNvPicPr>
            <a:picLocks noChangeAspect="1"/>
          </p:cNvPicPr>
          <p:nvPr/>
        </p:nvPicPr>
        <p:blipFill>
          <a:blip r:embed="rId4"/>
          <a:stretch>
            <a:fillRect/>
          </a:stretch>
        </p:blipFill>
        <p:spPr>
          <a:xfrm>
            <a:off x="107505" y="5079984"/>
            <a:ext cx="3244510" cy="1704174"/>
          </a:xfrm>
          <a:prstGeom prst="rect">
            <a:avLst/>
          </a:prstGeom>
        </p:spPr>
      </p:pic>
      <p:pic>
        <p:nvPicPr>
          <p:cNvPr id="12" name="Picture 11">
            <a:extLst>
              <a:ext uri="{FF2B5EF4-FFF2-40B4-BE49-F238E27FC236}">
                <a16:creationId xmlns:a16="http://schemas.microsoft.com/office/drawing/2014/main" id="{814A328D-3448-4320-8012-08D5561591CA}"/>
              </a:ext>
            </a:extLst>
          </p:cNvPr>
          <p:cNvPicPr>
            <a:picLocks noChangeAspect="1"/>
          </p:cNvPicPr>
          <p:nvPr/>
        </p:nvPicPr>
        <p:blipFill>
          <a:blip r:embed="rId5"/>
          <a:stretch>
            <a:fillRect/>
          </a:stretch>
        </p:blipFill>
        <p:spPr>
          <a:xfrm>
            <a:off x="4391981" y="908719"/>
            <a:ext cx="4572508" cy="1440161"/>
          </a:xfrm>
          <a:prstGeom prst="rect">
            <a:avLst/>
          </a:prstGeom>
        </p:spPr>
      </p:pic>
      <p:sp>
        <p:nvSpPr>
          <p:cNvPr id="13" name="Rectangle 12">
            <a:extLst>
              <a:ext uri="{FF2B5EF4-FFF2-40B4-BE49-F238E27FC236}">
                <a16:creationId xmlns:a16="http://schemas.microsoft.com/office/drawing/2014/main" id="{32681054-1378-4EC1-B5AE-90161EB6460E}"/>
              </a:ext>
            </a:extLst>
          </p:cNvPr>
          <p:cNvSpPr/>
          <p:nvPr/>
        </p:nvSpPr>
        <p:spPr>
          <a:xfrm>
            <a:off x="4356489" y="2629174"/>
            <a:ext cx="4572000" cy="4154984"/>
          </a:xfrm>
          <a:prstGeom prst="rect">
            <a:avLst/>
          </a:prstGeom>
        </p:spPr>
        <p:txBody>
          <a:bodyPr>
            <a:spAutoFit/>
          </a:bodyPr>
          <a:lstStyle/>
          <a:p>
            <a:r>
              <a:rPr lang="en-US" sz="1200" dirty="0"/>
              <a:t>In </a:t>
            </a:r>
            <a:r>
              <a:rPr lang="en-US" sz="1200" dirty="0" err="1"/>
              <a:t>acest</a:t>
            </a:r>
            <a:r>
              <a:rPr lang="en-US" sz="1200" dirty="0"/>
              <a:t> review de </a:t>
            </a:r>
            <a:r>
              <a:rPr lang="ro-RO" sz="1200" dirty="0"/>
              <a:t> articole referitoare la infecția cu COVID-19</a:t>
            </a:r>
            <a:r>
              <a:rPr lang="en-US" sz="1200" dirty="0"/>
              <a:t> </a:t>
            </a:r>
            <a:r>
              <a:rPr lang="ro-RO" sz="1200" dirty="0"/>
              <a:t>am selectat doar pe cele </a:t>
            </a:r>
            <a:r>
              <a:rPr lang="ro-RO" sz="1200" i="1" dirty="0"/>
              <a:t>concentrate pe tromboză. </a:t>
            </a:r>
            <a:endParaRPr lang="en-US" sz="1200" i="1" dirty="0"/>
          </a:p>
          <a:p>
            <a:r>
              <a:rPr lang="ro-RO" sz="1200" i="1" dirty="0"/>
              <a:t>D-dimerii </a:t>
            </a:r>
            <a:r>
              <a:rPr lang="ro-RO" sz="1200" dirty="0"/>
              <a:t>au avut valoare predictivă în identificarea trombozei și nivelul ridicat s-a corelat cu severitatea infecției și deces. Cei mai mulți pacienți care urmau tratament anticoagulant cronic înainte de a contacta virusul au avut un prognostic mai bun. Heparina are și alte efecte favorabile, cum ar fi un efect antiviral și antiinflamator direct, pe lângă efectul său anticoagulant. [327-329].</a:t>
            </a:r>
            <a:endParaRPr lang="en-US" sz="1200" dirty="0"/>
          </a:p>
          <a:p>
            <a:endParaRPr lang="en-US" sz="1200" dirty="0"/>
          </a:p>
          <a:p>
            <a:r>
              <a:rPr lang="ro-RO" sz="1200" dirty="0"/>
              <a:t> În </a:t>
            </a:r>
            <a:r>
              <a:rPr lang="ro-RO" sz="1200" b="1" dirty="0"/>
              <a:t>concluzie,</a:t>
            </a:r>
            <a:r>
              <a:rPr lang="ro-RO" sz="1200" dirty="0"/>
              <a:t> infecțiile cu COVID-19 </a:t>
            </a:r>
            <a:r>
              <a:rPr lang="ro-RO" sz="1200" i="1" dirty="0"/>
              <a:t>sunt frecvent complicate de patologia trombotică.</a:t>
            </a:r>
            <a:endParaRPr lang="en-US" sz="1200" i="1" dirty="0"/>
          </a:p>
          <a:p>
            <a:r>
              <a:rPr lang="ro-RO" sz="1200" dirty="0"/>
              <a:t> </a:t>
            </a:r>
            <a:r>
              <a:rPr lang="ro-RO" sz="1200" i="1" dirty="0"/>
              <a:t>D-dimerii</a:t>
            </a:r>
            <a:r>
              <a:rPr lang="ro-RO" sz="1200" dirty="0"/>
              <a:t> pot fi folosiți ca instrument important în studiul clinic al fiecărui caz, având următoarele avantaje: valoare predictivă a identificării trombozei și, la nivel înalt, corelație semnificativă cu severitatea infecției și cu progresia spre sindromul de detresă respiratorie acută coronavirus 2 și, de asemenea, cu mortalitatea.</a:t>
            </a:r>
            <a:endParaRPr lang="en-US" sz="1200" dirty="0"/>
          </a:p>
          <a:p>
            <a:r>
              <a:rPr lang="ro-RO" sz="1200" dirty="0"/>
              <a:t> </a:t>
            </a:r>
            <a:r>
              <a:rPr lang="ro-RO" sz="1200" i="1" dirty="0"/>
              <a:t>Heparina </a:t>
            </a:r>
            <a:r>
              <a:rPr lang="ro-RO" sz="1200" dirty="0"/>
              <a:t>are si alte efecte favorabile in afara de cel anticoagulant: activitate antivirala directa si efect antiinflamator. Riscul de sângerare trebuie evaluat în funcție de fiecare pacient. </a:t>
            </a:r>
            <a:endParaRPr lang="en-US" sz="1200" dirty="0"/>
          </a:p>
          <a:p>
            <a:r>
              <a:rPr lang="ro-RO" sz="1200" dirty="0"/>
              <a:t>Pacienții care primesc deja terapie anticoagulantă cronică pentru alte patologii au un rezultat mai bun al infecției cu COVID-19 și au o rată mai mică de evenimente adverse. </a:t>
            </a:r>
          </a:p>
        </p:txBody>
      </p:sp>
    </p:spTree>
    <p:extLst>
      <p:ext uri="{BB962C8B-B14F-4D97-AF65-F5344CB8AC3E}">
        <p14:creationId xmlns:p14="http://schemas.microsoft.com/office/powerpoint/2010/main" val="23019883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a:extLst>
              <a:ext uri="{FF2B5EF4-FFF2-40B4-BE49-F238E27FC236}">
                <a16:creationId xmlns:a16="http://schemas.microsoft.com/office/drawing/2014/main" id="{CB2D4C0D-DAAC-41E4-9DC0-BDCE954D6697}"/>
              </a:ext>
            </a:extLst>
          </p:cNvPr>
          <p:cNvPicPr>
            <a:picLocks noChangeAspect="1"/>
          </p:cNvPicPr>
          <p:nvPr/>
        </p:nvPicPr>
        <p:blipFill>
          <a:blip r:embed="rId4"/>
          <a:stretch>
            <a:fillRect/>
          </a:stretch>
        </p:blipFill>
        <p:spPr>
          <a:xfrm>
            <a:off x="4499992" y="152693"/>
            <a:ext cx="4500500" cy="1512053"/>
          </a:xfrm>
          <a:prstGeom prst="rect">
            <a:avLst/>
          </a:prstGeom>
        </p:spPr>
      </p:pic>
      <p:sp>
        <p:nvSpPr>
          <p:cNvPr id="3" name="Rectangle 2">
            <a:extLst>
              <a:ext uri="{FF2B5EF4-FFF2-40B4-BE49-F238E27FC236}">
                <a16:creationId xmlns:a16="http://schemas.microsoft.com/office/drawing/2014/main" id="{1ADB10F7-0766-4FC4-950C-41BEC55FB8C6}"/>
              </a:ext>
            </a:extLst>
          </p:cNvPr>
          <p:cNvSpPr/>
          <p:nvPr/>
        </p:nvSpPr>
        <p:spPr>
          <a:xfrm>
            <a:off x="4499992" y="1664746"/>
            <a:ext cx="4500500" cy="4324261"/>
          </a:xfrm>
          <a:prstGeom prst="rect">
            <a:avLst/>
          </a:prstGeom>
        </p:spPr>
        <p:txBody>
          <a:bodyPr wrap="square">
            <a:spAutoFit/>
          </a:bodyPr>
          <a:lstStyle/>
          <a:p>
            <a:r>
              <a:rPr lang="ro-RO" sz="1100" b="1" dirty="0"/>
              <a:t>Febra dengue (DF) </a:t>
            </a:r>
            <a:r>
              <a:rPr lang="ro-RO" sz="1100" dirty="0"/>
              <a:t>este una dintre cele mai frecvente boli transmise prin vectori din lume, se găsește mai ales în regiunile tropicale și subtropicale. Virusul dengue (DENV), </a:t>
            </a:r>
            <a:r>
              <a:rPr lang="en-US" sz="1100" dirty="0" err="1"/>
              <a:t>este</a:t>
            </a:r>
            <a:r>
              <a:rPr lang="en-US" sz="1100" dirty="0"/>
              <a:t> </a:t>
            </a:r>
            <a:r>
              <a:rPr lang="ro-RO" sz="1100" dirty="0"/>
              <a:t>microorganismul cauzator al DF și al febrei hemoragice dengue (DHF), este un membru al</a:t>
            </a:r>
            <a:r>
              <a:rPr lang="en-US" sz="1100" dirty="0"/>
              <a:t> </a:t>
            </a:r>
            <a:r>
              <a:rPr lang="ro-RO" sz="1100" dirty="0"/>
              <a:t>Genul Flavivirus și aparține familiei Flaviviridae. Toate flavivirusurile conțin ARN cu sens pozitiv monocatenareși infectează mai ales artropodele hematofage (căpușe sau</a:t>
            </a:r>
            <a:r>
              <a:rPr lang="en-US" sz="1100" dirty="0"/>
              <a:t> </a:t>
            </a:r>
            <a:r>
              <a:rPr lang="ro-RO" sz="1100" dirty="0"/>
              <a:t>tantari), care completeaza ciclul sau natural de transmisie orizontala [333]. Infecţi</a:t>
            </a:r>
            <a:r>
              <a:rPr lang="en-US" sz="1100" dirty="0"/>
              <a:t>a </a:t>
            </a:r>
            <a:r>
              <a:rPr lang="ro-RO" sz="1100" dirty="0"/>
              <a:t>cu flavivirusuri variază de la asimptomatic la letal și mai mult de 50% dintre viruși pot</a:t>
            </a:r>
            <a:r>
              <a:rPr lang="en-US" sz="1100" dirty="0"/>
              <a:t> </a:t>
            </a:r>
            <a:r>
              <a:rPr lang="ro-RO" sz="1100" dirty="0"/>
              <a:t>provoacă boli umane. </a:t>
            </a:r>
            <a:endParaRPr lang="en-US" sz="1100" dirty="0"/>
          </a:p>
          <a:p>
            <a:r>
              <a:rPr lang="ro-RO" sz="1100" dirty="0"/>
              <a:t>Boal</a:t>
            </a:r>
            <a:r>
              <a:rPr lang="en-US" sz="1100" dirty="0"/>
              <a:t>a e</a:t>
            </a:r>
            <a:r>
              <a:rPr lang="ro-RO" sz="1100" dirty="0"/>
              <a:t> asemănătoare gripei cu debut brusc de febră, artralgie, mialgie,</a:t>
            </a:r>
            <a:r>
              <a:rPr lang="en-US" sz="1100" dirty="0"/>
              <a:t> </a:t>
            </a:r>
            <a:r>
              <a:rPr lang="ro-RO" sz="1100" dirty="0"/>
              <a:t>dureri de cap retroorbitale, erupții cutanate maculopapulare, leucopenie, scurgeri vasculare și encefalită sunt în mare parte asociate cu infecții cu flavivirusuri [334]. </a:t>
            </a:r>
            <a:endParaRPr lang="en-US" sz="1100" dirty="0"/>
          </a:p>
          <a:p>
            <a:r>
              <a:rPr lang="ro-RO" sz="1100" dirty="0"/>
              <a:t>Materiale și metode: </a:t>
            </a:r>
            <a:r>
              <a:rPr lang="ro-RO" sz="1100" i="1" dirty="0"/>
              <a:t>analiza secvenței și ierarhia filogenetică </a:t>
            </a:r>
            <a:r>
              <a:rPr lang="ro-RO" sz="1100" dirty="0"/>
              <a:t>Genomii completi ai 33 de tulpini DENV-3 au fost descărcați din GenBank . Acești genomi au fost selectați dintr-un fundal topografic distinct care înconjoară Regiunile din America Centrală, Asia Centrală de Sud și Asia de Est, unde focare de dengue au fost raportate anterior</a:t>
            </a:r>
            <a:r>
              <a:rPr lang="en-US" sz="1100" dirty="0"/>
              <a:t>.</a:t>
            </a:r>
          </a:p>
          <a:p>
            <a:r>
              <a:rPr lang="ro-RO" sz="1100" b="1" dirty="0"/>
              <a:t>Concluzii:</a:t>
            </a:r>
            <a:r>
              <a:rPr lang="ro-RO" sz="1100" dirty="0"/>
              <a:t> studiul arată că o analiză </a:t>
            </a:r>
            <a:r>
              <a:rPr lang="ro-RO" sz="1100" i="1" dirty="0"/>
              <a:t>filogenetică bazată pe nucleotide </a:t>
            </a:r>
            <a:r>
              <a:rPr lang="ro-RO" sz="1100" dirty="0"/>
              <a:t>complete ale genomului secvențe ale genotipurilor distincte DENV-3 din întreaga lume </a:t>
            </a:r>
            <a:r>
              <a:rPr lang="ro-RO" sz="1100" i="1" dirty="0"/>
              <a:t>produce </a:t>
            </a:r>
            <a:r>
              <a:rPr lang="en-US" sz="1100" i="1" dirty="0"/>
              <a:t>o</a:t>
            </a:r>
            <a:r>
              <a:rPr lang="en-US" sz="1100" dirty="0"/>
              <a:t> </a:t>
            </a:r>
            <a:r>
              <a:rPr lang="ro-RO" sz="1100" i="1" dirty="0"/>
              <a:t>filogenetică </a:t>
            </a:r>
            <a:r>
              <a:rPr lang="en-US" sz="1100" i="1" dirty="0" err="1"/>
              <a:t>arborescenta</a:t>
            </a:r>
            <a:r>
              <a:rPr lang="ro-RO" sz="1100" i="1" dirty="0"/>
              <a:t>, care </a:t>
            </a:r>
            <a:r>
              <a:rPr lang="en-US" sz="1100" i="1" dirty="0" err="1"/>
              <a:t>este</a:t>
            </a:r>
            <a:r>
              <a:rPr lang="ro-RO" sz="1100" i="1" dirty="0"/>
              <a:t> diferi</a:t>
            </a:r>
            <a:r>
              <a:rPr lang="en-US" sz="1100" i="1" dirty="0"/>
              <a:t>ta fata de</a:t>
            </a:r>
            <a:r>
              <a:rPr lang="ro-RO" sz="1100" i="1" dirty="0"/>
              <a:t> analiza </a:t>
            </a:r>
            <a:r>
              <a:rPr lang="en-US" sz="1100" i="1" dirty="0"/>
              <a:t>care </a:t>
            </a:r>
            <a:r>
              <a:rPr lang="ro-RO" sz="1100" i="1" dirty="0"/>
              <a:t>este efectuată pe baza aminoacizilor</a:t>
            </a:r>
            <a:r>
              <a:rPr lang="ro-RO" sz="1100" dirty="0"/>
              <a:t> secvent</a:t>
            </a:r>
            <a:r>
              <a:rPr lang="en-US" sz="1100" dirty="0" err="1"/>
              <a:t>iati</a:t>
            </a:r>
            <a:r>
              <a:rPr lang="ro-RO" sz="1100" dirty="0"/>
              <a:t>. </a:t>
            </a:r>
            <a:endParaRPr lang="en-US" sz="1100" dirty="0"/>
          </a:p>
          <a:p>
            <a:r>
              <a:rPr lang="ro-RO" sz="1100" dirty="0"/>
              <a:t>Investigația noastră arată, de asemenea, că atât părțile structurale, cât</a:t>
            </a:r>
            <a:r>
              <a:rPr lang="en-US" sz="1100" dirty="0"/>
              <a:t> </a:t>
            </a:r>
            <a:r>
              <a:rPr lang="ro-RO" sz="1100" dirty="0"/>
              <a:t>și cele nestructurale ale genomul </a:t>
            </a:r>
            <a:r>
              <a:rPr lang="en-US" sz="1100" dirty="0"/>
              <a:t>pot</a:t>
            </a:r>
            <a:r>
              <a:rPr lang="ro-RO" sz="1100" dirty="0"/>
              <a:t> probabil să modeleze evoluția </a:t>
            </a:r>
            <a:r>
              <a:rPr lang="en-US" sz="1100" dirty="0" err="1"/>
              <a:t>agentului</a:t>
            </a:r>
            <a:r>
              <a:rPr lang="en-US" sz="1100" dirty="0"/>
              <a:t> </a:t>
            </a:r>
            <a:r>
              <a:rPr lang="ro-RO" sz="1100" dirty="0"/>
              <a:t>viral al DENV-3 .</a:t>
            </a:r>
          </a:p>
        </p:txBody>
      </p:sp>
      <p:pic>
        <p:nvPicPr>
          <p:cNvPr id="8" name="Picture 7">
            <a:extLst>
              <a:ext uri="{FF2B5EF4-FFF2-40B4-BE49-F238E27FC236}">
                <a16:creationId xmlns:a16="http://schemas.microsoft.com/office/drawing/2014/main" id="{8BE1394F-4653-40BC-BA1F-1F832F742220}"/>
              </a:ext>
            </a:extLst>
          </p:cNvPr>
          <p:cNvPicPr>
            <a:picLocks noChangeAspect="1"/>
          </p:cNvPicPr>
          <p:nvPr/>
        </p:nvPicPr>
        <p:blipFill>
          <a:blip r:embed="rId5"/>
          <a:stretch>
            <a:fillRect/>
          </a:stretch>
        </p:blipFill>
        <p:spPr>
          <a:xfrm>
            <a:off x="143508" y="1340768"/>
            <a:ext cx="4343881" cy="1512053"/>
          </a:xfrm>
          <a:prstGeom prst="rect">
            <a:avLst/>
          </a:prstGeom>
        </p:spPr>
      </p:pic>
      <p:sp>
        <p:nvSpPr>
          <p:cNvPr id="9" name="Rectangle 8">
            <a:extLst>
              <a:ext uri="{FF2B5EF4-FFF2-40B4-BE49-F238E27FC236}">
                <a16:creationId xmlns:a16="http://schemas.microsoft.com/office/drawing/2014/main" id="{930C38F0-C405-4F56-BE66-3F8C2C4D1CD1}"/>
              </a:ext>
            </a:extLst>
          </p:cNvPr>
          <p:cNvSpPr/>
          <p:nvPr/>
        </p:nvSpPr>
        <p:spPr>
          <a:xfrm>
            <a:off x="29448" y="2856107"/>
            <a:ext cx="4572000" cy="3808735"/>
          </a:xfrm>
          <a:prstGeom prst="rect">
            <a:avLst/>
          </a:prstGeom>
        </p:spPr>
        <p:txBody>
          <a:bodyPr>
            <a:spAutoFit/>
          </a:bodyPr>
          <a:lstStyle/>
          <a:p>
            <a:r>
              <a:rPr lang="ro-RO" sz="1050" b="1" dirty="0"/>
              <a:t>Infecția cu papilomavirus uman (HPV) </a:t>
            </a:r>
            <a:r>
              <a:rPr lang="ro-RO" sz="1050" dirty="0"/>
              <a:t>este chiar și principala cauză a cancerului de col uterin deși riscul asociat cu diferite tipuri de HPV nu a fost evaluat în mod adecvat [349-352].La nivel mondial, prevalența infecției cu HPV în cancerul de col uterin este de aproape 99,7%. Prezența a acestui virus în majoritatea neoplaziilor cervicale implică cea mai mare fracție raportată până acum pentru o cauză specifică a cancerului de col uterin uman</a:t>
            </a:r>
            <a:r>
              <a:rPr lang="en-US" sz="1050" dirty="0"/>
              <a:t>. </a:t>
            </a:r>
            <a:r>
              <a:rPr lang="en-US" sz="1050" dirty="0" err="1"/>
              <a:t>Materiale</a:t>
            </a:r>
            <a:r>
              <a:rPr lang="en-US" sz="1050" dirty="0"/>
              <a:t> </a:t>
            </a:r>
            <a:r>
              <a:rPr lang="en-US" sz="1050" dirty="0" err="1"/>
              <a:t>și</a:t>
            </a:r>
            <a:r>
              <a:rPr lang="en-US" sz="1050" dirty="0"/>
              <a:t> </a:t>
            </a:r>
            <a:r>
              <a:rPr lang="en-US" sz="1050" dirty="0" err="1"/>
              <a:t>metode</a:t>
            </a:r>
            <a:r>
              <a:rPr lang="en-US" sz="1050" dirty="0"/>
              <a:t>:. </a:t>
            </a:r>
            <a:r>
              <a:rPr lang="en-US" sz="1050" dirty="0" err="1"/>
              <a:t>Primul</a:t>
            </a:r>
            <a:r>
              <a:rPr lang="en-US" sz="1050" dirty="0"/>
              <a:t> </a:t>
            </a:r>
            <a:r>
              <a:rPr lang="en-US" sz="1050" dirty="0" err="1"/>
              <a:t>studiu</a:t>
            </a:r>
            <a:r>
              <a:rPr lang="en-US" sz="1050" dirty="0"/>
              <a:t> s-a </a:t>
            </a:r>
            <a:r>
              <a:rPr lang="en-US" sz="1050" dirty="0" err="1"/>
              <a:t>bazat</a:t>
            </a:r>
            <a:r>
              <a:rPr lang="en-US" sz="1050" dirty="0"/>
              <a:t> pe date </a:t>
            </a:r>
            <a:r>
              <a:rPr lang="en-US" sz="1050" dirty="0" err="1"/>
              <a:t>secundare</a:t>
            </a:r>
            <a:r>
              <a:rPr lang="en-US" sz="1050" dirty="0"/>
              <a:t>. </a:t>
            </a:r>
            <a:r>
              <a:rPr lang="en-US" sz="1050" dirty="0" err="1"/>
              <a:t>Aceste</a:t>
            </a:r>
            <a:r>
              <a:rPr lang="en-US" sz="1050" dirty="0"/>
              <a:t> date au </a:t>
            </a:r>
            <a:r>
              <a:rPr lang="en-US" sz="1050" dirty="0" err="1"/>
              <a:t>fost</a:t>
            </a:r>
            <a:r>
              <a:rPr lang="en-US" sz="1050" dirty="0"/>
              <a:t> </a:t>
            </a:r>
            <a:r>
              <a:rPr lang="en-US" sz="1050" dirty="0" err="1"/>
              <a:t>colectate</a:t>
            </a:r>
            <a:r>
              <a:rPr lang="en-US" sz="1050" dirty="0"/>
              <a:t>  liber din </a:t>
            </a:r>
            <a:r>
              <a:rPr lang="en-US" sz="1050" dirty="0" err="1"/>
              <a:t>surse</a:t>
            </a:r>
            <a:r>
              <a:rPr lang="en-US" sz="1050" dirty="0"/>
              <a:t> </a:t>
            </a:r>
            <a:r>
              <a:rPr lang="en-US" sz="1050" dirty="0" err="1"/>
              <a:t>statistice</a:t>
            </a:r>
            <a:r>
              <a:rPr lang="en-US" sz="1050" dirty="0"/>
              <a:t> </a:t>
            </a:r>
            <a:r>
              <a:rPr lang="en-US" sz="1050" dirty="0" err="1"/>
              <a:t>accesibile</a:t>
            </a:r>
            <a:r>
              <a:rPr lang="en-US" sz="1050" dirty="0"/>
              <a:t> </a:t>
            </a:r>
            <a:r>
              <a:rPr lang="en-US" sz="1050" dirty="0" err="1"/>
              <a:t>furnizate</a:t>
            </a:r>
            <a:r>
              <a:rPr lang="en-US" sz="1050" dirty="0"/>
              <a:t> de OMS, </a:t>
            </a:r>
            <a:r>
              <a:rPr lang="en-US" sz="1050" dirty="0" err="1"/>
              <a:t>Comisia</a:t>
            </a:r>
            <a:r>
              <a:rPr lang="en-US" sz="1050" dirty="0"/>
              <a:t> </a:t>
            </a:r>
            <a:r>
              <a:rPr lang="en-US" sz="1050" dirty="0" err="1"/>
              <a:t>Europeană</a:t>
            </a:r>
            <a:r>
              <a:rPr lang="en-US" sz="1050" dirty="0"/>
              <a:t> </a:t>
            </a:r>
            <a:r>
              <a:rPr lang="en-US" sz="1050" dirty="0" err="1"/>
              <a:t>și</a:t>
            </a:r>
            <a:endParaRPr lang="en-US" sz="1050" dirty="0"/>
          </a:p>
          <a:p>
            <a:r>
              <a:rPr lang="en-US" sz="1050" dirty="0" err="1"/>
              <a:t>Ministerul</a:t>
            </a:r>
            <a:r>
              <a:rPr lang="en-US" sz="1050" dirty="0"/>
              <a:t> </a:t>
            </a:r>
            <a:r>
              <a:rPr lang="en-US" sz="1050" dirty="0" err="1"/>
              <a:t>Sănătății</a:t>
            </a:r>
            <a:r>
              <a:rPr lang="en-US" sz="1050" dirty="0"/>
              <a:t> din </a:t>
            </a:r>
            <a:r>
              <a:rPr lang="en-US" sz="1050" dirty="0" err="1"/>
              <a:t>România</a:t>
            </a:r>
            <a:r>
              <a:rPr lang="en-US" sz="1050" dirty="0"/>
              <a:t>. </a:t>
            </a:r>
            <a:r>
              <a:rPr lang="en-US" sz="1050" dirty="0" err="1"/>
              <a:t>Obiectivul</a:t>
            </a:r>
            <a:r>
              <a:rPr lang="en-US" sz="1050" dirty="0"/>
              <a:t> principal a </a:t>
            </a:r>
            <a:r>
              <a:rPr lang="en-US" sz="1050" dirty="0" err="1"/>
              <a:t>fost</a:t>
            </a:r>
            <a:r>
              <a:rPr lang="en-US" sz="1050" dirty="0"/>
              <a:t> de a </a:t>
            </a:r>
            <a:r>
              <a:rPr lang="en-US" sz="1050" dirty="0" err="1"/>
              <a:t>înțelege</a:t>
            </a:r>
            <a:r>
              <a:rPr lang="en-US" sz="1050" dirty="0"/>
              <a:t> </a:t>
            </a:r>
            <a:r>
              <a:rPr lang="en-US" sz="1050" dirty="0" err="1"/>
              <a:t>situația</a:t>
            </a:r>
            <a:r>
              <a:rPr lang="en-US" sz="1050" dirty="0"/>
              <a:t> </a:t>
            </a:r>
            <a:r>
              <a:rPr lang="en-US" sz="1050" dirty="0" err="1"/>
              <a:t>României</a:t>
            </a:r>
            <a:r>
              <a:rPr lang="en-US" sz="1050" dirty="0"/>
              <a:t>, </a:t>
            </a:r>
            <a:r>
              <a:rPr lang="en-US" sz="1050" dirty="0" err="1"/>
              <a:t>prin</a:t>
            </a:r>
            <a:r>
              <a:rPr lang="en-US" sz="1050" dirty="0"/>
              <a:t> </a:t>
            </a:r>
            <a:r>
              <a:rPr lang="en-US" sz="1050" dirty="0" err="1"/>
              <a:t>plasarea</a:t>
            </a:r>
            <a:r>
              <a:rPr lang="en-US" sz="1050" dirty="0"/>
              <a:t> </a:t>
            </a:r>
            <a:r>
              <a:rPr lang="en-US" sz="1050" dirty="0" err="1"/>
              <a:t>acesteia</a:t>
            </a:r>
            <a:r>
              <a:rPr lang="en-US" sz="1050" dirty="0"/>
              <a:t> </a:t>
            </a:r>
            <a:r>
              <a:rPr lang="en-US" sz="1050" dirty="0" err="1"/>
              <a:t>în</a:t>
            </a:r>
            <a:r>
              <a:rPr lang="en-US" sz="1050" dirty="0"/>
              <a:t> </a:t>
            </a:r>
            <a:r>
              <a:rPr lang="en-US" sz="1050" dirty="0" err="1"/>
              <a:t>contextul</a:t>
            </a:r>
            <a:r>
              <a:rPr lang="en-US" sz="1050" dirty="0"/>
              <a:t> UE, </a:t>
            </a:r>
            <a:r>
              <a:rPr lang="en-US" sz="1050" dirty="0" err="1"/>
              <a:t>și</a:t>
            </a:r>
            <a:r>
              <a:rPr lang="en-US" sz="1050" dirty="0"/>
              <a:t> </a:t>
            </a:r>
            <a:r>
              <a:rPr lang="en-US" sz="1050" dirty="0" err="1"/>
              <a:t>să</a:t>
            </a:r>
            <a:r>
              <a:rPr lang="en-US" sz="1050" dirty="0"/>
              <a:t> </a:t>
            </a:r>
            <a:r>
              <a:rPr lang="en-US" sz="1050" dirty="0" err="1"/>
              <a:t>identifice</a:t>
            </a:r>
            <a:r>
              <a:rPr lang="en-US" sz="1050" dirty="0"/>
              <a:t> </a:t>
            </a:r>
            <a:r>
              <a:rPr lang="en-US" sz="1050" dirty="0" err="1"/>
              <a:t>cele</a:t>
            </a:r>
            <a:r>
              <a:rPr lang="en-US" sz="1050" dirty="0"/>
              <a:t> </a:t>
            </a:r>
            <a:r>
              <a:rPr lang="en-US" sz="1050" dirty="0" err="1"/>
              <a:t>mai</a:t>
            </a:r>
            <a:r>
              <a:rPr lang="en-US" sz="1050" dirty="0"/>
              <a:t> </a:t>
            </a:r>
            <a:r>
              <a:rPr lang="en-US" sz="1050" dirty="0" err="1"/>
              <a:t>importante</a:t>
            </a:r>
            <a:r>
              <a:rPr lang="en-US" sz="1050" dirty="0"/>
              <a:t> </a:t>
            </a:r>
            <a:r>
              <a:rPr lang="en-US" sz="1050" dirty="0" err="1"/>
              <a:t>măsuri</a:t>
            </a:r>
            <a:r>
              <a:rPr lang="en-US" sz="1050" dirty="0"/>
              <a:t> de </a:t>
            </a:r>
            <a:r>
              <a:rPr lang="en-US" sz="1050" dirty="0" err="1"/>
              <a:t>prevenire</a:t>
            </a:r>
            <a:r>
              <a:rPr lang="en-US" sz="1050" dirty="0"/>
              <a:t> pe care </a:t>
            </a:r>
            <a:r>
              <a:rPr lang="en-US" sz="1050" dirty="0" err="1"/>
              <a:t>Ministerul</a:t>
            </a:r>
            <a:r>
              <a:rPr lang="en-US" sz="1050" dirty="0"/>
              <a:t> </a:t>
            </a:r>
            <a:r>
              <a:rPr lang="en-US" sz="1050" dirty="0" err="1"/>
              <a:t>Sănătatii</a:t>
            </a:r>
            <a:r>
              <a:rPr lang="en-US" sz="1050" dirty="0"/>
              <a:t> le-a </a:t>
            </a:r>
            <a:r>
              <a:rPr lang="en-US" sz="1050" dirty="0" err="1"/>
              <a:t>luat</a:t>
            </a:r>
            <a:r>
              <a:rPr lang="en-US" sz="1050" dirty="0"/>
              <a:t>. De </a:t>
            </a:r>
            <a:r>
              <a:rPr lang="en-US" sz="1050" dirty="0" err="1"/>
              <a:t>asemenea</a:t>
            </a:r>
            <a:r>
              <a:rPr lang="en-US" sz="1050" dirty="0"/>
              <a:t>, ne-am </a:t>
            </a:r>
            <a:r>
              <a:rPr lang="en-US" sz="1050" dirty="0" err="1"/>
              <a:t>propus</a:t>
            </a:r>
            <a:r>
              <a:rPr lang="en-US" sz="1050" dirty="0"/>
              <a:t> </a:t>
            </a:r>
            <a:r>
              <a:rPr lang="en-US" sz="1050" dirty="0" err="1"/>
              <a:t>să</a:t>
            </a:r>
            <a:r>
              <a:rPr lang="en-US" sz="1050" dirty="0"/>
              <a:t> </a:t>
            </a:r>
            <a:r>
              <a:rPr lang="en-US" sz="1050" dirty="0" err="1"/>
              <a:t>evaluăm</a:t>
            </a:r>
            <a:r>
              <a:rPr lang="en-US" sz="1050" dirty="0"/>
              <a:t> </a:t>
            </a:r>
            <a:r>
              <a:rPr lang="en-US" sz="1050" dirty="0" err="1"/>
              <a:t>eficacitatea</a:t>
            </a:r>
            <a:r>
              <a:rPr lang="en-US" sz="1050" dirty="0"/>
              <a:t> </a:t>
            </a:r>
            <a:r>
              <a:rPr lang="en-US" sz="1050" dirty="0" err="1"/>
              <a:t>acestor</a:t>
            </a:r>
            <a:r>
              <a:rPr lang="en-US" sz="1050" dirty="0"/>
              <a:t> </a:t>
            </a:r>
            <a:r>
              <a:rPr lang="en-US" sz="1050" dirty="0" err="1"/>
              <a:t>măsuri</a:t>
            </a:r>
            <a:r>
              <a:rPr lang="en-US" sz="1050" dirty="0"/>
              <a:t>. </a:t>
            </a:r>
          </a:p>
          <a:p>
            <a:r>
              <a:rPr lang="en-US" sz="1050" dirty="0"/>
              <a:t>Este un </a:t>
            </a:r>
            <a:r>
              <a:rPr lang="en-US" sz="1050" dirty="0" err="1"/>
              <a:t>studiu</a:t>
            </a:r>
            <a:r>
              <a:rPr lang="en-US" sz="1050" dirty="0"/>
              <a:t> de </a:t>
            </a:r>
            <a:r>
              <a:rPr lang="en-US" sz="1050" dirty="0" err="1"/>
              <a:t>cohorta</a:t>
            </a:r>
            <a:r>
              <a:rPr lang="en-US" sz="1050" dirty="0"/>
              <a:t>, </a:t>
            </a:r>
            <a:r>
              <a:rPr lang="en-US" sz="1050" dirty="0" err="1"/>
              <a:t>prospectiv</a:t>
            </a:r>
            <a:r>
              <a:rPr lang="en-US" sz="1050" dirty="0"/>
              <a:t>, pe un </a:t>
            </a:r>
            <a:r>
              <a:rPr lang="en-US" sz="1050" dirty="0" err="1"/>
              <a:t>grup</a:t>
            </a:r>
            <a:r>
              <a:rPr lang="en-US" sz="1050" dirty="0"/>
              <a:t> de 1945 de </a:t>
            </a:r>
            <a:r>
              <a:rPr lang="en-US" sz="1050" dirty="0" err="1"/>
              <a:t>românce</a:t>
            </a:r>
            <a:r>
              <a:rPr lang="en-US" sz="1050" dirty="0"/>
              <a:t>, care </a:t>
            </a:r>
            <a:r>
              <a:rPr lang="en-US" sz="1050" dirty="0" err="1"/>
              <a:t>vizează</a:t>
            </a:r>
            <a:r>
              <a:rPr lang="en-US" sz="1050" dirty="0"/>
              <a:t> </a:t>
            </a:r>
            <a:r>
              <a:rPr lang="en-US" sz="1050" dirty="0" err="1"/>
              <a:t>identificarea</a:t>
            </a:r>
            <a:r>
              <a:rPr lang="en-US" sz="1050" dirty="0"/>
              <a:t> </a:t>
            </a:r>
            <a:r>
              <a:rPr lang="en-US" sz="1050" dirty="0" err="1"/>
              <a:t>atitudinilor</a:t>
            </a:r>
            <a:r>
              <a:rPr lang="en-US" sz="1050" dirty="0"/>
              <a:t> </a:t>
            </a:r>
            <a:r>
              <a:rPr lang="en-US" sz="1050" dirty="0" err="1"/>
              <a:t>și</a:t>
            </a:r>
            <a:r>
              <a:rPr lang="en-US" sz="1050" dirty="0"/>
              <a:t> </a:t>
            </a:r>
            <a:r>
              <a:rPr lang="en-US" sz="1050" dirty="0" err="1"/>
              <a:t>comportamentelor</a:t>
            </a:r>
            <a:r>
              <a:rPr lang="en-US" sz="1050" dirty="0"/>
              <a:t> </a:t>
            </a:r>
            <a:r>
              <a:rPr lang="en-US" sz="1050" dirty="0" err="1"/>
              <a:t>acestora</a:t>
            </a:r>
            <a:r>
              <a:rPr lang="en-US" sz="1050" dirty="0"/>
              <a:t> </a:t>
            </a:r>
            <a:r>
              <a:rPr lang="en-US" sz="1050" dirty="0" err="1"/>
              <a:t>în</a:t>
            </a:r>
            <a:r>
              <a:rPr lang="en-US" sz="1050" dirty="0"/>
              <a:t> </a:t>
            </a:r>
            <a:r>
              <a:rPr lang="en-US" sz="1050" dirty="0" err="1"/>
              <a:t>ceea</a:t>
            </a:r>
            <a:r>
              <a:rPr lang="en-US" sz="1050" dirty="0"/>
              <a:t> </a:t>
            </a:r>
            <a:r>
              <a:rPr lang="en-US" sz="1050" dirty="0" err="1"/>
              <a:t>ce</a:t>
            </a:r>
            <a:r>
              <a:rPr lang="en-US" sz="1050" dirty="0"/>
              <a:t> </a:t>
            </a:r>
            <a:r>
              <a:rPr lang="en-US" sz="1050" dirty="0" err="1"/>
              <a:t>privește</a:t>
            </a:r>
            <a:r>
              <a:rPr lang="en-US" sz="1050" dirty="0"/>
              <a:t> screening-ul </a:t>
            </a:r>
            <a:r>
              <a:rPr lang="en-US" sz="1050" dirty="0" err="1"/>
              <a:t>pentru</a:t>
            </a:r>
            <a:r>
              <a:rPr lang="en-US" sz="1050" dirty="0"/>
              <a:t> </a:t>
            </a:r>
            <a:r>
              <a:rPr lang="en-US" sz="1050" dirty="0" err="1"/>
              <a:t>cancerul</a:t>
            </a:r>
            <a:r>
              <a:rPr lang="en-US" sz="1050" dirty="0"/>
              <a:t> de col </a:t>
            </a:r>
            <a:r>
              <a:rPr lang="en-US" sz="1050" dirty="0" err="1"/>
              <a:t>uterin.Scopul</a:t>
            </a:r>
            <a:r>
              <a:rPr lang="en-US" sz="1050" dirty="0"/>
              <a:t> </a:t>
            </a:r>
            <a:r>
              <a:rPr lang="en-US" sz="1050" dirty="0" err="1"/>
              <a:t>acestui</a:t>
            </a:r>
            <a:r>
              <a:rPr lang="en-US" sz="1050" dirty="0"/>
              <a:t> </a:t>
            </a:r>
            <a:r>
              <a:rPr lang="en-US" sz="1050" dirty="0" err="1"/>
              <a:t>studiu</a:t>
            </a:r>
            <a:r>
              <a:rPr lang="en-US" sz="1050" dirty="0"/>
              <a:t> a </a:t>
            </a:r>
            <a:r>
              <a:rPr lang="en-US" sz="1050" dirty="0" err="1"/>
              <a:t>fost</a:t>
            </a:r>
            <a:r>
              <a:rPr lang="en-US" sz="1050" dirty="0"/>
              <a:t> de a </a:t>
            </a:r>
            <a:r>
              <a:rPr lang="en-US" sz="1050" dirty="0" err="1"/>
              <a:t>analiza</a:t>
            </a:r>
            <a:r>
              <a:rPr lang="en-US" sz="1050" dirty="0"/>
              <a:t> </a:t>
            </a:r>
            <a:r>
              <a:rPr lang="en-US" sz="1050" i="1" dirty="0" err="1"/>
              <a:t>opiniile</a:t>
            </a:r>
            <a:r>
              <a:rPr lang="en-US" sz="1050" i="1" dirty="0"/>
              <a:t> </a:t>
            </a:r>
            <a:r>
              <a:rPr lang="en-US" sz="1050" i="1" dirty="0" err="1"/>
              <a:t>și</a:t>
            </a:r>
            <a:r>
              <a:rPr lang="en-US" sz="1050" i="1" dirty="0"/>
              <a:t> </a:t>
            </a:r>
            <a:r>
              <a:rPr lang="en-US" sz="1050" i="1" dirty="0" err="1"/>
              <a:t>comportamentele</a:t>
            </a:r>
            <a:r>
              <a:rPr lang="en-US" sz="1050" i="1" dirty="0"/>
              <a:t> </a:t>
            </a:r>
            <a:r>
              <a:rPr lang="en-US" sz="1050" dirty="0" err="1"/>
              <a:t>femeilur</a:t>
            </a:r>
            <a:r>
              <a:rPr lang="en-US" sz="1050" dirty="0"/>
              <a:t> </a:t>
            </a:r>
            <a:r>
              <a:rPr lang="en-US" sz="1050" dirty="0" err="1"/>
              <a:t>românce</a:t>
            </a:r>
            <a:r>
              <a:rPr lang="en-US" sz="1050" dirty="0"/>
              <a:t> </a:t>
            </a:r>
            <a:r>
              <a:rPr lang="en-US" sz="1050" dirty="0" err="1"/>
              <a:t>privind</a:t>
            </a:r>
            <a:r>
              <a:rPr lang="en-US" sz="1050" dirty="0"/>
              <a:t> </a:t>
            </a:r>
            <a:r>
              <a:rPr lang="en-US" sz="1050" dirty="0" err="1"/>
              <a:t>prevenirea</a:t>
            </a:r>
            <a:r>
              <a:rPr lang="en-US" sz="1050" dirty="0"/>
              <a:t> </a:t>
            </a:r>
            <a:r>
              <a:rPr lang="en-US" sz="1050" dirty="0" err="1"/>
              <a:t>cancerului</a:t>
            </a:r>
            <a:r>
              <a:rPr lang="en-US" sz="1050" dirty="0"/>
              <a:t> de col </a:t>
            </a:r>
            <a:r>
              <a:rPr lang="en-US" sz="1050" dirty="0" err="1"/>
              <a:t>uterin</a:t>
            </a:r>
            <a:r>
              <a:rPr lang="en-US" sz="1050" dirty="0"/>
              <a:t> </a:t>
            </a:r>
            <a:r>
              <a:rPr lang="en-US" sz="1050" dirty="0" err="1"/>
              <a:t>prin</a:t>
            </a:r>
            <a:r>
              <a:rPr lang="en-US" sz="1050" dirty="0"/>
              <a:t> screening </a:t>
            </a:r>
            <a:r>
              <a:rPr lang="en-US" sz="1050" dirty="0" err="1"/>
              <a:t>regulat</a:t>
            </a:r>
            <a:r>
              <a:rPr lang="en-US" sz="1050" dirty="0"/>
              <a:t>. </a:t>
            </a:r>
          </a:p>
          <a:p>
            <a:r>
              <a:rPr lang="en-US" sz="1050" b="1" dirty="0" err="1"/>
              <a:t>Concluzii</a:t>
            </a:r>
            <a:r>
              <a:rPr lang="en-US" sz="1050" b="1" dirty="0"/>
              <a:t>:</a:t>
            </a:r>
            <a:r>
              <a:rPr lang="en-US" sz="1050" dirty="0"/>
              <a:t> </a:t>
            </a:r>
            <a:r>
              <a:rPr lang="en-US" sz="1050" dirty="0" err="1"/>
              <a:t>principalele</a:t>
            </a:r>
            <a:r>
              <a:rPr lang="en-US" sz="1050" dirty="0"/>
              <a:t> </a:t>
            </a:r>
            <a:r>
              <a:rPr lang="en-US" sz="1050" i="1" dirty="0"/>
              <a:t>motive care </a:t>
            </a:r>
            <a:r>
              <a:rPr lang="en-US" sz="1050" i="1" dirty="0" err="1"/>
              <a:t>determină</a:t>
            </a:r>
            <a:r>
              <a:rPr lang="en-US" sz="1050" i="1" dirty="0"/>
              <a:t> </a:t>
            </a:r>
            <a:r>
              <a:rPr lang="en-US" sz="1050" i="1" dirty="0" err="1"/>
              <a:t>neprezentarea</a:t>
            </a:r>
            <a:r>
              <a:rPr lang="en-US" sz="1050" i="1" dirty="0"/>
              <a:t> </a:t>
            </a:r>
            <a:r>
              <a:rPr lang="en-US" sz="1050" i="1" dirty="0" err="1"/>
              <a:t>respondentelor</a:t>
            </a:r>
            <a:r>
              <a:rPr lang="en-US" sz="1050" i="1" dirty="0"/>
              <a:t> la </a:t>
            </a:r>
            <a:r>
              <a:rPr lang="en-US" sz="1050" i="1" dirty="0" err="1"/>
              <a:t>depistarea</a:t>
            </a:r>
            <a:r>
              <a:rPr lang="en-US" sz="1050" i="1" dirty="0"/>
              <a:t> </a:t>
            </a:r>
            <a:r>
              <a:rPr lang="en-US" sz="1050" i="1" dirty="0" err="1"/>
              <a:t>cancerului</a:t>
            </a:r>
            <a:r>
              <a:rPr lang="en-US" sz="1050" i="1" dirty="0"/>
              <a:t> de col </a:t>
            </a:r>
            <a:r>
              <a:rPr lang="en-US" sz="1050" i="1" dirty="0" err="1"/>
              <a:t>uterin</a:t>
            </a:r>
            <a:r>
              <a:rPr lang="en-US" sz="1050" i="1" dirty="0"/>
              <a:t> </a:t>
            </a:r>
            <a:r>
              <a:rPr lang="en-US" sz="1050" dirty="0"/>
              <a:t>(</a:t>
            </a:r>
            <a:r>
              <a:rPr lang="en-US" sz="1050" dirty="0" err="1"/>
              <a:t>lipsa</a:t>
            </a:r>
            <a:r>
              <a:rPr lang="en-US" sz="1050" dirty="0"/>
              <a:t> de </a:t>
            </a:r>
            <a:r>
              <a:rPr lang="en-US" sz="1050" dirty="0" err="1"/>
              <a:t>timp</a:t>
            </a:r>
            <a:r>
              <a:rPr lang="en-US" sz="1050" dirty="0"/>
              <a:t> </a:t>
            </a:r>
            <a:r>
              <a:rPr lang="en-US" sz="1050" dirty="0" err="1"/>
              <a:t>și</a:t>
            </a:r>
            <a:r>
              <a:rPr lang="en-US" sz="1050" dirty="0"/>
              <a:t> de </a:t>
            </a:r>
            <a:r>
              <a:rPr lang="en-US" sz="1050" dirty="0" err="1"/>
              <a:t>resurse</a:t>
            </a:r>
            <a:r>
              <a:rPr lang="en-US" sz="1050" dirty="0"/>
              <a:t> </a:t>
            </a:r>
            <a:r>
              <a:rPr lang="en-US" sz="1050" dirty="0" err="1"/>
              <a:t>financiare</a:t>
            </a:r>
            <a:r>
              <a:rPr lang="en-US" sz="1050" dirty="0"/>
              <a:t>) </a:t>
            </a:r>
            <a:r>
              <a:rPr lang="en-US" sz="1050" dirty="0" err="1"/>
              <a:t>subliniază</a:t>
            </a:r>
            <a:r>
              <a:rPr lang="en-US" sz="1050" dirty="0"/>
              <a:t> </a:t>
            </a:r>
            <a:r>
              <a:rPr lang="en-US" sz="1050" dirty="0" err="1"/>
              <a:t>încă</a:t>
            </a:r>
            <a:r>
              <a:rPr lang="en-US" sz="1050" dirty="0"/>
              <a:t> o </a:t>
            </a:r>
            <a:r>
              <a:rPr lang="en-US" sz="1050" dirty="0" err="1"/>
              <a:t>dată</a:t>
            </a:r>
            <a:r>
              <a:rPr lang="en-US" sz="1050" dirty="0"/>
              <a:t> </a:t>
            </a:r>
            <a:r>
              <a:rPr lang="en-US" sz="1050" dirty="0" err="1"/>
              <a:t>importanța</a:t>
            </a:r>
            <a:r>
              <a:rPr lang="en-US" sz="1050" dirty="0"/>
              <a:t> </a:t>
            </a:r>
            <a:r>
              <a:rPr lang="en-US" sz="1050" dirty="0" err="1"/>
              <a:t>și</a:t>
            </a:r>
            <a:r>
              <a:rPr lang="en-US" sz="1050" dirty="0"/>
              <a:t> </a:t>
            </a:r>
            <a:r>
              <a:rPr lang="en-US" sz="1050" dirty="0" err="1"/>
              <a:t>necesitatea</a:t>
            </a:r>
            <a:r>
              <a:rPr lang="en-US" sz="1050" dirty="0"/>
              <a:t> </a:t>
            </a:r>
            <a:r>
              <a:rPr lang="en-US" sz="1050" dirty="0" err="1"/>
              <a:t>implementarea</a:t>
            </a:r>
            <a:r>
              <a:rPr lang="en-US" sz="1050" dirty="0"/>
              <a:t> de </a:t>
            </a:r>
            <a:r>
              <a:rPr lang="en-US" sz="1050" dirty="0" err="1"/>
              <a:t>programe</a:t>
            </a:r>
            <a:r>
              <a:rPr lang="en-US" sz="1050" dirty="0"/>
              <a:t> </a:t>
            </a:r>
            <a:r>
              <a:rPr lang="en-US" sz="1050" dirty="0" err="1"/>
              <a:t>naționale</a:t>
            </a:r>
            <a:r>
              <a:rPr lang="en-US" sz="1050" dirty="0"/>
              <a:t> </a:t>
            </a:r>
            <a:r>
              <a:rPr lang="en-US" sz="1050" dirty="0" err="1"/>
              <a:t>gratuite</a:t>
            </a:r>
            <a:r>
              <a:rPr lang="en-US" sz="1050" dirty="0"/>
              <a:t> de screening, care </a:t>
            </a:r>
            <a:r>
              <a:rPr lang="en-US" sz="1050" dirty="0" err="1"/>
              <a:t>trebuie</a:t>
            </a:r>
            <a:r>
              <a:rPr lang="en-US" sz="1050" dirty="0"/>
              <a:t> </a:t>
            </a:r>
            <a:r>
              <a:rPr lang="en-US" sz="1050" dirty="0" err="1"/>
              <a:t>promovate</a:t>
            </a:r>
            <a:r>
              <a:rPr lang="en-US" sz="1050" dirty="0"/>
              <a:t> </a:t>
            </a:r>
            <a:r>
              <a:rPr lang="en-US" sz="1050" dirty="0" err="1"/>
              <a:t>intens</a:t>
            </a:r>
            <a:r>
              <a:rPr lang="en-US" sz="1050" dirty="0"/>
              <a:t> </a:t>
            </a:r>
            <a:r>
              <a:rPr lang="en-US" sz="1050" dirty="0" err="1"/>
              <a:t>printre</a:t>
            </a:r>
            <a:r>
              <a:rPr lang="en-US" sz="1050" dirty="0"/>
              <a:t> </a:t>
            </a:r>
            <a:r>
              <a:rPr lang="en-US" sz="1050" dirty="0" err="1"/>
              <a:t>femeile</a:t>
            </a:r>
            <a:r>
              <a:rPr lang="en-US" sz="1050" dirty="0"/>
              <a:t> </a:t>
            </a:r>
            <a:r>
              <a:rPr lang="en-US" sz="1050" dirty="0" err="1"/>
              <a:t>românce</a:t>
            </a:r>
            <a:r>
              <a:rPr lang="en-US" sz="1050" dirty="0"/>
              <a:t> din </a:t>
            </a:r>
            <a:r>
              <a:rPr lang="en-US" sz="1050" dirty="0" err="1"/>
              <a:t>mediul</a:t>
            </a:r>
            <a:r>
              <a:rPr lang="en-US" sz="1050" dirty="0"/>
              <a:t> urban </a:t>
            </a:r>
            <a:r>
              <a:rPr lang="en-US" sz="1050" dirty="0" err="1"/>
              <a:t>și</a:t>
            </a:r>
            <a:r>
              <a:rPr lang="en-US" sz="1050" dirty="0"/>
              <a:t> rural, </a:t>
            </a:r>
            <a:r>
              <a:rPr lang="en-US" sz="1050" dirty="0" err="1"/>
              <a:t>însoțite</a:t>
            </a:r>
            <a:r>
              <a:rPr lang="en-US" sz="1050" dirty="0"/>
              <a:t> de </a:t>
            </a:r>
            <a:r>
              <a:rPr lang="en-US" sz="1050" dirty="0" err="1"/>
              <a:t>conștientizări</a:t>
            </a:r>
            <a:r>
              <a:rPr lang="en-US" sz="1050" dirty="0"/>
              <a:t> </a:t>
            </a:r>
            <a:r>
              <a:rPr lang="en-US" sz="1050" dirty="0" err="1"/>
              <a:t>si</a:t>
            </a:r>
            <a:r>
              <a:rPr lang="en-US" sz="1050" dirty="0"/>
              <a:t> </a:t>
            </a:r>
            <a:r>
              <a:rPr lang="en-US" sz="1050" dirty="0" err="1"/>
              <a:t>campanii</a:t>
            </a:r>
            <a:r>
              <a:rPr lang="en-US" sz="1050" dirty="0"/>
              <a:t> </a:t>
            </a:r>
            <a:r>
              <a:rPr lang="en-US" sz="1050" dirty="0" err="1"/>
              <a:t>mai</a:t>
            </a:r>
            <a:r>
              <a:rPr lang="en-US" sz="1050" dirty="0"/>
              <a:t> intense </a:t>
            </a:r>
            <a:r>
              <a:rPr lang="en-US" sz="1050" dirty="0" err="1"/>
              <a:t>privind</a:t>
            </a:r>
            <a:r>
              <a:rPr lang="en-US" sz="1050" dirty="0"/>
              <a:t> </a:t>
            </a:r>
            <a:r>
              <a:rPr lang="en-US" sz="1050" dirty="0" err="1"/>
              <a:t>incidența</a:t>
            </a:r>
            <a:r>
              <a:rPr lang="en-US" sz="1050" dirty="0"/>
              <a:t> </a:t>
            </a:r>
            <a:r>
              <a:rPr lang="en-US" sz="1050" dirty="0" err="1"/>
              <a:t>și</a:t>
            </a:r>
            <a:r>
              <a:rPr lang="en-US" sz="1050" dirty="0"/>
              <a:t> </a:t>
            </a:r>
            <a:r>
              <a:rPr lang="en-US" sz="1050" dirty="0" err="1"/>
              <a:t>mortalitatea</a:t>
            </a:r>
            <a:r>
              <a:rPr lang="en-US" sz="1050" dirty="0"/>
              <a:t> </a:t>
            </a:r>
            <a:r>
              <a:rPr lang="en-US" sz="1050" dirty="0" err="1"/>
              <a:t>cancerului</a:t>
            </a:r>
            <a:r>
              <a:rPr lang="en-US" sz="1050" dirty="0"/>
              <a:t> de col </a:t>
            </a:r>
            <a:r>
              <a:rPr lang="en-US" sz="1050" dirty="0" err="1"/>
              <a:t>uterin</a:t>
            </a:r>
            <a:r>
              <a:rPr lang="en-US" sz="1050" dirty="0"/>
              <a:t> </a:t>
            </a:r>
            <a:r>
              <a:rPr lang="en-US" sz="1050" dirty="0" err="1"/>
              <a:t>în</a:t>
            </a:r>
            <a:r>
              <a:rPr lang="en-US" sz="1050" dirty="0"/>
              <a:t> </a:t>
            </a:r>
            <a:r>
              <a:rPr lang="en-US" sz="1050" dirty="0" err="1"/>
              <a:t>țară</a:t>
            </a:r>
            <a:r>
              <a:rPr lang="en-US" sz="1050" dirty="0"/>
              <a:t>.</a:t>
            </a:r>
            <a:endParaRPr lang="ro-RO" dirty="0"/>
          </a:p>
        </p:txBody>
      </p:sp>
    </p:spTree>
    <p:extLst>
      <p:ext uri="{BB962C8B-B14F-4D97-AF65-F5344CB8AC3E}">
        <p14:creationId xmlns:p14="http://schemas.microsoft.com/office/powerpoint/2010/main" val="17683500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Title 7">
            <a:extLst>
              <a:ext uri="{FF2B5EF4-FFF2-40B4-BE49-F238E27FC236}">
                <a16:creationId xmlns:a16="http://schemas.microsoft.com/office/drawing/2014/main" id="{4ED670C3-C2ED-4E1B-B2F7-25168566EDD5}"/>
              </a:ext>
            </a:extLst>
          </p:cNvPr>
          <p:cNvSpPr>
            <a:spLocks noGrp="1"/>
          </p:cNvSpPr>
          <p:nvPr>
            <p:ph type="title"/>
          </p:nvPr>
        </p:nvSpPr>
        <p:spPr>
          <a:xfrm>
            <a:off x="3131840" y="2276872"/>
            <a:ext cx="5904656" cy="1937631"/>
          </a:xfrm>
        </p:spPr>
        <p:txBody>
          <a:bodyPr>
            <a:normAutofit fontScale="90000"/>
          </a:bodyPr>
          <a:lstStyle/>
          <a:p>
            <a:pPr lvl="0" defTabSz="914400">
              <a:lnSpc>
                <a:spcPct val="150000"/>
              </a:lnSpc>
              <a:spcBef>
                <a:spcPts val="0"/>
              </a:spcBef>
            </a:pPr>
            <a:br>
              <a:rPr lang="en-US" sz="2000" b="1" u="sng" dirty="0">
                <a:solidFill>
                  <a:srgbClr val="0070C0"/>
                </a:solidFill>
                <a:latin typeface="Times New Roman" panose="02020603050405020304" pitchFamily="18" charset="0"/>
                <a:ea typeface="Times New Roman" panose="02020603050405020304" pitchFamily="18" charset="0"/>
                <a:cs typeface="+mn-cs"/>
              </a:rPr>
            </a:br>
            <a:br>
              <a:rPr lang="en-US" sz="2000" b="1" u="sng" dirty="0">
                <a:solidFill>
                  <a:srgbClr val="0070C0"/>
                </a:solidFill>
                <a:latin typeface="Times New Roman" panose="02020603050405020304" pitchFamily="18" charset="0"/>
                <a:ea typeface="Times New Roman" panose="02020603050405020304" pitchFamily="18" charset="0"/>
                <a:cs typeface="+mn-cs"/>
              </a:rPr>
            </a:br>
            <a:r>
              <a:rPr lang="en-US" sz="1800" b="1" u="sng" dirty="0">
                <a:solidFill>
                  <a:srgbClr val="0070C0"/>
                </a:solidFill>
                <a:latin typeface="Times New Roman" panose="02020603050405020304" pitchFamily="18" charset="0"/>
                <a:ea typeface="Times New Roman" panose="02020603050405020304" pitchFamily="18" charset="0"/>
                <a:cs typeface="+mn-cs"/>
              </a:rPr>
              <a:t>3.</a:t>
            </a:r>
            <a:r>
              <a:rPr lang="ro-RO" sz="1800" b="1" u="sng" dirty="0">
                <a:solidFill>
                  <a:srgbClr val="0070C0"/>
                </a:solidFill>
                <a:latin typeface="Times New Roman" panose="02020603050405020304" pitchFamily="18" charset="0"/>
                <a:ea typeface="Times New Roman" panose="02020603050405020304" pitchFamily="18" charset="0"/>
                <a:cs typeface="+mn-cs"/>
              </a:rPr>
              <a:t> PLANURI DE EVOLUŢIE ŞI DEZVOLTARE ŞTIINŢIFICĂ</a:t>
            </a:r>
            <a:r>
              <a:rPr lang="en-US" sz="1800" b="1" u="sng" dirty="0">
                <a:solidFill>
                  <a:srgbClr val="0070C0"/>
                </a:solidFill>
                <a:latin typeface="Times New Roman" panose="02020603050405020304" pitchFamily="18" charset="0"/>
                <a:ea typeface="Times New Roman" panose="02020603050405020304" pitchFamily="18" charset="0"/>
                <a:cs typeface="+mn-cs"/>
              </a:rPr>
              <a:t>:</a:t>
            </a:r>
            <a:br>
              <a:rPr lang="en-US" sz="1800" b="1" u="sng" dirty="0">
                <a:solidFill>
                  <a:srgbClr val="0070C0"/>
                </a:solidFill>
                <a:latin typeface="Times New Roman" panose="02020603050405020304" pitchFamily="18" charset="0"/>
                <a:ea typeface="Times New Roman" panose="02020603050405020304" pitchFamily="18" charset="0"/>
                <a:cs typeface="+mn-cs"/>
              </a:rPr>
            </a:br>
            <a:r>
              <a:rPr lang="en-US" sz="1400" b="1" dirty="0">
                <a:solidFill>
                  <a:prstClr val="black"/>
                </a:solidFill>
                <a:latin typeface="Times New Roman" panose="02020603050405020304" pitchFamily="18" charset="0"/>
                <a:ea typeface="Times New Roman" panose="02020603050405020304" pitchFamily="18" charset="0"/>
                <a:cs typeface="+mn-cs"/>
              </a:rPr>
              <a:t>A. </a:t>
            </a:r>
            <a:r>
              <a:rPr lang="en-US" sz="1400" b="1" dirty="0" err="1">
                <a:solidFill>
                  <a:prstClr val="black"/>
                </a:solidFill>
                <a:latin typeface="Times New Roman" panose="02020603050405020304" pitchFamily="18" charset="0"/>
                <a:ea typeface="Times New Roman" panose="02020603050405020304" pitchFamily="18" charset="0"/>
                <a:cs typeface="+mn-cs"/>
              </a:rPr>
              <a:t>Planuri</a:t>
            </a:r>
            <a:r>
              <a:rPr lang="en-US" sz="1400" b="1" dirty="0">
                <a:solidFill>
                  <a:prstClr val="black"/>
                </a:solidFill>
                <a:latin typeface="Times New Roman" panose="02020603050405020304" pitchFamily="18" charset="0"/>
                <a:ea typeface="Times New Roman" panose="02020603050405020304" pitchFamily="18" charset="0"/>
                <a:cs typeface="+mn-cs"/>
              </a:rPr>
              <a:t> de </a:t>
            </a:r>
            <a:r>
              <a:rPr lang="en-US" sz="1400" b="1" dirty="0" err="1">
                <a:solidFill>
                  <a:prstClr val="black"/>
                </a:solidFill>
                <a:latin typeface="Times New Roman" panose="02020603050405020304" pitchFamily="18" charset="0"/>
                <a:ea typeface="Times New Roman" panose="02020603050405020304" pitchFamily="18" charset="0"/>
                <a:cs typeface="+mn-cs"/>
              </a:rPr>
              <a:t>dezvoltare</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prstClr val="black"/>
                </a:solidFill>
                <a:latin typeface="Times New Roman" panose="02020603050405020304" pitchFamily="18" charset="0"/>
                <a:ea typeface="Times New Roman" panose="02020603050405020304" pitchFamily="18" charset="0"/>
                <a:cs typeface="+mn-cs"/>
              </a:rPr>
              <a:t>stiintifica</a:t>
            </a:r>
            <a:r>
              <a:rPr lang="en-US" sz="1400" b="1" dirty="0">
                <a:solidFill>
                  <a:prstClr val="black"/>
                </a:solidFill>
                <a:latin typeface="Times New Roman" panose="02020603050405020304" pitchFamily="18" charset="0"/>
                <a:ea typeface="Times New Roman" panose="02020603050405020304" pitchFamily="18" charset="0"/>
                <a:cs typeface="+mn-cs"/>
              </a:rPr>
              <a:t> in </a:t>
            </a:r>
            <a:r>
              <a:rPr lang="en-US" sz="1400" b="1" dirty="0" err="1">
                <a:solidFill>
                  <a:prstClr val="black"/>
                </a:solidFill>
                <a:latin typeface="Times New Roman" panose="02020603050405020304" pitchFamily="18" charset="0"/>
                <a:ea typeface="Times New Roman" panose="02020603050405020304" pitchFamily="18" charset="0"/>
                <a:cs typeface="+mn-cs"/>
              </a:rPr>
              <a:t>domeniul</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srgbClr val="FF0000"/>
                </a:solidFill>
                <a:latin typeface="Times New Roman" panose="02020603050405020304" pitchFamily="18" charset="0"/>
                <a:ea typeface="Times New Roman" panose="02020603050405020304" pitchFamily="18" charset="0"/>
                <a:cs typeface="+mn-cs"/>
              </a:rPr>
              <a:t>aspectelor</a:t>
            </a:r>
            <a:r>
              <a:rPr lang="en-US" sz="1400" b="1" dirty="0">
                <a:solidFill>
                  <a:srgbClr val="FF0000"/>
                </a:solidFill>
                <a:latin typeface="Times New Roman" panose="02020603050405020304" pitchFamily="18" charset="0"/>
                <a:ea typeface="Times New Roman" panose="02020603050405020304" pitchFamily="18" charset="0"/>
                <a:cs typeface="+mn-cs"/>
              </a:rPr>
              <a:t> practice </a:t>
            </a:r>
            <a:r>
              <a:rPr lang="en-US" sz="1400" b="1" dirty="0">
                <a:solidFill>
                  <a:prstClr val="black"/>
                </a:solidFill>
                <a:latin typeface="Times New Roman" panose="02020603050405020304" pitchFamily="18" charset="0"/>
                <a:ea typeface="Times New Roman" panose="02020603050405020304" pitchFamily="18" charset="0"/>
                <a:cs typeface="+mn-cs"/>
              </a:rPr>
              <a:t>de diagnostic </a:t>
            </a:r>
            <a:r>
              <a:rPr lang="en-US" sz="1400" b="1" dirty="0" err="1">
                <a:solidFill>
                  <a:prstClr val="black"/>
                </a:solidFill>
                <a:latin typeface="Times New Roman" panose="02020603050405020304" pitchFamily="18" charset="0"/>
                <a:ea typeface="Times New Roman" panose="02020603050405020304" pitchFamily="18" charset="0"/>
                <a:cs typeface="+mn-cs"/>
              </a:rPr>
              <a:t>si</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prstClr val="black"/>
                </a:solidFill>
                <a:latin typeface="Times New Roman" panose="02020603050405020304" pitchFamily="18" charset="0"/>
                <a:ea typeface="Times New Roman" panose="02020603050405020304" pitchFamily="18" charset="0"/>
                <a:cs typeface="+mn-cs"/>
              </a:rPr>
              <a:t>tratament</a:t>
            </a:r>
            <a:r>
              <a:rPr lang="en-US" sz="1400" b="1" dirty="0">
                <a:solidFill>
                  <a:prstClr val="black"/>
                </a:solidFill>
                <a:latin typeface="Times New Roman" panose="02020603050405020304" pitchFamily="18" charset="0"/>
                <a:ea typeface="Times New Roman" panose="02020603050405020304" pitchFamily="18" charset="0"/>
                <a:cs typeface="+mn-cs"/>
              </a:rPr>
              <a:t> a  </a:t>
            </a:r>
            <a:r>
              <a:rPr lang="en-US" sz="1400" b="1" dirty="0" err="1">
                <a:solidFill>
                  <a:prstClr val="black"/>
                </a:solidFill>
                <a:latin typeface="Times New Roman" panose="02020603050405020304" pitchFamily="18" charset="0"/>
                <a:ea typeface="Times New Roman" panose="02020603050405020304" pitchFamily="18" charset="0"/>
                <a:cs typeface="+mn-cs"/>
              </a:rPr>
              <a:t>tulburărilor</a:t>
            </a:r>
            <a:r>
              <a:rPr lang="en-US" sz="1400" b="1" dirty="0">
                <a:solidFill>
                  <a:prstClr val="black"/>
                </a:solidFill>
                <a:latin typeface="Times New Roman" panose="02020603050405020304" pitchFamily="18" charset="0"/>
                <a:ea typeface="Times New Roman" panose="02020603050405020304" pitchFamily="18" charset="0"/>
                <a:cs typeface="+mn-cs"/>
              </a:rPr>
              <a:t> de </a:t>
            </a:r>
            <a:r>
              <a:rPr lang="en-US" sz="1400" b="1" dirty="0" err="1">
                <a:solidFill>
                  <a:prstClr val="black"/>
                </a:solidFill>
                <a:latin typeface="Times New Roman" panose="02020603050405020304" pitchFamily="18" charset="0"/>
                <a:ea typeface="Times New Roman" panose="02020603050405020304" pitchFamily="18" charset="0"/>
                <a:cs typeface="+mn-cs"/>
              </a:rPr>
              <a:t>echilibru</a:t>
            </a:r>
            <a:br>
              <a:rPr lang="en-US" sz="1400" b="1" dirty="0">
                <a:solidFill>
                  <a:prstClr val="black"/>
                </a:solidFill>
                <a:latin typeface="Times New Roman" panose="02020603050405020304" pitchFamily="18" charset="0"/>
                <a:ea typeface="Times New Roman" panose="02020603050405020304" pitchFamily="18" charset="0"/>
                <a:cs typeface="+mn-cs"/>
              </a:rPr>
            </a:br>
            <a:r>
              <a:rPr lang="en-US" sz="1400" b="1" dirty="0">
                <a:solidFill>
                  <a:prstClr val="black"/>
                </a:solidFill>
                <a:latin typeface="Times New Roman" panose="02020603050405020304" pitchFamily="18" charset="0"/>
                <a:ea typeface="Times New Roman" panose="02020603050405020304" pitchFamily="18" charset="0"/>
                <a:cs typeface="+mn-cs"/>
              </a:rPr>
              <a:t>B. </a:t>
            </a:r>
            <a:r>
              <a:rPr lang="en-US" sz="1400" b="1" dirty="0" err="1">
                <a:solidFill>
                  <a:prstClr val="black"/>
                </a:solidFill>
                <a:latin typeface="Times New Roman" panose="02020603050405020304" pitchFamily="18" charset="0"/>
                <a:ea typeface="Times New Roman" panose="02020603050405020304" pitchFamily="18" charset="0"/>
                <a:cs typeface="+mn-cs"/>
              </a:rPr>
              <a:t>Planuri</a:t>
            </a:r>
            <a:r>
              <a:rPr lang="en-US" sz="1400" b="1" dirty="0">
                <a:solidFill>
                  <a:prstClr val="black"/>
                </a:solidFill>
                <a:latin typeface="Times New Roman" panose="02020603050405020304" pitchFamily="18" charset="0"/>
                <a:ea typeface="Times New Roman" panose="02020603050405020304" pitchFamily="18" charset="0"/>
                <a:cs typeface="+mn-cs"/>
              </a:rPr>
              <a:t> de </a:t>
            </a:r>
            <a:r>
              <a:rPr lang="en-US" sz="1400" b="1" dirty="0" err="1">
                <a:solidFill>
                  <a:prstClr val="black"/>
                </a:solidFill>
                <a:latin typeface="Times New Roman" panose="02020603050405020304" pitchFamily="18" charset="0"/>
                <a:ea typeface="Times New Roman" panose="02020603050405020304" pitchFamily="18" charset="0"/>
                <a:cs typeface="+mn-cs"/>
              </a:rPr>
              <a:t>dezvoltare</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prstClr val="black"/>
                </a:solidFill>
                <a:latin typeface="Times New Roman" panose="02020603050405020304" pitchFamily="18" charset="0"/>
                <a:ea typeface="Times New Roman" panose="02020603050405020304" pitchFamily="18" charset="0"/>
                <a:cs typeface="+mn-cs"/>
              </a:rPr>
              <a:t>științifică</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prstClr val="black"/>
                </a:solidFill>
                <a:latin typeface="Times New Roman" panose="02020603050405020304" pitchFamily="18" charset="0"/>
                <a:ea typeface="Times New Roman" panose="02020603050405020304" pitchFamily="18" charset="0"/>
                <a:cs typeface="+mn-cs"/>
              </a:rPr>
              <a:t>în</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prstClr val="black"/>
                </a:solidFill>
                <a:latin typeface="Times New Roman" panose="02020603050405020304" pitchFamily="18" charset="0"/>
                <a:ea typeface="Times New Roman" panose="02020603050405020304" pitchFamily="18" charset="0"/>
                <a:cs typeface="+mn-cs"/>
              </a:rPr>
              <a:t>domeniul</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prstClr val="black"/>
                </a:solidFill>
                <a:latin typeface="Times New Roman" panose="02020603050405020304" pitchFamily="18" charset="0"/>
                <a:ea typeface="Times New Roman" panose="02020603050405020304" pitchFamily="18" charset="0"/>
                <a:cs typeface="+mn-cs"/>
              </a:rPr>
              <a:t>aspectelor</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srgbClr val="FF0000"/>
                </a:solidFill>
                <a:latin typeface="Times New Roman" panose="02020603050405020304" pitchFamily="18" charset="0"/>
                <a:ea typeface="Times New Roman" panose="02020603050405020304" pitchFamily="18" charset="0"/>
                <a:cs typeface="+mn-cs"/>
              </a:rPr>
              <a:t>interdisciplinare</a:t>
            </a:r>
            <a:r>
              <a:rPr lang="en-US" sz="1400" b="1" dirty="0">
                <a:solidFill>
                  <a:srgbClr val="FF0000"/>
                </a:solidFill>
                <a:latin typeface="Times New Roman" panose="02020603050405020304" pitchFamily="18" charset="0"/>
                <a:ea typeface="Times New Roman" panose="02020603050405020304" pitchFamily="18" charset="0"/>
                <a:cs typeface="+mn-cs"/>
              </a:rPr>
              <a:t> </a:t>
            </a:r>
            <a:r>
              <a:rPr lang="en-US" sz="1400" b="1" dirty="0">
                <a:solidFill>
                  <a:prstClr val="black"/>
                </a:solidFill>
                <a:latin typeface="Times New Roman" panose="02020603050405020304" pitchFamily="18" charset="0"/>
                <a:ea typeface="Times New Roman" panose="02020603050405020304" pitchFamily="18" charset="0"/>
                <a:cs typeface="+mn-cs"/>
              </a:rPr>
              <a:t>legate de </a:t>
            </a:r>
            <a:r>
              <a:rPr lang="en-US" sz="1400" b="1" dirty="0" err="1">
                <a:solidFill>
                  <a:prstClr val="black"/>
                </a:solidFill>
                <a:latin typeface="Times New Roman" panose="02020603050405020304" pitchFamily="18" charset="0"/>
                <a:ea typeface="Times New Roman" panose="02020603050405020304" pitchFamily="18" charset="0"/>
                <a:cs typeface="+mn-cs"/>
              </a:rPr>
              <a:t>tulburările</a:t>
            </a:r>
            <a:r>
              <a:rPr lang="en-US" sz="1400" b="1" dirty="0">
                <a:solidFill>
                  <a:prstClr val="black"/>
                </a:solidFill>
                <a:latin typeface="Times New Roman" panose="02020603050405020304" pitchFamily="18" charset="0"/>
                <a:ea typeface="Times New Roman" panose="02020603050405020304" pitchFamily="18" charset="0"/>
                <a:cs typeface="+mn-cs"/>
              </a:rPr>
              <a:t> de </a:t>
            </a:r>
            <a:r>
              <a:rPr lang="en-US" sz="1400" b="1" dirty="0" err="1">
                <a:solidFill>
                  <a:prstClr val="black"/>
                </a:solidFill>
                <a:latin typeface="Times New Roman" panose="02020603050405020304" pitchFamily="18" charset="0"/>
                <a:ea typeface="Times New Roman" panose="02020603050405020304" pitchFamily="18" charset="0"/>
                <a:cs typeface="+mn-cs"/>
              </a:rPr>
              <a:t>echilibru</a:t>
            </a:r>
            <a:br>
              <a:rPr lang="en-US" sz="1400" b="1" dirty="0">
                <a:solidFill>
                  <a:prstClr val="black"/>
                </a:solidFill>
                <a:latin typeface="Times New Roman" panose="02020603050405020304" pitchFamily="18" charset="0"/>
                <a:ea typeface="Times New Roman" panose="02020603050405020304" pitchFamily="18" charset="0"/>
                <a:cs typeface="+mn-cs"/>
              </a:rPr>
            </a:br>
            <a:r>
              <a:rPr lang="en-US" sz="1400" b="1" dirty="0">
                <a:solidFill>
                  <a:prstClr val="black"/>
                </a:solidFill>
                <a:latin typeface="Times New Roman" panose="02020603050405020304" pitchFamily="18" charset="0"/>
                <a:ea typeface="Times New Roman" panose="02020603050405020304" pitchFamily="18" charset="0"/>
                <a:cs typeface="+mn-cs"/>
              </a:rPr>
              <a:t>C. </a:t>
            </a:r>
            <a:r>
              <a:rPr lang="en-US" sz="1400" b="1" dirty="0" err="1">
                <a:solidFill>
                  <a:prstClr val="black"/>
                </a:solidFill>
                <a:latin typeface="Times New Roman" panose="02020603050405020304" pitchFamily="18" charset="0"/>
                <a:ea typeface="Times New Roman" panose="02020603050405020304" pitchFamily="18" charset="0"/>
                <a:cs typeface="+mn-cs"/>
              </a:rPr>
              <a:t>Planuri</a:t>
            </a:r>
            <a:r>
              <a:rPr lang="en-US" sz="1400" b="1" dirty="0">
                <a:solidFill>
                  <a:prstClr val="black"/>
                </a:solidFill>
                <a:latin typeface="Times New Roman" panose="02020603050405020304" pitchFamily="18" charset="0"/>
                <a:ea typeface="Times New Roman" panose="02020603050405020304" pitchFamily="18" charset="0"/>
                <a:cs typeface="+mn-cs"/>
              </a:rPr>
              <a:t> de </a:t>
            </a:r>
            <a:r>
              <a:rPr lang="en-US" sz="1400" b="1" dirty="0" err="1">
                <a:solidFill>
                  <a:prstClr val="black"/>
                </a:solidFill>
                <a:latin typeface="Times New Roman" panose="02020603050405020304" pitchFamily="18" charset="0"/>
                <a:ea typeface="Times New Roman" panose="02020603050405020304" pitchFamily="18" charset="0"/>
                <a:cs typeface="+mn-cs"/>
              </a:rPr>
              <a:t>dezvoltare</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prstClr val="black"/>
                </a:solidFill>
                <a:latin typeface="Times New Roman" panose="02020603050405020304" pitchFamily="18" charset="0"/>
                <a:ea typeface="Times New Roman" panose="02020603050405020304" pitchFamily="18" charset="0"/>
                <a:cs typeface="+mn-cs"/>
              </a:rPr>
              <a:t>științifică</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prstClr val="black"/>
                </a:solidFill>
                <a:latin typeface="Times New Roman" panose="02020603050405020304" pitchFamily="18" charset="0"/>
                <a:ea typeface="Times New Roman" panose="02020603050405020304" pitchFamily="18" charset="0"/>
                <a:cs typeface="+mn-cs"/>
              </a:rPr>
              <a:t>în</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prstClr val="black"/>
                </a:solidFill>
                <a:latin typeface="Times New Roman" panose="02020603050405020304" pitchFamily="18" charset="0"/>
                <a:ea typeface="Times New Roman" panose="02020603050405020304" pitchFamily="18" charset="0"/>
                <a:cs typeface="+mn-cs"/>
              </a:rPr>
              <a:t>domeniul</a:t>
            </a:r>
            <a:r>
              <a:rPr lang="en-US" sz="1400" b="1" dirty="0">
                <a:solidFill>
                  <a:srgbClr val="FF0000"/>
                </a:solidFill>
                <a:latin typeface="Times New Roman" panose="02020603050405020304" pitchFamily="18" charset="0"/>
                <a:ea typeface="Times New Roman" panose="02020603050405020304" pitchFamily="18" charset="0"/>
                <a:cs typeface="+mn-cs"/>
              </a:rPr>
              <a:t> </a:t>
            </a:r>
            <a:r>
              <a:rPr lang="en-US" sz="1400" b="1" dirty="0" err="1">
                <a:solidFill>
                  <a:srgbClr val="FF0000"/>
                </a:solidFill>
                <a:latin typeface="Times New Roman" panose="02020603050405020304" pitchFamily="18" charset="0"/>
                <a:ea typeface="Times New Roman" panose="02020603050405020304" pitchFamily="18" charset="0"/>
                <a:cs typeface="+mn-cs"/>
              </a:rPr>
              <a:t>medicinei</a:t>
            </a:r>
            <a:r>
              <a:rPr lang="en-US" sz="1400" b="1" dirty="0">
                <a:solidFill>
                  <a:srgbClr val="FF0000"/>
                </a:solidFill>
                <a:latin typeface="Times New Roman" panose="02020603050405020304" pitchFamily="18" charset="0"/>
                <a:ea typeface="Times New Roman" panose="02020603050405020304" pitchFamily="18" charset="0"/>
                <a:cs typeface="+mn-cs"/>
              </a:rPr>
              <a:t> integrative</a:t>
            </a:r>
            <a:br>
              <a:rPr lang="en-US" sz="1400" b="1" dirty="0">
                <a:solidFill>
                  <a:srgbClr val="FF0000"/>
                </a:solidFill>
                <a:latin typeface="Times New Roman" panose="02020603050405020304" pitchFamily="18" charset="0"/>
                <a:ea typeface="Times New Roman" panose="02020603050405020304" pitchFamily="18" charset="0"/>
                <a:cs typeface="+mn-cs"/>
              </a:rPr>
            </a:br>
            <a:r>
              <a:rPr lang="en-US" sz="1400" b="1" dirty="0">
                <a:solidFill>
                  <a:prstClr val="black"/>
                </a:solidFill>
                <a:latin typeface="Times New Roman" panose="02020603050405020304" pitchFamily="18" charset="0"/>
                <a:ea typeface="Times New Roman" panose="02020603050405020304" pitchFamily="18" charset="0"/>
                <a:cs typeface="+mn-cs"/>
              </a:rPr>
              <a:t>D. </a:t>
            </a:r>
            <a:r>
              <a:rPr lang="en-US" sz="1400" b="1" dirty="0" err="1">
                <a:solidFill>
                  <a:prstClr val="black"/>
                </a:solidFill>
                <a:latin typeface="Times New Roman" panose="02020603050405020304" pitchFamily="18" charset="0"/>
                <a:ea typeface="Times New Roman" panose="02020603050405020304" pitchFamily="18" charset="0"/>
                <a:cs typeface="+mn-cs"/>
              </a:rPr>
              <a:t>Planuri</a:t>
            </a:r>
            <a:r>
              <a:rPr lang="en-US" sz="1400" b="1" dirty="0">
                <a:solidFill>
                  <a:prstClr val="black"/>
                </a:solidFill>
                <a:latin typeface="Times New Roman" panose="02020603050405020304" pitchFamily="18" charset="0"/>
                <a:ea typeface="Times New Roman" panose="02020603050405020304" pitchFamily="18" charset="0"/>
                <a:cs typeface="+mn-cs"/>
              </a:rPr>
              <a:t> de </a:t>
            </a:r>
            <a:r>
              <a:rPr lang="en-US" sz="1400" b="1" dirty="0" err="1">
                <a:solidFill>
                  <a:prstClr val="black"/>
                </a:solidFill>
                <a:latin typeface="Times New Roman" panose="02020603050405020304" pitchFamily="18" charset="0"/>
                <a:ea typeface="Times New Roman" panose="02020603050405020304" pitchFamily="18" charset="0"/>
                <a:cs typeface="+mn-cs"/>
              </a:rPr>
              <a:t>dezvoltare</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prstClr val="black"/>
                </a:solidFill>
                <a:latin typeface="Times New Roman" panose="02020603050405020304" pitchFamily="18" charset="0"/>
                <a:ea typeface="Times New Roman" panose="02020603050405020304" pitchFamily="18" charset="0"/>
                <a:cs typeface="+mn-cs"/>
              </a:rPr>
              <a:t>științifică</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prstClr val="black"/>
                </a:solidFill>
                <a:latin typeface="Times New Roman" panose="02020603050405020304" pitchFamily="18" charset="0"/>
                <a:ea typeface="Times New Roman" panose="02020603050405020304" pitchFamily="18" charset="0"/>
                <a:cs typeface="+mn-cs"/>
              </a:rPr>
              <a:t>în</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srgbClr val="FF0000"/>
                </a:solidFill>
                <a:latin typeface="Times New Roman" panose="02020603050405020304" pitchFamily="18" charset="0"/>
                <a:ea typeface="Times New Roman" panose="02020603050405020304" pitchFamily="18" charset="0"/>
                <a:cs typeface="+mn-cs"/>
              </a:rPr>
              <a:t>alte</a:t>
            </a:r>
            <a:r>
              <a:rPr lang="en-US" sz="1400" b="1" dirty="0">
                <a:solidFill>
                  <a:srgbClr val="FF0000"/>
                </a:solidFill>
                <a:latin typeface="Times New Roman" panose="02020603050405020304" pitchFamily="18" charset="0"/>
                <a:ea typeface="Times New Roman" panose="02020603050405020304" pitchFamily="18" charset="0"/>
                <a:cs typeface="+mn-cs"/>
              </a:rPr>
              <a:t> </a:t>
            </a:r>
            <a:r>
              <a:rPr lang="en-US" sz="1400" b="1" dirty="0" err="1">
                <a:solidFill>
                  <a:srgbClr val="FF0000"/>
                </a:solidFill>
                <a:latin typeface="Times New Roman" panose="02020603050405020304" pitchFamily="18" charset="0"/>
                <a:ea typeface="Times New Roman" panose="02020603050405020304" pitchFamily="18" charset="0"/>
                <a:cs typeface="+mn-cs"/>
              </a:rPr>
              <a:t>domenii</a:t>
            </a:r>
            <a:r>
              <a:rPr lang="en-US" sz="1400" b="1" dirty="0">
                <a:solidFill>
                  <a:srgbClr val="FF0000"/>
                </a:solidFill>
                <a:latin typeface="Times New Roman" panose="02020603050405020304" pitchFamily="18" charset="0"/>
                <a:ea typeface="Times New Roman" panose="02020603050405020304" pitchFamily="18" charset="0"/>
                <a:cs typeface="+mn-cs"/>
              </a:rPr>
              <a:t> </a:t>
            </a:r>
            <a:r>
              <a:rPr lang="en-US" sz="1400" b="1" dirty="0" err="1">
                <a:solidFill>
                  <a:prstClr val="black"/>
                </a:solidFill>
                <a:latin typeface="Times New Roman" panose="02020603050405020304" pitchFamily="18" charset="0"/>
                <a:ea typeface="Times New Roman" panose="02020603050405020304" pitchFamily="18" charset="0"/>
                <a:cs typeface="+mn-cs"/>
              </a:rPr>
              <a:t>personale</a:t>
            </a:r>
            <a:r>
              <a:rPr lang="en-US" sz="1400" b="1" dirty="0">
                <a:solidFill>
                  <a:prstClr val="black"/>
                </a:solidFill>
                <a:latin typeface="Times New Roman" panose="02020603050405020304" pitchFamily="18" charset="0"/>
                <a:ea typeface="Times New Roman" panose="02020603050405020304" pitchFamily="18" charset="0"/>
                <a:cs typeface="+mn-cs"/>
              </a:rPr>
              <a:t> de </a:t>
            </a:r>
            <a:r>
              <a:rPr lang="en-US" sz="1400" b="1" dirty="0" err="1">
                <a:solidFill>
                  <a:prstClr val="black"/>
                </a:solidFill>
                <a:latin typeface="Times New Roman" panose="02020603050405020304" pitchFamily="18" charset="0"/>
                <a:ea typeface="Times New Roman" panose="02020603050405020304" pitchFamily="18" charset="0"/>
                <a:cs typeface="+mn-cs"/>
              </a:rPr>
              <a:t>cercetare</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prstClr val="black"/>
                </a:solidFill>
                <a:latin typeface="Times New Roman" panose="02020603050405020304" pitchFamily="18" charset="0"/>
                <a:ea typeface="Times New Roman" panose="02020603050405020304" pitchFamily="18" charset="0"/>
                <a:cs typeface="+mn-cs"/>
              </a:rPr>
              <a:t>medicala</a:t>
            </a:r>
            <a:br>
              <a:rPr lang="en-US" sz="1400" b="1" dirty="0">
                <a:solidFill>
                  <a:prstClr val="black"/>
                </a:solidFill>
                <a:latin typeface="Times New Roman" panose="02020603050405020304" pitchFamily="18" charset="0"/>
                <a:ea typeface="Times New Roman" panose="02020603050405020304" pitchFamily="18" charset="0"/>
                <a:cs typeface="+mn-cs"/>
              </a:rPr>
            </a:br>
            <a:r>
              <a:rPr lang="en-US" sz="1400" b="1" dirty="0">
                <a:solidFill>
                  <a:prstClr val="black"/>
                </a:solidFill>
                <a:latin typeface="Times New Roman" panose="02020603050405020304" pitchFamily="18" charset="0"/>
                <a:ea typeface="Times New Roman" panose="02020603050405020304" pitchFamily="18" charset="0"/>
                <a:cs typeface="+mn-cs"/>
              </a:rPr>
              <a:t>E. </a:t>
            </a:r>
            <a:r>
              <a:rPr lang="en-US" sz="1400" b="1" dirty="0" err="1">
                <a:solidFill>
                  <a:prstClr val="black"/>
                </a:solidFill>
                <a:latin typeface="Times New Roman" panose="02020603050405020304" pitchFamily="18" charset="0"/>
                <a:ea typeface="Times New Roman" panose="02020603050405020304" pitchFamily="18" charset="0"/>
                <a:cs typeface="+mn-cs"/>
              </a:rPr>
              <a:t>Rezultatele</a:t>
            </a:r>
            <a:r>
              <a:rPr lang="en-US" sz="1400" b="1" dirty="0">
                <a:solidFill>
                  <a:prstClr val="black"/>
                </a:solidFill>
                <a:latin typeface="Times New Roman" panose="02020603050405020304" pitchFamily="18" charset="0"/>
                <a:ea typeface="Times New Roman" panose="02020603050405020304" pitchFamily="18" charset="0"/>
                <a:cs typeface="+mn-cs"/>
              </a:rPr>
              <a:t> estimate ale </a:t>
            </a:r>
            <a:r>
              <a:rPr lang="en-US" sz="1400" b="1" dirty="0" err="1">
                <a:solidFill>
                  <a:prstClr val="black"/>
                </a:solidFill>
                <a:latin typeface="Times New Roman" panose="02020603050405020304" pitchFamily="18" charset="0"/>
                <a:ea typeface="Times New Roman" panose="02020603050405020304" pitchFamily="18" charset="0"/>
                <a:cs typeface="+mn-cs"/>
              </a:rPr>
              <a:t>planurilor</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prstClr val="black"/>
                </a:solidFill>
                <a:latin typeface="Times New Roman" panose="02020603050405020304" pitchFamily="18" charset="0"/>
                <a:ea typeface="Times New Roman" panose="02020603050405020304" pitchFamily="18" charset="0"/>
                <a:cs typeface="+mn-cs"/>
              </a:rPr>
              <a:t>mele</a:t>
            </a:r>
            <a:r>
              <a:rPr lang="en-US" sz="1400" b="1" dirty="0">
                <a:solidFill>
                  <a:prstClr val="black"/>
                </a:solidFill>
                <a:latin typeface="Times New Roman" panose="02020603050405020304" pitchFamily="18" charset="0"/>
                <a:ea typeface="Times New Roman" panose="02020603050405020304" pitchFamily="18" charset="0"/>
                <a:cs typeface="+mn-cs"/>
              </a:rPr>
              <a:t> de </a:t>
            </a:r>
            <a:r>
              <a:rPr lang="en-US" sz="1400" b="1" dirty="0" err="1">
                <a:solidFill>
                  <a:prstClr val="black"/>
                </a:solidFill>
                <a:latin typeface="Times New Roman" panose="02020603050405020304" pitchFamily="18" charset="0"/>
                <a:ea typeface="Times New Roman" panose="02020603050405020304" pitchFamily="18" charset="0"/>
                <a:cs typeface="+mn-cs"/>
              </a:rPr>
              <a:t>dezvoltare</a:t>
            </a:r>
            <a:r>
              <a:rPr lang="en-US" sz="1400" b="1" dirty="0">
                <a:solidFill>
                  <a:prstClr val="black"/>
                </a:solidFill>
                <a:latin typeface="Times New Roman" panose="02020603050405020304" pitchFamily="18" charset="0"/>
                <a:ea typeface="Times New Roman" panose="02020603050405020304" pitchFamily="18" charset="0"/>
                <a:cs typeface="+mn-cs"/>
              </a:rPr>
              <a:t> </a:t>
            </a:r>
            <a:r>
              <a:rPr lang="en-US" sz="1400" b="1" dirty="0" err="1">
                <a:solidFill>
                  <a:prstClr val="black"/>
                </a:solidFill>
                <a:latin typeface="Times New Roman" panose="02020603050405020304" pitchFamily="18" charset="0"/>
                <a:ea typeface="Times New Roman" panose="02020603050405020304" pitchFamily="18" charset="0"/>
                <a:cs typeface="+mn-cs"/>
              </a:rPr>
              <a:t>științifică</a:t>
            </a:r>
            <a:br>
              <a:rPr lang="en-US" sz="1400" b="1" dirty="0">
                <a:solidFill>
                  <a:prstClr val="black"/>
                </a:solidFill>
                <a:latin typeface="Times New Roman" panose="02020603050405020304" pitchFamily="18" charset="0"/>
                <a:ea typeface="Times New Roman" panose="02020603050405020304" pitchFamily="18" charset="0"/>
                <a:cs typeface="+mn-cs"/>
              </a:rPr>
            </a:br>
            <a:endParaRPr lang="ro-RO" dirty="0"/>
          </a:p>
        </p:txBody>
      </p:sp>
      <p:pic>
        <p:nvPicPr>
          <p:cNvPr id="9" name="Picture 8">
            <a:extLst>
              <a:ext uri="{FF2B5EF4-FFF2-40B4-BE49-F238E27FC236}">
                <a16:creationId xmlns:a16="http://schemas.microsoft.com/office/drawing/2014/main" id="{DDEB6006-A163-4159-AC53-50BBB5799237}"/>
              </a:ext>
            </a:extLst>
          </p:cNvPr>
          <p:cNvPicPr>
            <a:picLocks noChangeAspect="1"/>
          </p:cNvPicPr>
          <p:nvPr/>
        </p:nvPicPr>
        <p:blipFill>
          <a:blip r:embed="rId3"/>
          <a:stretch>
            <a:fillRect/>
          </a:stretch>
        </p:blipFill>
        <p:spPr>
          <a:xfrm>
            <a:off x="215516" y="2132856"/>
            <a:ext cx="2844316" cy="2556284"/>
          </a:xfrm>
          <a:prstGeom prst="rect">
            <a:avLst/>
          </a:prstGeom>
        </p:spPr>
      </p:pic>
      <p:sp>
        <p:nvSpPr>
          <p:cNvPr id="2" name="Rectangle 1">
            <a:extLst>
              <a:ext uri="{FF2B5EF4-FFF2-40B4-BE49-F238E27FC236}">
                <a16:creationId xmlns:a16="http://schemas.microsoft.com/office/drawing/2014/main" id="{51BB11F4-E5F2-4226-A916-A27A0977D451}"/>
              </a:ext>
            </a:extLst>
          </p:cNvPr>
          <p:cNvSpPr/>
          <p:nvPr/>
        </p:nvSpPr>
        <p:spPr>
          <a:xfrm>
            <a:off x="2411760" y="784447"/>
            <a:ext cx="4572000" cy="646331"/>
          </a:xfrm>
          <a:prstGeom prst="rect">
            <a:avLst/>
          </a:prstGeom>
        </p:spPr>
        <p:txBody>
          <a:bodyPr>
            <a:spAutoFit/>
          </a:bodyPr>
          <a:lstStyle/>
          <a:p>
            <a:r>
              <a:rPr lang="ro-RO" b="1" dirty="0">
                <a:solidFill>
                  <a:schemeClr val="accent1"/>
                </a:solidFill>
              </a:rPr>
              <a:t>II.2. PLANURI DE EVOLUŢIE ŞI DEZVOLTARE ŞTIINŢIFICĂ, PROFESIONALĂ ŞI ACADEMICĂ</a:t>
            </a:r>
          </a:p>
        </p:txBody>
      </p:sp>
    </p:spTree>
    <p:extLst>
      <p:ext uri="{BB962C8B-B14F-4D97-AF65-F5344CB8AC3E}">
        <p14:creationId xmlns:p14="http://schemas.microsoft.com/office/powerpoint/2010/main" val="11414676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Rectangle 7">
            <a:extLst>
              <a:ext uri="{FF2B5EF4-FFF2-40B4-BE49-F238E27FC236}">
                <a16:creationId xmlns:a16="http://schemas.microsoft.com/office/drawing/2014/main" id="{F346B101-30C8-4B21-B360-1F33328649CA}"/>
              </a:ext>
            </a:extLst>
          </p:cNvPr>
          <p:cNvSpPr/>
          <p:nvPr/>
        </p:nvSpPr>
        <p:spPr>
          <a:xfrm>
            <a:off x="2375248" y="554804"/>
            <a:ext cx="4968552" cy="523220"/>
          </a:xfrm>
          <a:prstGeom prst="rect">
            <a:avLst/>
          </a:prstGeom>
        </p:spPr>
        <p:txBody>
          <a:bodyPr wrap="square">
            <a:spAutoFit/>
          </a:bodyPr>
          <a:lstStyle/>
          <a:p>
            <a:r>
              <a:rPr lang="en-US" sz="1400" b="1" dirty="0">
                <a:solidFill>
                  <a:prstClr val="black"/>
                </a:solidFill>
                <a:latin typeface="Times New Roman" panose="02020603050405020304" pitchFamily="18" charset="0"/>
                <a:ea typeface="Times New Roman" panose="02020603050405020304" pitchFamily="18" charset="0"/>
                <a:cs typeface="+mj-cs"/>
              </a:rPr>
              <a:t>A. </a:t>
            </a:r>
            <a:r>
              <a:rPr lang="en-US" sz="1400" b="1" dirty="0" err="1">
                <a:solidFill>
                  <a:prstClr val="black"/>
                </a:solidFill>
                <a:latin typeface="Times New Roman" panose="02020603050405020304" pitchFamily="18" charset="0"/>
                <a:ea typeface="Times New Roman" panose="02020603050405020304" pitchFamily="18" charset="0"/>
                <a:cs typeface="+mj-cs"/>
              </a:rPr>
              <a:t>Planuri</a:t>
            </a:r>
            <a:r>
              <a:rPr lang="en-US" sz="1400" b="1" dirty="0">
                <a:solidFill>
                  <a:prstClr val="black"/>
                </a:solidFill>
                <a:latin typeface="Times New Roman" panose="02020603050405020304" pitchFamily="18" charset="0"/>
                <a:ea typeface="Times New Roman" panose="02020603050405020304" pitchFamily="18" charset="0"/>
                <a:cs typeface="+mj-cs"/>
              </a:rPr>
              <a:t> de </a:t>
            </a:r>
            <a:r>
              <a:rPr lang="en-US" sz="1400" b="1" dirty="0" err="1">
                <a:solidFill>
                  <a:prstClr val="black"/>
                </a:solidFill>
                <a:latin typeface="Times New Roman" panose="02020603050405020304" pitchFamily="18" charset="0"/>
                <a:ea typeface="Times New Roman" panose="02020603050405020304" pitchFamily="18" charset="0"/>
                <a:cs typeface="+mj-cs"/>
              </a:rPr>
              <a:t>dezvoltare</a:t>
            </a:r>
            <a:r>
              <a:rPr lang="en-US" sz="1400" b="1" dirty="0">
                <a:solidFill>
                  <a:prstClr val="black"/>
                </a:solidFill>
                <a:latin typeface="Times New Roman" panose="02020603050405020304" pitchFamily="18" charset="0"/>
                <a:ea typeface="Times New Roman" panose="02020603050405020304" pitchFamily="18" charset="0"/>
                <a:cs typeface="+mj-cs"/>
              </a:rPr>
              <a:t> </a:t>
            </a:r>
            <a:r>
              <a:rPr lang="en-US" sz="1400" b="1" dirty="0" err="1">
                <a:solidFill>
                  <a:prstClr val="black"/>
                </a:solidFill>
                <a:latin typeface="Times New Roman" panose="02020603050405020304" pitchFamily="18" charset="0"/>
                <a:ea typeface="Times New Roman" panose="02020603050405020304" pitchFamily="18" charset="0"/>
                <a:cs typeface="+mj-cs"/>
              </a:rPr>
              <a:t>stiintifica</a:t>
            </a:r>
            <a:r>
              <a:rPr lang="en-US" sz="1400" b="1" dirty="0">
                <a:solidFill>
                  <a:prstClr val="black"/>
                </a:solidFill>
                <a:latin typeface="Times New Roman" panose="02020603050405020304" pitchFamily="18" charset="0"/>
                <a:ea typeface="Times New Roman" panose="02020603050405020304" pitchFamily="18" charset="0"/>
                <a:cs typeface="+mj-cs"/>
              </a:rPr>
              <a:t> in </a:t>
            </a:r>
            <a:r>
              <a:rPr lang="en-US" sz="1400" b="1" dirty="0" err="1">
                <a:solidFill>
                  <a:prstClr val="black"/>
                </a:solidFill>
                <a:latin typeface="Times New Roman" panose="02020603050405020304" pitchFamily="18" charset="0"/>
                <a:ea typeface="Times New Roman" panose="02020603050405020304" pitchFamily="18" charset="0"/>
                <a:cs typeface="+mj-cs"/>
              </a:rPr>
              <a:t>domeniul</a:t>
            </a:r>
            <a:r>
              <a:rPr lang="en-US" sz="1400" b="1" dirty="0">
                <a:solidFill>
                  <a:prstClr val="black"/>
                </a:solidFill>
                <a:latin typeface="Times New Roman" panose="02020603050405020304" pitchFamily="18" charset="0"/>
                <a:ea typeface="Times New Roman" panose="02020603050405020304" pitchFamily="18" charset="0"/>
                <a:cs typeface="+mj-cs"/>
              </a:rPr>
              <a:t> </a:t>
            </a:r>
            <a:r>
              <a:rPr lang="en-US" sz="1400" b="1" dirty="0" err="1">
                <a:solidFill>
                  <a:srgbClr val="FF0000"/>
                </a:solidFill>
                <a:latin typeface="Times New Roman" panose="02020603050405020304" pitchFamily="18" charset="0"/>
                <a:ea typeface="Times New Roman" panose="02020603050405020304" pitchFamily="18" charset="0"/>
                <a:cs typeface="+mj-cs"/>
              </a:rPr>
              <a:t>aspectelor</a:t>
            </a:r>
            <a:r>
              <a:rPr lang="en-US" sz="1400" b="1" dirty="0">
                <a:solidFill>
                  <a:srgbClr val="FF0000"/>
                </a:solidFill>
                <a:latin typeface="Times New Roman" panose="02020603050405020304" pitchFamily="18" charset="0"/>
                <a:ea typeface="Times New Roman" panose="02020603050405020304" pitchFamily="18" charset="0"/>
                <a:cs typeface="+mj-cs"/>
              </a:rPr>
              <a:t> practice </a:t>
            </a:r>
            <a:r>
              <a:rPr lang="en-US" sz="1400" b="1" dirty="0">
                <a:solidFill>
                  <a:prstClr val="black"/>
                </a:solidFill>
                <a:latin typeface="Times New Roman" panose="02020603050405020304" pitchFamily="18" charset="0"/>
                <a:ea typeface="Times New Roman" panose="02020603050405020304" pitchFamily="18" charset="0"/>
                <a:cs typeface="+mj-cs"/>
              </a:rPr>
              <a:t>de diagnostic </a:t>
            </a:r>
            <a:r>
              <a:rPr lang="en-US" sz="1400" b="1" dirty="0" err="1">
                <a:solidFill>
                  <a:prstClr val="black"/>
                </a:solidFill>
                <a:latin typeface="Times New Roman" panose="02020603050405020304" pitchFamily="18" charset="0"/>
                <a:ea typeface="Times New Roman" panose="02020603050405020304" pitchFamily="18" charset="0"/>
                <a:cs typeface="+mj-cs"/>
              </a:rPr>
              <a:t>si</a:t>
            </a:r>
            <a:r>
              <a:rPr lang="en-US" sz="1400" b="1" dirty="0">
                <a:solidFill>
                  <a:prstClr val="black"/>
                </a:solidFill>
                <a:latin typeface="Times New Roman" panose="02020603050405020304" pitchFamily="18" charset="0"/>
                <a:ea typeface="Times New Roman" panose="02020603050405020304" pitchFamily="18" charset="0"/>
                <a:cs typeface="+mj-cs"/>
              </a:rPr>
              <a:t> </a:t>
            </a:r>
            <a:r>
              <a:rPr lang="en-US" sz="1400" b="1" dirty="0" err="1">
                <a:solidFill>
                  <a:prstClr val="black"/>
                </a:solidFill>
                <a:latin typeface="Times New Roman" panose="02020603050405020304" pitchFamily="18" charset="0"/>
                <a:ea typeface="Times New Roman" panose="02020603050405020304" pitchFamily="18" charset="0"/>
                <a:cs typeface="+mj-cs"/>
              </a:rPr>
              <a:t>tratament</a:t>
            </a:r>
            <a:r>
              <a:rPr lang="en-US" sz="1400" b="1" dirty="0">
                <a:solidFill>
                  <a:prstClr val="black"/>
                </a:solidFill>
                <a:latin typeface="Times New Roman" panose="02020603050405020304" pitchFamily="18" charset="0"/>
                <a:ea typeface="Times New Roman" panose="02020603050405020304" pitchFamily="18" charset="0"/>
                <a:cs typeface="+mj-cs"/>
              </a:rPr>
              <a:t> a  </a:t>
            </a:r>
            <a:r>
              <a:rPr lang="en-US" sz="1400" b="1" dirty="0" err="1">
                <a:solidFill>
                  <a:prstClr val="black"/>
                </a:solidFill>
                <a:latin typeface="Times New Roman" panose="02020603050405020304" pitchFamily="18" charset="0"/>
                <a:ea typeface="Times New Roman" panose="02020603050405020304" pitchFamily="18" charset="0"/>
                <a:cs typeface="+mj-cs"/>
              </a:rPr>
              <a:t>tulburărilor</a:t>
            </a:r>
            <a:r>
              <a:rPr lang="en-US" sz="1400" b="1" dirty="0">
                <a:solidFill>
                  <a:prstClr val="black"/>
                </a:solidFill>
                <a:latin typeface="Times New Roman" panose="02020603050405020304" pitchFamily="18" charset="0"/>
                <a:ea typeface="Times New Roman" panose="02020603050405020304" pitchFamily="18" charset="0"/>
                <a:cs typeface="+mj-cs"/>
              </a:rPr>
              <a:t> de </a:t>
            </a:r>
            <a:r>
              <a:rPr lang="en-US" sz="1400" b="1" dirty="0" err="1">
                <a:solidFill>
                  <a:prstClr val="black"/>
                </a:solidFill>
                <a:latin typeface="Times New Roman" panose="02020603050405020304" pitchFamily="18" charset="0"/>
                <a:ea typeface="Times New Roman" panose="02020603050405020304" pitchFamily="18" charset="0"/>
                <a:cs typeface="+mj-cs"/>
              </a:rPr>
              <a:t>echilibru</a:t>
            </a:r>
            <a:endParaRPr lang="ro-RO" dirty="0"/>
          </a:p>
        </p:txBody>
      </p:sp>
      <p:sp>
        <p:nvSpPr>
          <p:cNvPr id="2" name="Rectangle 1">
            <a:extLst>
              <a:ext uri="{FF2B5EF4-FFF2-40B4-BE49-F238E27FC236}">
                <a16:creationId xmlns:a16="http://schemas.microsoft.com/office/drawing/2014/main" id="{C32DC1AE-D131-4E94-A7AD-FF9B83533936}"/>
              </a:ext>
            </a:extLst>
          </p:cNvPr>
          <p:cNvSpPr/>
          <p:nvPr/>
        </p:nvSpPr>
        <p:spPr>
          <a:xfrm>
            <a:off x="575556" y="1228933"/>
            <a:ext cx="4085692" cy="5016758"/>
          </a:xfrm>
          <a:prstGeom prst="rect">
            <a:avLst/>
          </a:prstGeom>
        </p:spPr>
        <p:txBody>
          <a:bodyPr wrap="square">
            <a:spAutoFit/>
          </a:bodyPr>
          <a:lstStyle/>
          <a:p>
            <a:r>
              <a:rPr lang="ro-RO" sz="1000" dirty="0"/>
              <a:t>1. Utilizarea </a:t>
            </a:r>
            <a:r>
              <a:rPr lang="ro-RO" sz="1000" b="1" dirty="0"/>
              <a:t>realității virtuale </a:t>
            </a:r>
            <a:r>
              <a:rPr lang="ro-RO" sz="1000" dirty="0"/>
              <a:t>în reabilitarea pacienților cu probleme de echilibru pentru a crea medii sigure și interactive pentru antrenamentul echilibrului.</a:t>
            </a:r>
          </a:p>
          <a:p>
            <a:r>
              <a:rPr lang="ro-RO" sz="1000" dirty="0"/>
              <a:t>2. Studiul efectelor </a:t>
            </a:r>
            <a:r>
              <a:rPr lang="ro-RO" sz="1000" b="1" dirty="0"/>
              <a:t>exercițiilor de antrenament </a:t>
            </a:r>
            <a:r>
              <a:rPr lang="en-US" sz="1000" b="1" dirty="0"/>
              <a:t>KTV</a:t>
            </a:r>
            <a:r>
              <a:rPr lang="ro-RO" sz="1000" dirty="0"/>
              <a:t> asupra echilibrului și funcționării motorii la pacienții cu tulburări de echilibru.</a:t>
            </a:r>
          </a:p>
          <a:p>
            <a:r>
              <a:rPr lang="ro-RO" sz="1000" dirty="0"/>
              <a:t>3. Investigarea </a:t>
            </a:r>
            <a:r>
              <a:rPr lang="ro-RO" sz="1000" b="1" dirty="0"/>
              <a:t>impactului terapiei cognitiv-comportamentale asupra anxietății </a:t>
            </a:r>
            <a:r>
              <a:rPr lang="ro-RO" sz="1000" dirty="0"/>
              <a:t>și a echilibrului la persoanele cu vertij sau tulburări de echilibru. Studierea impactului stresului, anxietății și depresiei asupra echilibrului și funcției vestibulare pentru a îmbunătăți abordarea multidisciplinară a pacienților cu tulburări de echilibru.</a:t>
            </a:r>
          </a:p>
          <a:p>
            <a:r>
              <a:rPr lang="ro-RO" sz="1000" dirty="0"/>
              <a:t>4. Utilizarea </a:t>
            </a:r>
            <a:r>
              <a:rPr lang="ro-RO" sz="1000" b="1" dirty="0"/>
              <a:t>sistemelor de monitorizare cu senzori </a:t>
            </a:r>
            <a:r>
              <a:rPr lang="ro-RO" sz="1000" dirty="0"/>
              <a:t>pentru a evalua și monitoriza schimbările în echilibru și postură în timp real.</a:t>
            </a:r>
          </a:p>
          <a:p>
            <a:r>
              <a:rPr lang="ro-RO" sz="1000" dirty="0"/>
              <a:t>5. Studierea efectelor </a:t>
            </a:r>
            <a:r>
              <a:rPr lang="ro-RO" sz="1000" b="1" dirty="0"/>
              <a:t>terapiei muzicale și a dansului </a:t>
            </a:r>
            <a:r>
              <a:rPr lang="ro-RO" sz="1000" dirty="0"/>
              <a:t>asupra funcției echilibrului și a calității vieții la persoanele cu tulburări de echilibru.</a:t>
            </a:r>
          </a:p>
          <a:p>
            <a:r>
              <a:rPr lang="ro-RO" sz="1000" dirty="0"/>
              <a:t>6. Investigarea </a:t>
            </a:r>
            <a:r>
              <a:rPr lang="ro-RO" sz="1000" b="1" dirty="0"/>
              <a:t>rolului nutriției și suplimentelor </a:t>
            </a:r>
            <a:r>
              <a:rPr lang="ro-RO" sz="1000" dirty="0"/>
              <a:t>alimentare în managementul și tratamentul tulburărilor de echilibru.</a:t>
            </a:r>
          </a:p>
          <a:p>
            <a:r>
              <a:rPr lang="ro-RO" sz="1000" dirty="0"/>
              <a:t>7. Evaluarea </a:t>
            </a:r>
            <a:r>
              <a:rPr lang="ro-RO" sz="1000" b="1" dirty="0"/>
              <a:t>tehnologiilor inovatoare</a:t>
            </a:r>
            <a:r>
              <a:rPr lang="ro-RO" sz="1000" dirty="0"/>
              <a:t>, sugerate a fi utilizate in tratamentele viitorului cum ar fi exoscheletele sau </a:t>
            </a:r>
            <a:r>
              <a:rPr lang="ro-RO" sz="1000" b="1" dirty="0"/>
              <a:t>sistemele de stimulare electrică</a:t>
            </a:r>
            <a:r>
              <a:rPr lang="ro-RO" sz="1000" dirty="0"/>
              <a:t>, în reabilitarea și îmbunătățirea diverselor functii alterate la pacienții cu tulburări de echilibru.</a:t>
            </a:r>
          </a:p>
          <a:p>
            <a:r>
              <a:rPr lang="ro-RO" sz="1000" dirty="0"/>
              <a:t>8. Studierea implicării sistemului vestibular în dezvoltarea și progresia tulburărilor de echilibru pentru a identifica noi modalități de tratament și intervenție.</a:t>
            </a:r>
          </a:p>
          <a:p>
            <a:r>
              <a:rPr lang="ro-RO" sz="1000" dirty="0"/>
              <a:t>9. </a:t>
            </a:r>
            <a:r>
              <a:rPr lang="ro-RO" sz="1000" b="1" dirty="0"/>
              <a:t>Investigarea factorilor genetici și ereditari </a:t>
            </a:r>
            <a:r>
              <a:rPr lang="ro-RO" sz="1000" dirty="0"/>
              <a:t>în apariția tulburărilor de echilibru pentru a determina riscul individual și a dezvolta strategii de prevenție personalizate.</a:t>
            </a:r>
            <a:endParaRPr lang="en-US" sz="1000" dirty="0"/>
          </a:p>
          <a:p>
            <a:r>
              <a:rPr lang="en-US" sz="1000" dirty="0"/>
              <a:t>1</a:t>
            </a:r>
            <a:r>
              <a:rPr lang="ro-RO" sz="1000" dirty="0"/>
              <a:t>0. Dezvoltarea </a:t>
            </a:r>
            <a:r>
              <a:rPr lang="ro-RO" sz="1000" b="1" dirty="0"/>
              <a:t>unor strategii inovatoare de evaluare</a:t>
            </a:r>
            <a:r>
              <a:rPr lang="ro-RO" sz="1000" dirty="0"/>
              <a:t> și intervenție în managementul tulburărilor de echilibru pe baza noțiunii de neuroplasticitate și de reabilitare neurologică</a:t>
            </a:r>
          </a:p>
          <a:p>
            <a:endParaRPr lang="ro-RO" sz="1000" dirty="0"/>
          </a:p>
          <a:p>
            <a:endParaRPr lang="ro-RO" sz="2000" dirty="0"/>
          </a:p>
        </p:txBody>
      </p:sp>
      <p:sp>
        <p:nvSpPr>
          <p:cNvPr id="3" name="Rectangle 2">
            <a:extLst>
              <a:ext uri="{FF2B5EF4-FFF2-40B4-BE49-F238E27FC236}">
                <a16:creationId xmlns:a16="http://schemas.microsoft.com/office/drawing/2014/main" id="{BFED9493-82AB-4C3A-94B0-42B20D656453}"/>
              </a:ext>
            </a:extLst>
          </p:cNvPr>
          <p:cNvSpPr/>
          <p:nvPr/>
        </p:nvSpPr>
        <p:spPr>
          <a:xfrm>
            <a:off x="4644008" y="1989537"/>
            <a:ext cx="4572000" cy="3970318"/>
          </a:xfrm>
          <a:prstGeom prst="rect">
            <a:avLst/>
          </a:prstGeom>
        </p:spPr>
        <p:txBody>
          <a:bodyPr>
            <a:spAutoFit/>
          </a:bodyPr>
          <a:lstStyle/>
          <a:p>
            <a:r>
              <a:rPr lang="ro-RO" sz="1050" dirty="0"/>
              <a:t>11. Explorarea utilizării </a:t>
            </a:r>
            <a:r>
              <a:rPr lang="ro-RO" sz="1050" b="1" dirty="0"/>
              <a:t>inteligenței artificiale </a:t>
            </a:r>
            <a:r>
              <a:rPr lang="ro-RO" sz="1050" dirty="0"/>
              <a:t>și a tehnologiei blockchain pentru îmbunătățirea diagnosticului și managementului tulburărilor de echilibru.</a:t>
            </a:r>
          </a:p>
          <a:p>
            <a:r>
              <a:rPr lang="ro-RO" sz="1050" dirty="0"/>
              <a:t>12. Investigarea relației dintre tulburările de echilibru și alte afecțiuni neurologice sau sistemice, precum afecțiunile cardiovasculare sau diabetul, pentru a dezvolta </a:t>
            </a:r>
            <a:r>
              <a:rPr lang="ro-RO" sz="1050" b="1" dirty="0"/>
              <a:t>strategii de tratament integrate.</a:t>
            </a:r>
          </a:p>
          <a:p>
            <a:r>
              <a:rPr lang="ro-RO" sz="1050" dirty="0"/>
              <a:t>13. Studierea </a:t>
            </a:r>
            <a:r>
              <a:rPr lang="ro-RO" sz="1050" b="1" dirty="0"/>
              <a:t>impactului stilului de viață și al factorilor de mediu </a:t>
            </a:r>
            <a:r>
              <a:rPr lang="ro-RO" sz="1050" dirty="0"/>
              <a:t>asupra echilibrului și funcției vestibulare, pentru a promova abordarea holistică a managementului tulburărilor de echilibru.</a:t>
            </a:r>
          </a:p>
          <a:p>
            <a:r>
              <a:rPr lang="ro-RO" sz="1050" dirty="0"/>
              <a:t>14. Investigarea modalităților </a:t>
            </a:r>
            <a:r>
              <a:rPr lang="ro-RO" sz="1050" b="1" dirty="0"/>
              <a:t>de prevenție a căderilor și a riscului de traumatisme asociate tulburărilor de echilibru,</a:t>
            </a:r>
            <a:r>
              <a:rPr lang="ro-RO" sz="1050" dirty="0"/>
              <a:t> prin implementarea programelor de echilibrare și de antrenament motor.</a:t>
            </a:r>
          </a:p>
          <a:p>
            <a:r>
              <a:rPr lang="ro-RO" sz="1050" dirty="0"/>
              <a:t>15. Dezvoltarea de </a:t>
            </a:r>
            <a:r>
              <a:rPr lang="ro-RO" sz="1050" b="1" dirty="0"/>
              <a:t>intervenții personalizate</a:t>
            </a:r>
            <a:r>
              <a:rPr lang="ro-RO" sz="1050" dirty="0"/>
              <a:t> și adaptate pentru pacienții cu tulburări de echilibru, pe baza profilului clinic și a nevoilor individuale.</a:t>
            </a:r>
          </a:p>
          <a:p>
            <a:r>
              <a:rPr lang="ro-RO" sz="1050" dirty="0"/>
              <a:t>16. </a:t>
            </a:r>
            <a:r>
              <a:rPr lang="ro-RO" sz="1050" b="1" dirty="0"/>
              <a:t>Studierea efectelor terapiei cu lumina asupra ritmurilor circadiene și a echilibrului la </a:t>
            </a:r>
            <a:r>
              <a:rPr lang="ro-RO" sz="1050" dirty="0"/>
              <a:t>pacienții cu tulburări de echilibru, pentru a identifica modalități non-invazive de îmbunătățire a simptomelor.</a:t>
            </a:r>
          </a:p>
          <a:p>
            <a:r>
              <a:rPr lang="ro-RO" sz="1050" dirty="0"/>
              <a:t>17. Evaluarea </a:t>
            </a:r>
            <a:r>
              <a:rPr lang="ro-RO" sz="1050" b="1" dirty="0"/>
              <a:t>impactului factorilor psihologici și emoționali </a:t>
            </a:r>
            <a:r>
              <a:rPr lang="ro-RO" sz="1050" dirty="0"/>
              <a:t>asupra echilibrului și a calității vieții în rândul persoanelor cu tulburări de echilibru, pentru a dezvolta strategii de îngrijire integrative.</a:t>
            </a:r>
          </a:p>
          <a:p>
            <a:r>
              <a:rPr lang="ro-RO" sz="1050" dirty="0"/>
              <a:t>18. Studierea rolului </a:t>
            </a:r>
            <a:r>
              <a:rPr lang="ro-RO" sz="1050" b="1" dirty="0"/>
              <a:t>terapiei ocupationale </a:t>
            </a:r>
            <a:r>
              <a:rPr lang="ro-RO" sz="1050" dirty="0"/>
              <a:t>și a terapiilor de reabilitare bazate pe activități în îmbunătățirea echilibrului și a funcției motorii la pacienții cu tulburări de echilibru.</a:t>
            </a:r>
          </a:p>
          <a:p>
            <a:r>
              <a:rPr lang="ro-RO" sz="1050" dirty="0"/>
              <a:t>19. Investigarea impactului </a:t>
            </a:r>
            <a:r>
              <a:rPr lang="ro-RO" sz="1050" b="1" dirty="0"/>
              <a:t>dietelor specifice </a:t>
            </a:r>
            <a:r>
              <a:rPr lang="ro-RO" sz="1050" dirty="0"/>
              <a:t>și a suplimentelor alimentare</a:t>
            </a:r>
            <a:endParaRPr lang="en-US" sz="1050" dirty="0"/>
          </a:p>
          <a:p>
            <a:r>
              <a:rPr lang="ro-RO" sz="1050" b="1" dirty="0"/>
              <a:t>gestionarea inflamației și a stresului oxidativ </a:t>
            </a:r>
            <a:r>
              <a:rPr lang="ro-RO" sz="1050" dirty="0"/>
              <a:t>asociate tulburărilor de echilibru.</a:t>
            </a:r>
          </a:p>
        </p:txBody>
      </p:sp>
      <p:pic>
        <p:nvPicPr>
          <p:cNvPr id="9" name="Picture 8">
            <a:extLst>
              <a:ext uri="{FF2B5EF4-FFF2-40B4-BE49-F238E27FC236}">
                <a16:creationId xmlns:a16="http://schemas.microsoft.com/office/drawing/2014/main" id="{2CD34A23-E516-6340-DA8B-592C64217A0C}"/>
              </a:ext>
            </a:extLst>
          </p:cNvPr>
          <p:cNvPicPr>
            <a:picLocks noChangeAspect="1"/>
          </p:cNvPicPr>
          <p:nvPr/>
        </p:nvPicPr>
        <p:blipFill>
          <a:blip r:embed="rId3"/>
          <a:stretch>
            <a:fillRect/>
          </a:stretch>
        </p:blipFill>
        <p:spPr>
          <a:xfrm>
            <a:off x="7276350" y="152636"/>
            <a:ext cx="1702717" cy="1702717"/>
          </a:xfrm>
          <a:prstGeom prst="rect">
            <a:avLst/>
          </a:prstGeom>
        </p:spPr>
      </p:pic>
    </p:spTree>
    <p:extLst>
      <p:ext uri="{BB962C8B-B14F-4D97-AF65-F5344CB8AC3E}">
        <p14:creationId xmlns:p14="http://schemas.microsoft.com/office/powerpoint/2010/main" val="6375142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Rectangle 1">
            <a:extLst>
              <a:ext uri="{FF2B5EF4-FFF2-40B4-BE49-F238E27FC236}">
                <a16:creationId xmlns:a16="http://schemas.microsoft.com/office/drawing/2014/main" id="{D58A179A-0F4B-4508-9356-86B6DCEAC370}"/>
              </a:ext>
            </a:extLst>
          </p:cNvPr>
          <p:cNvSpPr/>
          <p:nvPr/>
        </p:nvSpPr>
        <p:spPr>
          <a:xfrm>
            <a:off x="2627784" y="223237"/>
            <a:ext cx="4572000" cy="523220"/>
          </a:xfrm>
          <a:prstGeom prst="rect">
            <a:avLst/>
          </a:prstGeom>
        </p:spPr>
        <p:txBody>
          <a:bodyPr>
            <a:spAutoFit/>
          </a:bodyPr>
          <a:lstStyle/>
          <a:p>
            <a:r>
              <a:rPr lang="en-US" sz="1400" b="1" dirty="0">
                <a:solidFill>
                  <a:prstClr val="black"/>
                </a:solidFill>
                <a:latin typeface="Times New Roman" panose="02020603050405020304" pitchFamily="18" charset="0"/>
                <a:ea typeface="Times New Roman" panose="02020603050405020304" pitchFamily="18" charset="0"/>
                <a:cs typeface="+mj-cs"/>
              </a:rPr>
              <a:t>B. </a:t>
            </a:r>
            <a:r>
              <a:rPr lang="en-US" sz="1400" b="1" dirty="0" err="1">
                <a:solidFill>
                  <a:prstClr val="black"/>
                </a:solidFill>
                <a:latin typeface="Times New Roman" panose="02020603050405020304" pitchFamily="18" charset="0"/>
                <a:ea typeface="Times New Roman" panose="02020603050405020304" pitchFamily="18" charset="0"/>
                <a:cs typeface="+mj-cs"/>
              </a:rPr>
              <a:t>Planuri</a:t>
            </a:r>
            <a:r>
              <a:rPr lang="en-US" sz="1400" b="1" dirty="0">
                <a:solidFill>
                  <a:prstClr val="black"/>
                </a:solidFill>
                <a:latin typeface="Times New Roman" panose="02020603050405020304" pitchFamily="18" charset="0"/>
                <a:ea typeface="Times New Roman" panose="02020603050405020304" pitchFamily="18" charset="0"/>
                <a:cs typeface="+mj-cs"/>
              </a:rPr>
              <a:t> de </a:t>
            </a:r>
            <a:r>
              <a:rPr lang="en-US" sz="1400" b="1" dirty="0" err="1">
                <a:solidFill>
                  <a:prstClr val="black"/>
                </a:solidFill>
                <a:latin typeface="Times New Roman" panose="02020603050405020304" pitchFamily="18" charset="0"/>
                <a:ea typeface="Times New Roman" panose="02020603050405020304" pitchFamily="18" charset="0"/>
                <a:cs typeface="+mj-cs"/>
              </a:rPr>
              <a:t>dezvoltare</a:t>
            </a:r>
            <a:r>
              <a:rPr lang="en-US" sz="1400" b="1" dirty="0">
                <a:solidFill>
                  <a:prstClr val="black"/>
                </a:solidFill>
                <a:latin typeface="Times New Roman" panose="02020603050405020304" pitchFamily="18" charset="0"/>
                <a:ea typeface="Times New Roman" panose="02020603050405020304" pitchFamily="18" charset="0"/>
                <a:cs typeface="+mj-cs"/>
              </a:rPr>
              <a:t> </a:t>
            </a:r>
            <a:r>
              <a:rPr lang="en-US" sz="1400" b="1" dirty="0" err="1">
                <a:solidFill>
                  <a:prstClr val="black"/>
                </a:solidFill>
                <a:latin typeface="Times New Roman" panose="02020603050405020304" pitchFamily="18" charset="0"/>
                <a:ea typeface="Times New Roman" panose="02020603050405020304" pitchFamily="18" charset="0"/>
                <a:cs typeface="+mj-cs"/>
              </a:rPr>
              <a:t>științifică</a:t>
            </a:r>
            <a:r>
              <a:rPr lang="en-US" sz="1400" b="1" dirty="0">
                <a:solidFill>
                  <a:prstClr val="black"/>
                </a:solidFill>
                <a:latin typeface="Times New Roman" panose="02020603050405020304" pitchFamily="18" charset="0"/>
                <a:ea typeface="Times New Roman" panose="02020603050405020304" pitchFamily="18" charset="0"/>
                <a:cs typeface="+mj-cs"/>
              </a:rPr>
              <a:t> </a:t>
            </a:r>
            <a:r>
              <a:rPr lang="en-US" sz="1400" b="1" dirty="0" err="1">
                <a:solidFill>
                  <a:prstClr val="black"/>
                </a:solidFill>
                <a:latin typeface="Times New Roman" panose="02020603050405020304" pitchFamily="18" charset="0"/>
                <a:ea typeface="Times New Roman" panose="02020603050405020304" pitchFamily="18" charset="0"/>
                <a:cs typeface="+mj-cs"/>
              </a:rPr>
              <a:t>în</a:t>
            </a:r>
            <a:r>
              <a:rPr lang="en-US" sz="1400" b="1" dirty="0">
                <a:solidFill>
                  <a:prstClr val="black"/>
                </a:solidFill>
                <a:latin typeface="Times New Roman" panose="02020603050405020304" pitchFamily="18" charset="0"/>
                <a:ea typeface="Times New Roman" panose="02020603050405020304" pitchFamily="18" charset="0"/>
                <a:cs typeface="+mj-cs"/>
              </a:rPr>
              <a:t> </a:t>
            </a:r>
            <a:r>
              <a:rPr lang="en-US" sz="1400" b="1" dirty="0" err="1">
                <a:solidFill>
                  <a:prstClr val="black"/>
                </a:solidFill>
                <a:latin typeface="Times New Roman" panose="02020603050405020304" pitchFamily="18" charset="0"/>
                <a:ea typeface="Times New Roman" panose="02020603050405020304" pitchFamily="18" charset="0"/>
                <a:cs typeface="+mj-cs"/>
              </a:rPr>
              <a:t>domeniul</a:t>
            </a:r>
            <a:r>
              <a:rPr lang="en-US" sz="1400" b="1" dirty="0">
                <a:solidFill>
                  <a:prstClr val="black"/>
                </a:solidFill>
                <a:latin typeface="Times New Roman" panose="02020603050405020304" pitchFamily="18" charset="0"/>
                <a:ea typeface="Times New Roman" panose="02020603050405020304" pitchFamily="18" charset="0"/>
                <a:cs typeface="+mj-cs"/>
              </a:rPr>
              <a:t> </a:t>
            </a:r>
            <a:r>
              <a:rPr lang="en-US" sz="1400" b="1" dirty="0" err="1">
                <a:solidFill>
                  <a:prstClr val="black"/>
                </a:solidFill>
                <a:latin typeface="Times New Roman" panose="02020603050405020304" pitchFamily="18" charset="0"/>
                <a:ea typeface="Times New Roman" panose="02020603050405020304" pitchFamily="18" charset="0"/>
                <a:cs typeface="+mj-cs"/>
              </a:rPr>
              <a:t>aspectelor</a:t>
            </a:r>
            <a:r>
              <a:rPr lang="en-US" sz="1400" b="1" dirty="0">
                <a:solidFill>
                  <a:prstClr val="black"/>
                </a:solidFill>
                <a:latin typeface="Times New Roman" panose="02020603050405020304" pitchFamily="18" charset="0"/>
                <a:ea typeface="Times New Roman" panose="02020603050405020304" pitchFamily="18" charset="0"/>
                <a:cs typeface="+mj-cs"/>
              </a:rPr>
              <a:t> </a:t>
            </a:r>
            <a:r>
              <a:rPr lang="en-US" sz="1400" b="1" dirty="0" err="1">
                <a:solidFill>
                  <a:srgbClr val="FF0000"/>
                </a:solidFill>
                <a:latin typeface="Times New Roman" panose="02020603050405020304" pitchFamily="18" charset="0"/>
                <a:ea typeface="Times New Roman" panose="02020603050405020304" pitchFamily="18" charset="0"/>
                <a:cs typeface="+mj-cs"/>
              </a:rPr>
              <a:t>interdisciplinare</a:t>
            </a:r>
            <a:r>
              <a:rPr lang="en-US" sz="1400" b="1" dirty="0">
                <a:solidFill>
                  <a:srgbClr val="FF0000"/>
                </a:solidFill>
                <a:latin typeface="Times New Roman" panose="02020603050405020304" pitchFamily="18" charset="0"/>
                <a:ea typeface="Times New Roman" panose="02020603050405020304" pitchFamily="18" charset="0"/>
                <a:cs typeface="+mj-cs"/>
              </a:rPr>
              <a:t> </a:t>
            </a:r>
            <a:r>
              <a:rPr lang="en-US" sz="1400" b="1" dirty="0">
                <a:solidFill>
                  <a:prstClr val="black"/>
                </a:solidFill>
                <a:latin typeface="Times New Roman" panose="02020603050405020304" pitchFamily="18" charset="0"/>
                <a:ea typeface="Times New Roman" panose="02020603050405020304" pitchFamily="18" charset="0"/>
                <a:cs typeface="+mj-cs"/>
              </a:rPr>
              <a:t>legate de </a:t>
            </a:r>
            <a:r>
              <a:rPr lang="en-US" sz="1400" b="1" dirty="0" err="1">
                <a:solidFill>
                  <a:prstClr val="black"/>
                </a:solidFill>
                <a:latin typeface="Times New Roman" panose="02020603050405020304" pitchFamily="18" charset="0"/>
                <a:ea typeface="Times New Roman" panose="02020603050405020304" pitchFamily="18" charset="0"/>
                <a:cs typeface="+mj-cs"/>
              </a:rPr>
              <a:t>tulburările</a:t>
            </a:r>
            <a:r>
              <a:rPr lang="en-US" sz="1400" b="1" dirty="0">
                <a:solidFill>
                  <a:prstClr val="black"/>
                </a:solidFill>
                <a:latin typeface="Times New Roman" panose="02020603050405020304" pitchFamily="18" charset="0"/>
                <a:ea typeface="Times New Roman" panose="02020603050405020304" pitchFamily="18" charset="0"/>
                <a:cs typeface="+mj-cs"/>
              </a:rPr>
              <a:t> de </a:t>
            </a:r>
            <a:r>
              <a:rPr lang="en-US" sz="1400" b="1" dirty="0" err="1">
                <a:solidFill>
                  <a:prstClr val="black"/>
                </a:solidFill>
                <a:latin typeface="Times New Roman" panose="02020603050405020304" pitchFamily="18" charset="0"/>
                <a:ea typeface="Times New Roman" panose="02020603050405020304" pitchFamily="18" charset="0"/>
                <a:cs typeface="+mj-cs"/>
              </a:rPr>
              <a:t>echilibru</a:t>
            </a:r>
            <a:endParaRPr lang="ro-RO" dirty="0"/>
          </a:p>
        </p:txBody>
      </p:sp>
      <p:sp>
        <p:nvSpPr>
          <p:cNvPr id="3" name="Rectangle 2">
            <a:extLst>
              <a:ext uri="{FF2B5EF4-FFF2-40B4-BE49-F238E27FC236}">
                <a16:creationId xmlns:a16="http://schemas.microsoft.com/office/drawing/2014/main" id="{BF412F7F-4B55-4F24-BFEB-974D07D06969}"/>
              </a:ext>
            </a:extLst>
          </p:cNvPr>
          <p:cNvSpPr/>
          <p:nvPr/>
        </p:nvSpPr>
        <p:spPr>
          <a:xfrm>
            <a:off x="215516" y="1032236"/>
            <a:ext cx="4356484" cy="5716950"/>
          </a:xfrm>
          <a:prstGeom prst="rect">
            <a:avLst/>
          </a:prstGeom>
        </p:spPr>
        <p:txBody>
          <a:bodyPr wrap="square">
            <a:spAutoFit/>
          </a:bodyPr>
          <a:lstStyle/>
          <a:p>
            <a:r>
              <a:rPr lang="ro-RO" sz="1100" dirty="0"/>
              <a:t>B.1 IN DOMENIUL MANIFESTARILOR SI COMORBIDITATILOR </a:t>
            </a:r>
            <a:r>
              <a:rPr lang="ro-RO" sz="1100" b="1" dirty="0">
                <a:solidFill>
                  <a:srgbClr val="FF0000"/>
                </a:solidFill>
              </a:rPr>
              <a:t>NEUROLOGICE</a:t>
            </a:r>
            <a:endParaRPr lang="en-US" sz="1100" b="1" dirty="0">
              <a:solidFill>
                <a:srgbClr val="FF0000"/>
              </a:solidFill>
            </a:endParaRPr>
          </a:p>
          <a:p>
            <a:endParaRPr lang="en-US" sz="1050" dirty="0"/>
          </a:p>
          <a:p>
            <a:endParaRPr lang="ro-RO" sz="1050" dirty="0"/>
          </a:p>
          <a:p>
            <a:r>
              <a:rPr lang="ro-RO" sz="1050" dirty="0"/>
              <a:t>1.</a:t>
            </a:r>
            <a:r>
              <a:rPr lang="en-US" sz="1050" dirty="0"/>
              <a:t> </a:t>
            </a:r>
            <a:r>
              <a:rPr lang="en-US" sz="1050" dirty="0" err="1"/>
              <a:t>Studierea</a:t>
            </a:r>
            <a:r>
              <a:rPr lang="ro-RO" sz="1050" dirty="0"/>
              <a:t> </a:t>
            </a:r>
            <a:r>
              <a:rPr lang="ro-RO" sz="1050" b="1" dirty="0"/>
              <a:t>conexiunilor</a:t>
            </a:r>
            <a:r>
              <a:rPr lang="en-US" sz="1050" b="1" dirty="0"/>
              <a:t> </a:t>
            </a:r>
            <a:r>
              <a:rPr lang="en-US" sz="1050" b="1" dirty="0" err="1"/>
              <a:t>dintre</a:t>
            </a:r>
            <a:r>
              <a:rPr lang="en-US" sz="1050" b="1" dirty="0"/>
              <a:t> </a:t>
            </a:r>
            <a:r>
              <a:rPr lang="en-US" sz="1050" b="1" dirty="0" err="1"/>
              <a:t>caile</a:t>
            </a:r>
            <a:r>
              <a:rPr lang="ro-RO" sz="1050" b="1" dirty="0"/>
              <a:t> neurologice și echilibrul fizic și emoțional </a:t>
            </a:r>
            <a:r>
              <a:rPr lang="ro-RO" sz="1050" dirty="0"/>
              <a:t>al individului cu tulburari de echilibru de cauze ORL</a:t>
            </a:r>
            <a:r>
              <a:rPr lang="en-US" sz="1050" dirty="0"/>
              <a:t>. </a:t>
            </a:r>
            <a:r>
              <a:rPr lang="ro-RO" sz="1050" dirty="0"/>
              <a:t>Cercetarea ar investiga cum disfuncțiile sau leziunile cerebrale organice dar si psih</a:t>
            </a:r>
            <a:r>
              <a:rPr lang="en-US" sz="1050" dirty="0" err="1"/>
              <a:t>iatrice</a:t>
            </a:r>
            <a:r>
              <a:rPr lang="ro-RO" sz="1050" dirty="0"/>
              <a:t>, pot afecta echilibrul unei persoane și pot duce la probleme de coordonare și stabilitate. De asemenea, ar putea analiza modul în care terapia prin exercițiile de echilibru și practicile de mindfulness sau meditație pot contribui la îmbunătățirea conexiunilor neuronale și a echilibrului individului. Această cercetare ar putea oferi noi informații importante în domeniul neuroștiințelor și ar putea avea aplicații practice în îmbunătățirea sănătății și bunăstării si calitatii vietii umane.</a:t>
            </a:r>
            <a:endParaRPr lang="en-US" sz="1050" dirty="0"/>
          </a:p>
          <a:p>
            <a:endParaRPr lang="ro-RO" sz="1050" dirty="0"/>
          </a:p>
          <a:p>
            <a:r>
              <a:rPr lang="en-US" sz="1050" dirty="0"/>
              <a:t>2. </a:t>
            </a:r>
            <a:r>
              <a:rPr lang="en-US" sz="1050" dirty="0" err="1"/>
              <a:t>Propunerea</a:t>
            </a:r>
            <a:r>
              <a:rPr lang="en-US" sz="1050" dirty="0"/>
              <a:t> </a:t>
            </a:r>
            <a:r>
              <a:rPr lang="en-US" sz="1050" dirty="0" err="1"/>
              <a:t>si</a:t>
            </a:r>
            <a:r>
              <a:rPr lang="en-US" sz="1050" dirty="0"/>
              <a:t> </a:t>
            </a:r>
            <a:r>
              <a:rPr lang="en-US" sz="1050" b="1" dirty="0" err="1"/>
              <a:t>dezvoltarea</a:t>
            </a:r>
            <a:r>
              <a:rPr lang="en-US" sz="1050" b="1" dirty="0"/>
              <a:t> de </a:t>
            </a:r>
            <a:r>
              <a:rPr lang="en-US" sz="1050" b="1" dirty="0" err="1"/>
              <a:t>noi</a:t>
            </a:r>
            <a:r>
              <a:rPr lang="en-US" sz="1050" b="1" dirty="0"/>
              <a:t> </a:t>
            </a:r>
            <a:r>
              <a:rPr lang="en-US" sz="1050" b="1" dirty="0" err="1"/>
              <a:t>i</a:t>
            </a:r>
            <a:r>
              <a:rPr lang="ro-RO" sz="1050" b="1" dirty="0"/>
              <a:t>ntervenții terapeutice </a:t>
            </a:r>
            <a:r>
              <a:rPr lang="ro-RO" sz="1050" dirty="0"/>
              <a:t>pentru tulburările de echilibru conexe manifestărillor neurologice, interventii ce pot varia în funcție de cauza subiacentă a afecțiunii. Unele opțiuni de tratament comune pot fi subiecte de cercetare si pot include:</a:t>
            </a:r>
          </a:p>
          <a:p>
            <a:pPr lvl="1"/>
            <a:r>
              <a:rPr lang="ro-RO" sz="1050" dirty="0"/>
              <a:t>• </a:t>
            </a:r>
            <a:r>
              <a:rPr lang="ro-RO" sz="1050" b="1" dirty="0"/>
              <a:t>Terapia kineto-fizică</a:t>
            </a:r>
            <a:r>
              <a:rPr lang="ro-RO" sz="1050" dirty="0"/>
              <a:t>: ea oferă exerciții specifice pentru a îmbunătăți echilibrul, coordonarea și forța musculară. Terapia kinetofizică poate fi utilă în tratarea atât a tulburărilor de echilibru, cât și a manifestărilor neurologice asociate.</a:t>
            </a:r>
          </a:p>
          <a:p>
            <a:pPr lvl="1"/>
            <a:r>
              <a:rPr lang="ro-RO" sz="1050" b="1" dirty="0"/>
              <a:t>• </a:t>
            </a:r>
            <a:r>
              <a:rPr lang="en-US" sz="1050" b="1" dirty="0" err="1"/>
              <a:t>noi</a:t>
            </a:r>
            <a:r>
              <a:rPr lang="en-US" sz="1050" b="1" dirty="0"/>
              <a:t> m</a:t>
            </a:r>
            <a:r>
              <a:rPr lang="ro-RO" sz="1050" b="1" dirty="0"/>
              <a:t>edicatii specifice</a:t>
            </a:r>
            <a:r>
              <a:rPr lang="ro-RO" sz="1050" dirty="0"/>
              <a:t>: Unele medicamente pot fi prescrise pentru a trata simptomele specifice asociate cu tulburările de echilibru și manifestările neurologice. </a:t>
            </a:r>
            <a:endParaRPr lang="en-US" sz="1050" dirty="0"/>
          </a:p>
          <a:p>
            <a:pPr lvl="1"/>
            <a:r>
              <a:rPr lang="ro-RO" sz="1050" dirty="0"/>
              <a:t>• </a:t>
            </a:r>
            <a:r>
              <a:rPr lang="ro-RO" sz="1050" b="1" dirty="0"/>
              <a:t>Terapia ocupatională</a:t>
            </a:r>
            <a:r>
              <a:rPr lang="ro-RO" sz="1050" dirty="0"/>
              <a:t>: </a:t>
            </a:r>
            <a:r>
              <a:rPr lang="en-US" sz="1050" dirty="0" err="1"/>
              <a:t>noi</a:t>
            </a:r>
            <a:r>
              <a:rPr lang="en-US" sz="1050" dirty="0"/>
              <a:t> </a:t>
            </a:r>
            <a:r>
              <a:rPr lang="en-US" sz="1050" dirty="0" err="1"/>
              <a:t>aspecte</a:t>
            </a:r>
            <a:r>
              <a:rPr lang="en-US" sz="1050" dirty="0"/>
              <a:t> </a:t>
            </a:r>
            <a:r>
              <a:rPr lang="en-US" sz="1050" dirty="0" err="1"/>
              <a:t>si</a:t>
            </a:r>
            <a:r>
              <a:rPr lang="en-US" sz="1050" dirty="0"/>
              <a:t> </a:t>
            </a:r>
            <a:r>
              <a:rPr lang="en-US" sz="1050" dirty="0" err="1"/>
              <a:t>abordari</a:t>
            </a:r>
            <a:endParaRPr lang="en-US" sz="1050" dirty="0"/>
          </a:p>
          <a:p>
            <a:pPr lvl="1"/>
            <a:r>
              <a:rPr lang="ro-RO" sz="1050" dirty="0"/>
              <a:t>• Imbunatatirea </a:t>
            </a:r>
            <a:r>
              <a:rPr lang="ro-RO" sz="1050" b="1" dirty="0"/>
              <a:t>dispozitivelor de asistență</a:t>
            </a:r>
            <a:r>
              <a:rPr lang="en-US" sz="1050" b="1" dirty="0"/>
              <a:t> la </a:t>
            </a:r>
            <a:r>
              <a:rPr lang="en-US" sz="1050" b="1" dirty="0" err="1"/>
              <a:t>mers</a:t>
            </a:r>
            <a:r>
              <a:rPr lang="en-US" sz="1050" b="1" dirty="0"/>
              <a:t> </a:t>
            </a:r>
            <a:r>
              <a:rPr lang="en-US" sz="1050" b="1" dirty="0" err="1"/>
              <a:t>si</a:t>
            </a:r>
            <a:r>
              <a:rPr lang="en-US" sz="1050" b="1" dirty="0"/>
              <a:t> </a:t>
            </a:r>
            <a:r>
              <a:rPr lang="en-US" sz="1050" b="1" dirty="0" err="1"/>
              <a:t>echilibru</a:t>
            </a:r>
            <a:r>
              <a:rPr lang="ro-RO" sz="1050" dirty="0"/>
              <a:t>: Unele persoane pot beneficia de utilizarea unor dispozitive clasice de asistență, cum ar fi bastoanele de mers, cărucioarele sau alte dispozitive cu role, pentru a sprijini echilibrul și a preveni căderile, dar si abordarea a noi modalitati de tratament (implantul vestibular</a:t>
            </a:r>
            <a:r>
              <a:rPr lang="en-US" sz="1050" dirty="0"/>
              <a:t>, vestibular belt</a:t>
            </a:r>
            <a:r>
              <a:rPr lang="ro-RO" sz="1050" dirty="0"/>
              <a:t>).</a:t>
            </a:r>
          </a:p>
          <a:p>
            <a:endParaRPr lang="ro-RO" dirty="0"/>
          </a:p>
        </p:txBody>
      </p:sp>
      <p:sp>
        <p:nvSpPr>
          <p:cNvPr id="8" name="Rectangle 7">
            <a:extLst>
              <a:ext uri="{FF2B5EF4-FFF2-40B4-BE49-F238E27FC236}">
                <a16:creationId xmlns:a16="http://schemas.microsoft.com/office/drawing/2014/main" id="{8C84A55A-BB1F-404F-A744-1D79724B8ABD}"/>
              </a:ext>
            </a:extLst>
          </p:cNvPr>
          <p:cNvSpPr/>
          <p:nvPr/>
        </p:nvSpPr>
        <p:spPr>
          <a:xfrm>
            <a:off x="4563677" y="1028381"/>
            <a:ext cx="4572000" cy="4662815"/>
          </a:xfrm>
          <a:prstGeom prst="rect">
            <a:avLst/>
          </a:prstGeom>
        </p:spPr>
        <p:txBody>
          <a:bodyPr>
            <a:spAutoFit/>
          </a:bodyPr>
          <a:lstStyle/>
          <a:p>
            <a:r>
              <a:rPr lang="ro-RO" sz="1100" dirty="0"/>
              <a:t>B.2 IN DOMENIUL MANIFESTARILOR SI COMORBIDITATILOR </a:t>
            </a:r>
            <a:r>
              <a:rPr lang="ro-RO" sz="1100" b="1" dirty="0">
                <a:solidFill>
                  <a:srgbClr val="FF0000"/>
                </a:solidFill>
              </a:rPr>
              <a:t>CARDIOVASCULARE</a:t>
            </a:r>
            <a:endParaRPr lang="en-US" sz="1100" b="1" dirty="0">
              <a:solidFill>
                <a:srgbClr val="FF0000"/>
              </a:solidFill>
            </a:endParaRPr>
          </a:p>
          <a:p>
            <a:endParaRPr lang="ro-RO" sz="1100" dirty="0"/>
          </a:p>
          <a:p>
            <a:pPr marL="228600" indent="-228600">
              <a:buAutoNum type="arabicPeriod"/>
            </a:pPr>
            <a:r>
              <a:rPr lang="ro-RO" sz="1100" dirty="0"/>
              <a:t>Ideea unui </a:t>
            </a:r>
            <a:r>
              <a:rPr lang="ro-RO" sz="1100" b="1" dirty="0"/>
              <a:t>protocol clinic </a:t>
            </a:r>
            <a:r>
              <a:rPr lang="en-US" sz="1100" b="1" dirty="0" err="1"/>
              <a:t>comun</a:t>
            </a:r>
            <a:r>
              <a:rPr lang="en-US" sz="1100" b="1" dirty="0"/>
              <a:t> , </a:t>
            </a:r>
            <a:r>
              <a:rPr lang="ro-RO" sz="1100" b="1" dirty="0"/>
              <a:t>de evaluare a cauzelor cardiovasculare, contraindicațiilor și complicațiilor</a:t>
            </a:r>
            <a:r>
              <a:rPr lang="en-US" sz="1100" b="1" dirty="0"/>
              <a:t> </a:t>
            </a:r>
            <a:r>
              <a:rPr lang="en-US" sz="1100" b="1" dirty="0" err="1"/>
              <a:t>diverselor</a:t>
            </a:r>
            <a:r>
              <a:rPr lang="ro-RO" sz="1100" b="1" dirty="0"/>
              <a:t> tratament</a:t>
            </a:r>
            <a:r>
              <a:rPr lang="en-US" sz="1100" b="1" dirty="0"/>
              <a:t>e </a:t>
            </a:r>
            <a:r>
              <a:rPr lang="ro-RO" sz="1100" b="1" dirty="0"/>
              <a:t> la pacienții cu sindroame vestibulare:</a:t>
            </a:r>
            <a:r>
              <a:rPr lang="ro-RO" sz="1100" dirty="0"/>
              <a:t> intenționez să elaborez-impreuna cu colegii cercetatori cardiologi, un protocol pentru diagnosticarea </a:t>
            </a:r>
            <a:r>
              <a:rPr lang="en-US" sz="1100" dirty="0" err="1"/>
              <a:t>corecta</a:t>
            </a:r>
            <a:r>
              <a:rPr lang="en-US" sz="1100" dirty="0"/>
              <a:t> a </a:t>
            </a:r>
            <a:r>
              <a:rPr lang="ro-RO" sz="1100" dirty="0"/>
              <a:t>cauzelor cardiovasculare, contraindicațiilor și complicațiilor tratamentului la pacienții cu sindroame vestibulare. </a:t>
            </a:r>
            <a:endParaRPr lang="en-US" sz="1100" dirty="0"/>
          </a:p>
          <a:p>
            <a:pPr marL="228600" indent="-228600">
              <a:buAutoNum type="arabicPeriod"/>
            </a:pPr>
            <a:r>
              <a:rPr lang="ro-RO" sz="1100" dirty="0"/>
              <a:t> Continuarea </a:t>
            </a:r>
            <a:r>
              <a:rPr lang="ro-RO" sz="1100" b="1" dirty="0"/>
              <a:t>cercetarilor in domeniul stressului oxidativ</a:t>
            </a:r>
            <a:r>
              <a:rPr lang="ro-RO" sz="1100" dirty="0"/>
              <a:t>: O parte a stresului oxidativ este produs de speciile reactive de oxigen (ROS), mesagerii secundari importanți în bolile cardiovasculare. Când producția de ROS depășește apărarea antioxidantă, apare stresul oxidativ, rezultând leziuni de ischemie-reperfuzie, hipertrofie urmată de hipertensiune arterială, moarte celulară urmată de disfuncție cardiacă și insuficiență cardiac</a:t>
            </a:r>
            <a:r>
              <a:rPr lang="en-US" sz="1100" dirty="0"/>
              <a:t>, in final </a:t>
            </a:r>
            <a:r>
              <a:rPr lang="en-US" sz="1100" dirty="0" err="1"/>
              <a:t>afectand</a:t>
            </a:r>
            <a:r>
              <a:rPr lang="en-US" sz="1100" dirty="0"/>
              <a:t> </a:t>
            </a:r>
            <a:r>
              <a:rPr lang="en-US" sz="1100" dirty="0" err="1"/>
              <a:t>intreaga</a:t>
            </a:r>
            <a:r>
              <a:rPr lang="en-US" sz="1100" dirty="0"/>
              <a:t> </a:t>
            </a:r>
            <a:r>
              <a:rPr lang="en-US" sz="1100" dirty="0" err="1"/>
              <a:t>economie</a:t>
            </a:r>
            <a:r>
              <a:rPr lang="en-US" sz="1100" dirty="0"/>
              <a:t> a </a:t>
            </a:r>
            <a:r>
              <a:rPr lang="en-US" sz="1100" dirty="0" err="1"/>
              <a:t>organismului</a:t>
            </a:r>
            <a:r>
              <a:rPr lang="ro-RO" sz="1100" dirty="0"/>
              <a:t>.</a:t>
            </a:r>
            <a:endParaRPr lang="en-US" sz="1100" dirty="0"/>
          </a:p>
          <a:p>
            <a:pPr marL="228600" indent="-228600">
              <a:buAutoNum type="arabicPeriod"/>
            </a:pPr>
            <a:r>
              <a:rPr lang="en-US" sz="1100" b="1" dirty="0" err="1"/>
              <a:t>Efectul</a:t>
            </a:r>
            <a:r>
              <a:rPr lang="en-US" sz="1100" b="1" dirty="0"/>
              <a:t> t</a:t>
            </a:r>
            <a:r>
              <a:rPr lang="ro-RO" sz="1100" b="1" dirty="0"/>
              <a:t>erapii</a:t>
            </a:r>
            <a:r>
              <a:rPr lang="en-US" sz="1100" b="1" dirty="0" err="1"/>
              <a:t>lor</a:t>
            </a:r>
            <a:r>
              <a:rPr lang="ro-RO" sz="1100" b="1" dirty="0"/>
              <a:t> de stres antioxidant</a:t>
            </a:r>
            <a:r>
              <a:rPr lang="en-US" sz="1100" b="1" dirty="0"/>
              <a:t>:</a:t>
            </a:r>
            <a:r>
              <a:rPr lang="ro-RO" sz="1100" b="1" dirty="0"/>
              <a:t> </a:t>
            </a:r>
            <a:r>
              <a:rPr lang="ro-RO" sz="1100" dirty="0"/>
              <a:t>au fost testate </a:t>
            </a:r>
            <a:r>
              <a:rPr lang="en-US" sz="1100" dirty="0"/>
              <a:t> </a:t>
            </a:r>
            <a:r>
              <a:rPr lang="en-US" sz="1100" dirty="0" err="1"/>
              <a:t>tipuri</a:t>
            </a:r>
            <a:r>
              <a:rPr lang="en-US" sz="1100" dirty="0"/>
              <a:t> diverse, </a:t>
            </a:r>
            <a:r>
              <a:rPr lang="ro-RO" sz="1100" dirty="0"/>
              <a:t>de la inhibarea producătorilor de stres oxidativ la antioxidanți exogeni. Rezultatele </a:t>
            </a:r>
            <a:r>
              <a:rPr lang="en-US" sz="1100" dirty="0" err="1"/>
              <a:t>bune</a:t>
            </a:r>
            <a:r>
              <a:rPr lang="en-US" sz="1100" dirty="0"/>
              <a:t> </a:t>
            </a:r>
            <a:r>
              <a:rPr lang="ro-RO" sz="1100" dirty="0"/>
              <a:t>obținute folosind o combinație de medicamente precum nebivolol și zofenopril cu antiinflamator, </a:t>
            </a:r>
            <a:r>
              <a:rPr lang="en-US" sz="1100" dirty="0"/>
              <a:t>au </a:t>
            </a:r>
            <a:r>
              <a:rPr lang="en-US" sz="1100" dirty="0" err="1"/>
              <a:t>ameliorat</a:t>
            </a:r>
            <a:r>
              <a:rPr lang="en-US" sz="1100" dirty="0"/>
              <a:t> </a:t>
            </a:r>
            <a:r>
              <a:rPr lang="ro-RO" sz="1100" dirty="0"/>
              <a:t>stres</a:t>
            </a:r>
            <a:r>
              <a:rPr lang="en-US" sz="1100" dirty="0" err="1"/>
              <a:t>sul</a:t>
            </a:r>
            <a:r>
              <a:rPr lang="ro-RO" sz="1100" dirty="0"/>
              <a:t> oxidant și reactivitate antiplachetă chiar și în studiile noastre anterioare </a:t>
            </a:r>
            <a:r>
              <a:rPr lang="en-US" sz="1100" dirty="0" err="1"/>
              <a:t>si</a:t>
            </a:r>
            <a:r>
              <a:rPr lang="en-US" sz="1100" dirty="0"/>
              <a:t> </a:t>
            </a:r>
            <a:r>
              <a:rPr lang="ro-RO" sz="1100" i="1" dirty="0"/>
              <a:t>par a fi mai promițătoare</a:t>
            </a:r>
            <a:r>
              <a:rPr lang="ro-RO" sz="1100" dirty="0"/>
              <a:t>.</a:t>
            </a:r>
            <a:endParaRPr lang="en-US" sz="1100" dirty="0"/>
          </a:p>
          <a:p>
            <a:pPr marL="228600" indent="-228600">
              <a:buAutoNum type="arabicPeriod"/>
            </a:pPr>
            <a:r>
              <a:rPr lang="ro-RO" sz="1100" dirty="0"/>
              <a:t> O </a:t>
            </a:r>
            <a:r>
              <a:rPr lang="ro-RO" sz="1100" b="1" dirty="0"/>
              <a:t>abordare pe termen lung </a:t>
            </a:r>
            <a:r>
              <a:rPr lang="en-US" sz="1100" b="1" dirty="0"/>
              <a:t>a </a:t>
            </a:r>
            <a:r>
              <a:rPr lang="en-US" sz="1100" b="1" dirty="0" err="1"/>
              <a:t>acestei</a:t>
            </a:r>
            <a:r>
              <a:rPr lang="en-US" sz="1100" b="1" dirty="0"/>
              <a:t> </a:t>
            </a:r>
            <a:r>
              <a:rPr lang="en-US" sz="1100" b="1" dirty="0" err="1"/>
              <a:t>terapii</a:t>
            </a:r>
            <a:r>
              <a:rPr lang="en-US" sz="1100" b="1" dirty="0"/>
              <a:t> </a:t>
            </a:r>
            <a:r>
              <a:rPr lang="en-US" sz="1100" dirty="0"/>
              <a:t>-</a:t>
            </a:r>
            <a:r>
              <a:rPr lang="ro-RO" sz="1100" dirty="0"/>
              <a:t>la acești pacienți</a:t>
            </a:r>
            <a:r>
              <a:rPr lang="en-US" sz="1100" dirty="0"/>
              <a:t> </a:t>
            </a:r>
            <a:r>
              <a:rPr lang="en-US" sz="1100" dirty="0" err="1"/>
              <a:t>comuni</a:t>
            </a:r>
            <a:r>
              <a:rPr lang="en-US" sz="1100" dirty="0"/>
              <a:t>-, cu </a:t>
            </a:r>
            <a:r>
              <a:rPr lang="en-US" sz="1100" dirty="0" err="1"/>
              <a:t>comorbiditati</a:t>
            </a:r>
            <a:r>
              <a:rPr lang="en-US" sz="1100" dirty="0"/>
              <a:t> </a:t>
            </a:r>
            <a:r>
              <a:rPr lang="en-US" sz="1100" dirty="0" err="1"/>
              <a:t>cardiovasculare</a:t>
            </a:r>
            <a:r>
              <a:rPr lang="ro-RO" sz="1100" dirty="0"/>
              <a:t>- dorim sa o cercetam mai profund-ar putea fi combinarea agentului terapeutic cu mecanisme complementare în reducerea stresului oxidativ, reactivitatea trombocitelor și disfuncția endotelială pe lângă medicamentele antitrombotice.</a:t>
            </a:r>
          </a:p>
        </p:txBody>
      </p:sp>
      <p:pic>
        <p:nvPicPr>
          <p:cNvPr id="9" name="Picture 8">
            <a:extLst>
              <a:ext uri="{FF2B5EF4-FFF2-40B4-BE49-F238E27FC236}">
                <a16:creationId xmlns:a16="http://schemas.microsoft.com/office/drawing/2014/main" id="{A17A15D4-0759-42FD-A35B-57A34A12B86C}"/>
              </a:ext>
            </a:extLst>
          </p:cNvPr>
          <p:cNvPicPr>
            <a:picLocks noChangeAspect="1"/>
          </p:cNvPicPr>
          <p:nvPr/>
        </p:nvPicPr>
        <p:blipFill>
          <a:blip r:embed="rId3"/>
          <a:stretch>
            <a:fillRect/>
          </a:stretch>
        </p:blipFill>
        <p:spPr>
          <a:xfrm>
            <a:off x="4908278" y="5703596"/>
            <a:ext cx="2448248" cy="1045589"/>
          </a:xfrm>
          <a:prstGeom prst="rect">
            <a:avLst/>
          </a:prstGeom>
        </p:spPr>
      </p:pic>
    </p:spTree>
    <p:extLst>
      <p:ext uri="{BB962C8B-B14F-4D97-AF65-F5344CB8AC3E}">
        <p14:creationId xmlns:p14="http://schemas.microsoft.com/office/powerpoint/2010/main" val="38166250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Rectangle 1">
            <a:extLst>
              <a:ext uri="{FF2B5EF4-FFF2-40B4-BE49-F238E27FC236}">
                <a16:creationId xmlns:a16="http://schemas.microsoft.com/office/drawing/2014/main" id="{14FC27D0-03AD-4FA6-8B8B-4E87B7627316}"/>
              </a:ext>
            </a:extLst>
          </p:cNvPr>
          <p:cNvSpPr/>
          <p:nvPr/>
        </p:nvSpPr>
        <p:spPr>
          <a:xfrm>
            <a:off x="2412298" y="1195189"/>
            <a:ext cx="6192688" cy="338554"/>
          </a:xfrm>
          <a:prstGeom prst="rect">
            <a:avLst/>
          </a:prstGeom>
        </p:spPr>
        <p:txBody>
          <a:bodyPr wrap="square">
            <a:spAutoFit/>
          </a:bodyPr>
          <a:lstStyle/>
          <a:p>
            <a:r>
              <a:rPr lang="en-US" sz="1600" b="1" dirty="0">
                <a:solidFill>
                  <a:prstClr val="black"/>
                </a:solidFill>
                <a:latin typeface="Times New Roman" panose="02020603050405020304" pitchFamily="18" charset="0"/>
                <a:ea typeface="Times New Roman" panose="02020603050405020304" pitchFamily="18" charset="0"/>
                <a:cs typeface="+mj-cs"/>
              </a:rPr>
              <a:t>C. </a:t>
            </a:r>
            <a:r>
              <a:rPr lang="en-US" sz="1600" b="1" dirty="0" err="1">
                <a:solidFill>
                  <a:prstClr val="black"/>
                </a:solidFill>
                <a:latin typeface="Times New Roman" panose="02020603050405020304" pitchFamily="18" charset="0"/>
                <a:ea typeface="Times New Roman" panose="02020603050405020304" pitchFamily="18" charset="0"/>
                <a:cs typeface="+mj-cs"/>
              </a:rPr>
              <a:t>Planuri</a:t>
            </a:r>
            <a:r>
              <a:rPr lang="en-US" sz="1600" b="1" dirty="0">
                <a:solidFill>
                  <a:prstClr val="black"/>
                </a:solidFill>
                <a:latin typeface="Times New Roman" panose="02020603050405020304" pitchFamily="18" charset="0"/>
                <a:ea typeface="Times New Roman" panose="02020603050405020304" pitchFamily="18" charset="0"/>
                <a:cs typeface="+mj-cs"/>
              </a:rPr>
              <a:t> de </a:t>
            </a:r>
            <a:r>
              <a:rPr lang="en-US" sz="1600" b="1" dirty="0" err="1">
                <a:solidFill>
                  <a:prstClr val="black"/>
                </a:solidFill>
                <a:latin typeface="Times New Roman" panose="02020603050405020304" pitchFamily="18" charset="0"/>
                <a:ea typeface="Times New Roman" panose="02020603050405020304" pitchFamily="18" charset="0"/>
                <a:cs typeface="+mj-cs"/>
              </a:rPr>
              <a:t>dezvoltare</a:t>
            </a:r>
            <a:r>
              <a:rPr lang="en-US" sz="1600" b="1" dirty="0">
                <a:solidFill>
                  <a:prstClr val="black"/>
                </a:solidFill>
                <a:latin typeface="Times New Roman" panose="02020603050405020304" pitchFamily="18" charset="0"/>
                <a:ea typeface="Times New Roman" panose="02020603050405020304" pitchFamily="18" charset="0"/>
                <a:cs typeface="+mj-cs"/>
              </a:rPr>
              <a:t> </a:t>
            </a:r>
            <a:r>
              <a:rPr lang="en-US" sz="1600" b="1" dirty="0" err="1">
                <a:solidFill>
                  <a:prstClr val="black"/>
                </a:solidFill>
                <a:latin typeface="Times New Roman" panose="02020603050405020304" pitchFamily="18" charset="0"/>
                <a:ea typeface="Times New Roman" panose="02020603050405020304" pitchFamily="18" charset="0"/>
                <a:cs typeface="+mj-cs"/>
              </a:rPr>
              <a:t>științifică</a:t>
            </a:r>
            <a:r>
              <a:rPr lang="en-US" sz="1600" b="1" dirty="0">
                <a:solidFill>
                  <a:prstClr val="black"/>
                </a:solidFill>
                <a:latin typeface="Times New Roman" panose="02020603050405020304" pitchFamily="18" charset="0"/>
                <a:ea typeface="Times New Roman" panose="02020603050405020304" pitchFamily="18" charset="0"/>
                <a:cs typeface="+mj-cs"/>
              </a:rPr>
              <a:t> </a:t>
            </a:r>
            <a:r>
              <a:rPr lang="en-US" sz="1600" b="1" dirty="0" err="1">
                <a:solidFill>
                  <a:prstClr val="black"/>
                </a:solidFill>
                <a:latin typeface="Times New Roman" panose="02020603050405020304" pitchFamily="18" charset="0"/>
                <a:ea typeface="Times New Roman" panose="02020603050405020304" pitchFamily="18" charset="0"/>
                <a:cs typeface="+mj-cs"/>
              </a:rPr>
              <a:t>în</a:t>
            </a:r>
            <a:r>
              <a:rPr lang="en-US" sz="1600" b="1" dirty="0">
                <a:solidFill>
                  <a:prstClr val="black"/>
                </a:solidFill>
                <a:latin typeface="Times New Roman" panose="02020603050405020304" pitchFamily="18" charset="0"/>
                <a:ea typeface="Times New Roman" panose="02020603050405020304" pitchFamily="18" charset="0"/>
                <a:cs typeface="+mj-cs"/>
              </a:rPr>
              <a:t> </a:t>
            </a:r>
            <a:r>
              <a:rPr lang="en-US" sz="1600" b="1" dirty="0" err="1">
                <a:solidFill>
                  <a:prstClr val="black"/>
                </a:solidFill>
                <a:latin typeface="Times New Roman" panose="02020603050405020304" pitchFamily="18" charset="0"/>
                <a:ea typeface="Times New Roman" panose="02020603050405020304" pitchFamily="18" charset="0"/>
                <a:cs typeface="+mj-cs"/>
              </a:rPr>
              <a:t>domeniul</a:t>
            </a:r>
            <a:r>
              <a:rPr lang="en-US" sz="1600" b="1" dirty="0">
                <a:solidFill>
                  <a:srgbClr val="FF0000"/>
                </a:solidFill>
                <a:latin typeface="Times New Roman" panose="02020603050405020304" pitchFamily="18" charset="0"/>
                <a:ea typeface="Times New Roman" panose="02020603050405020304" pitchFamily="18" charset="0"/>
                <a:cs typeface="+mj-cs"/>
              </a:rPr>
              <a:t> </a:t>
            </a:r>
            <a:r>
              <a:rPr lang="en-US" sz="1600" b="1" dirty="0" err="1">
                <a:solidFill>
                  <a:srgbClr val="FF0000"/>
                </a:solidFill>
                <a:latin typeface="Times New Roman" panose="02020603050405020304" pitchFamily="18" charset="0"/>
                <a:ea typeface="Times New Roman" panose="02020603050405020304" pitchFamily="18" charset="0"/>
                <a:cs typeface="+mj-cs"/>
              </a:rPr>
              <a:t>medicinei</a:t>
            </a:r>
            <a:r>
              <a:rPr lang="en-US" sz="1600" b="1" dirty="0">
                <a:solidFill>
                  <a:srgbClr val="FF0000"/>
                </a:solidFill>
                <a:latin typeface="Times New Roman" panose="02020603050405020304" pitchFamily="18" charset="0"/>
                <a:ea typeface="Times New Roman" panose="02020603050405020304" pitchFamily="18" charset="0"/>
                <a:cs typeface="+mj-cs"/>
              </a:rPr>
              <a:t> integrative</a:t>
            </a:r>
            <a:endParaRPr lang="ro-RO" sz="2000" dirty="0"/>
          </a:p>
        </p:txBody>
      </p:sp>
      <p:sp>
        <p:nvSpPr>
          <p:cNvPr id="3" name="Rectangle 2">
            <a:extLst>
              <a:ext uri="{FF2B5EF4-FFF2-40B4-BE49-F238E27FC236}">
                <a16:creationId xmlns:a16="http://schemas.microsoft.com/office/drawing/2014/main" id="{583B0084-93BB-4CDD-BFF6-F0095C00F364}"/>
              </a:ext>
            </a:extLst>
          </p:cNvPr>
          <p:cNvSpPr/>
          <p:nvPr/>
        </p:nvSpPr>
        <p:spPr>
          <a:xfrm>
            <a:off x="2412298" y="1738743"/>
            <a:ext cx="6192688" cy="5001369"/>
          </a:xfrm>
          <a:prstGeom prst="rect">
            <a:avLst/>
          </a:prstGeom>
        </p:spPr>
        <p:txBody>
          <a:bodyPr wrap="square">
            <a:spAutoFit/>
          </a:bodyPr>
          <a:lstStyle/>
          <a:p>
            <a:r>
              <a:rPr lang="ro-RO" sz="1100" dirty="0"/>
              <a:t>1. Studiul rolului activității antioxidante a </a:t>
            </a:r>
            <a:r>
              <a:rPr lang="ro-RO" sz="1100" b="1" dirty="0"/>
              <a:t>Violei tricolor </a:t>
            </a:r>
            <a:r>
              <a:rPr lang="ro-RO" sz="1100" dirty="0"/>
              <a:t>L. în fiziologia echilibrului, in relatie cu sindromul coronarian, ca morbiditate extrem de frecventa in populatia cu tulburari de echilibru.</a:t>
            </a:r>
          </a:p>
          <a:p>
            <a:r>
              <a:rPr lang="ro-RO" sz="1100" dirty="0"/>
              <a:t>Viola tricolor L. este o planta erbacee, familia Violaceae, originara din tarile europene si asiatice si avand rol in medicina traditionala cardiovasculara. Viola tricolor L.. este folosit ca diuretic, hipotensiv prin cresterea nivelului de oxid nitric sintaza (NOS) si hipolipidemic in studiile cardiovasculare, trateaza infectiile tractului respirator superior, antioxidant si anticonvulsivant. Viola tricolor L.. are </a:t>
            </a:r>
            <a:r>
              <a:rPr lang="ro-RO" sz="1100" i="1" dirty="0"/>
              <a:t>efecte antioxidante </a:t>
            </a:r>
            <a:r>
              <a:rPr lang="ro-RO" sz="1100" dirty="0"/>
              <a:t>care previne deteriorarea lizozomiala a celulelor miocardice, scade nivelul peroxizilor lipidici, CK, CK-MB, LDH si speciile reactive de oxigen in IMA rezultand efecte cardioprotectoare</a:t>
            </a:r>
            <a:endParaRPr lang="en-US" sz="1100" dirty="0"/>
          </a:p>
          <a:p>
            <a:endParaRPr lang="en-US" sz="1100" dirty="0"/>
          </a:p>
          <a:p>
            <a:r>
              <a:rPr lang="ro-RO" sz="1100" dirty="0"/>
              <a:t>2. </a:t>
            </a:r>
            <a:r>
              <a:rPr lang="ro-RO" sz="1100" b="1" dirty="0"/>
              <a:t>Anogeissus acuminata </a:t>
            </a:r>
            <a:r>
              <a:rPr lang="ro-RO" sz="1100" dirty="0"/>
              <a:t>(Combretaceae) este o plantă nativă găsită în țările din Asia de Sud-Est, inclusiv Pakistan, Bangladesh și India. În mod tradițional, planta este folosită pentru a vindeca diferite tulburări cardiovasculare, adică hiperlipidemie. Mai mult, are și uz etnic pentru a trata diabetul, bolile de piele, tulburările gastro-intestinale, problemele legate de mușchii netezi [11], bolile de piele [12], durerile de dinți și leziunile gurii [13], tulburări de stomac [14], vindecarea rănilor. , diabet, diaree, dizenterie, tuse, arsuri și răni de mușcătură de șarpe [11].</a:t>
            </a:r>
          </a:p>
          <a:p>
            <a:r>
              <a:rPr lang="ro-RO" sz="1100" i="1" dirty="0"/>
              <a:t>Activitățile farmacologice stabilite ale Anogeissus acuminata includ efecte diverse si omnipotente</a:t>
            </a:r>
            <a:r>
              <a:rPr lang="en-US" sz="1100" i="1" dirty="0"/>
              <a:t> in </a:t>
            </a:r>
            <a:r>
              <a:rPr lang="en-US" sz="1100" i="1" dirty="0" err="1"/>
              <a:t>multe</a:t>
            </a:r>
            <a:r>
              <a:rPr lang="en-US" sz="1100" i="1" dirty="0"/>
              <a:t> </a:t>
            </a:r>
            <a:r>
              <a:rPr lang="en-US" sz="1100" i="1" dirty="0" err="1"/>
              <a:t>patologii</a:t>
            </a:r>
            <a:r>
              <a:rPr lang="en-US" sz="1100" i="1" dirty="0"/>
              <a:t>.</a:t>
            </a:r>
            <a:r>
              <a:rPr lang="ro-RO" sz="1100" i="1" dirty="0"/>
              <a:t> </a:t>
            </a:r>
            <a:r>
              <a:rPr lang="ro-RO" sz="1100" dirty="0"/>
              <a:t>(hepatoprotectoare, potențial de vindecare a rănilor [16], tratamentul nefropatiei diabetice [17], activitate de captare a radicalilor liberi [18], efect anti-HIV [19], efect antibacterian [20], activitate inhibitoare PTP [21] și activitate trombolitică ).</a:t>
            </a:r>
            <a:endParaRPr lang="en-US" sz="1100" dirty="0"/>
          </a:p>
          <a:p>
            <a:endParaRPr lang="ro-RO" sz="1100" dirty="0"/>
          </a:p>
          <a:p>
            <a:r>
              <a:rPr lang="en-US" sz="1100" dirty="0"/>
              <a:t>3. </a:t>
            </a:r>
            <a:r>
              <a:rPr lang="ro-RO" sz="1100" b="1" dirty="0"/>
              <a:t>Sistemele </a:t>
            </a:r>
            <a:r>
              <a:rPr lang="en-US" sz="1100" b="1" dirty="0"/>
              <a:t>curative </a:t>
            </a:r>
            <a:r>
              <a:rPr lang="ro-RO" sz="1100" b="1" dirty="0"/>
              <a:t>bazate pe plante</a:t>
            </a:r>
            <a:r>
              <a:rPr lang="ro-RO" sz="1100" dirty="0"/>
              <a:t> continuă să joace un rol esențial în asistența medicală, iar utilizarea lor de către diferite culturi a fost documentată pe larg. Substanțele chimice profunde obținute în trecut din plante sunt acum medicamentele prestigioase de astăzi, care joacă un rol cheie în boli gastrointestinale, neuropsihiatrie, cardiovasculare și infecțioase</a:t>
            </a:r>
            <a:r>
              <a:rPr lang="en-US" sz="1100" dirty="0"/>
              <a:t>…</a:t>
            </a:r>
            <a:r>
              <a:rPr lang="ro-RO" sz="1100" dirty="0"/>
              <a:t>Mai mult</a:t>
            </a:r>
            <a:r>
              <a:rPr lang="en-US" sz="1100" dirty="0"/>
              <a:t> </a:t>
            </a:r>
            <a:r>
              <a:rPr lang="ro-RO" sz="1100" dirty="0"/>
              <a:t>, </a:t>
            </a:r>
            <a:r>
              <a:rPr lang="en-US" sz="1100" dirty="0" err="1"/>
              <a:t>trendul</a:t>
            </a:r>
            <a:r>
              <a:rPr lang="en-US" sz="1100" dirty="0"/>
              <a:t> modern </a:t>
            </a:r>
            <a:r>
              <a:rPr lang="en-US" sz="1100" dirty="0" err="1"/>
              <a:t>este</a:t>
            </a:r>
            <a:r>
              <a:rPr lang="en-US" sz="1100" dirty="0"/>
              <a:t> a de </a:t>
            </a:r>
            <a:r>
              <a:rPr lang="en-US" sz="1100" dirty="0" err="1"/>
              <a:t>cerceta</a:t>
            </a:r>
            <a:r>
              <a:rPr lang="en-US" sz="1100" dirty="0"/>
              <a:t> </a:t>
            </a:r>
            <a:r>
              <a:rPr lang="ro-RO" sz="1100" dirty="0"/>
              <a:t>plante renumite pentru utilizările lor tradiționale și folclorice </a:t>
            </a:r>
            <a:r>
              <a:rPr lang="en-US" sz="1100" dirty="0" err="1"/>
              <a:t>ce</a:t>
            </a:r>
            <a:r>
              <a:rPr lang="en-US" sz="1100" dirty="0"/>
              <a:t> pot fi </a:t>
            </a:r>
            <a:r>
              <a:rPr lang="ro-RO" sz="1100" dirty="0"/>
              <a:t> investigate în laboratoarele de cercetare pentru</a:t>
            </a:r>
            <a:r>
              <a:rPr lang="en-US" sz="1100" dirty="0"/>
              <a:t> alti</a:t>
            </a:r>
            <a:r>
              <a:rPr lang="ro-RO" sz="1100" dirty="0"/>
              <a:t> constituenți farmacologici activi</a:t>
            </a:r>
            <a:r>
              <a:rPr lang="en-US" sz="1100" dirty="0"/>
              <a:t>.</a:t>
            </a:r>
          </a:p>
          <a:p>
            <a:r>
              <a:rPr lang="en-US" sz="1100" dirty="0"/>
              <a:t>D</a:t>
            </a:r>
            <a:r>
              <a:rPr lang="ro-RO" sz="1100" dirty="0"/>
              <a:t>orim sa gasim </a:t>
            </a:r>
            <a:r>
              <a:rPr lang="ro-RO" sz="1100" i="1" dirty="0"/>
              <a:t>aplicabilitatea acestor </a:t>
            </a:r>
            <a:r>
              <a:rPr lang="en-US" sz="1100" i="1" dirty="0"/>
              <a:t> </a:t>
            </a:r>
            <a:r>
              <a:rPr lang="en-US" sz="1100" i="1" dirty="0" err="1"/>
              <a:t>noi</a:t>
            </a:r>
            <a:r>
              <a:rPr lang="en-US" sz="1100" i="1" dirty="0"/>
              <a:t> /</a:t>
            </a:r>
            <a:r>
              <a:rPr lang="en-US" sz="1100" i="1" dirty="0" err="1"/>
              <a:t>vechi</a:t>
            </a:r>
            <a:r>
              <a:rPr lang="en-US" sz="1100" i="1" dirty="0"/>
              <a:t> </a:t>
            </a:r>
            <a:r>
              <a:rPr lang="ro-RO" sz="1100" i="1" dirty="0"/>
              <a:t>compusi si in cadrul patologiei echilibrului</a:t>
            </a:r>
            <a:r>
              <a:rPr lang="ro-RO" sz="1100" dirty="0"/>
              <a:t>, cunosc</a:t>
            </a:r>
            <a:r>
              <a:rPr lang="en-US" sz="1100" dirty="0"/>
              <a:t>a</a:t>
            </a:r>
            <a:r>
              <a:rPr lang="ro-RO" sz="1100" dirty="0"/>
              <a:t>nd faptul ca </a:t>
            </a:r>
            <a:r>
              <a:rPr lang="en-US" sz="1100" dirty="0" err="1"/>
              <a:t>aceasta</a:t>
            </a:r>
            <a:r>
              <a:rPr lang="en-US" sz="1100" dirty="0"/>
              <a:t> </a:t>
            </a:r>
            <a:r>
              <a:rPr lang="en-US" sz="1100" dirty="0" err="1"/>
              <a:t>patologie</a:t>
            </a:r>
            <a:r>
              <a:rPr lang="ro-RO" sz="1100" dirty="0"/>
              <a:t> are o diversitate etiologica remarcabila si pacientii nostrii de regula prezinta mai multe categorii de comorbiditati, afectiuni care pot fi tinta acestor com</a:t>
            </a:r>
            <a:r>
              <a:rPr lang="en-US" sz="1100" dirty="0"/>
              <a:t>p</a:t>
            </a:r>
            <a:r>
              <a:rPr lang="ro-RO" sz="1100" dirty="0"/>
              <a:t>usi din</a:t>
            </a:r>
            <a:r>
              <a:rPr lang="en-US" sz="1100" dirty="0"/>
              <a:t> </a:t>
            </a:r>
            <a:r>
              <a:rPr lang="en-US" sz="1100" dirty="0" err="1"/>
              <a:t>plantele</a:t>
            </a:r>
            <a:r>
              <a:rPr lang="en-US" sz="1100" dirty="0"/>
              <a:t> </a:t>
            </a:r>
            <a:r>
              <a:rPr lang="en-US" sz="1100" dirty="0" err="1"/>
              <a:t>medicinale</a:t>
            </a:r>
            <a:r>
              <a:rPr lang="en-US" sz="1100" dirty="0"/>
              <a:t>.</a:t>
            </a:r>
            <a:endParaRPr lang="ro-RO" sz="1100" dirty="0"/>
          </a:p>
        </p:txBody>
      </p:sp>
      <p:pic>
        <p:nvPicPr>
          <p:cNvPr id="8" name="Picture 7">
            <a:extLst>
              <a:ext uri="{FF2B5EF4-FFF2-40B4-BE49-F238E27FC236}">
                <a16:creationId xmlns:a16="http://schemas.microsoft.com/office/drawing/2014/main" id="{534D6C56-5BC9-689F-A369-D0B4F409988E}"/>
              </a:ext>
            </a:extLst>
          </p:cNvPr>
          <p:cNvPicPr>
            <a:picLocks noChangeAspect="1"/>
          </p:cNvPicPr>
          <p:nvPr/>
        </p:nvPicPr>
        <p:blipFill>
          <a:blip r:embed="rId3"/>
          <a:stretch>
            <a:fillRect/>
          </a:stretch>
        </p:blipFill>
        <p:spPr>
          <a:xfrm>
            <a:off x="215128" y="1844824"/>
            <a:ext cx="2197170" cy="1584176"/>
          </a:xfrm>
          <a:prstGeom prst="rect">
            <a:avLst/>
          </a:prstGeom>
        </p:spPr>
      </p:pic>
    </p:spTree>
    <p:extLst>
      <p:ext uri="{BB962C8B-B14F-4D97-AF65-F5344CB8AC3E}">
        <p14:creationId xmlns:p14="http://schemas.microsoft.com/office/powerpoint/2010/main" val="269422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23" y="1523"/>
            <a:ext cx="9142285" cy="845817"/>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27787" y="0"/>
            <a:ext cx="9116695" cy="765175"/>
          </a:xfrm>
          <a:custGeom>
            <a:avLst/>
            <a:gdLst/>
            <a:ahLst/>
            <a:cxnLst/>
            <a:rect l="l" t="t" r="r" b="b"/>
            <a:pathLst>
              <a:path w="9116695" h="765175">
                <a:moveTo>
                  <a:pt x="9116212" y="0"/>
                </a:moveTo>
                <a:lnTo>
                  <a:pt x="9116212" y="764705"/>
                </a:lnTo>
                <a:lnTo>
                  <a:pt x="0" y="764705"/>
                </a:lnTo>
                <a:lnTo>
                  <a:pt x="0" y="0"/>
                </a:lnTo>
              </a:path>
            </a:pathLst>
          </a:custGeom>
          <a:ln w="38100">
            <a:solidFill>
              <a:srgbClr val="FFFFFF"/>
            </a:solidFill>
          </a:ln>
        </p:spPr>
        <p:txBody>
          <a:bodyPr wrap="square" lIns="0" tIns="0" rIns="0" bIns="0" rtlCol="0"/>
          <a:lstStyle/>
          <a:p>
            <a:endParaRPr/>
          </a:p>
        </p:txBody>
      </p:sp>
      <p:sp>
        <p:nvSpPr>
          <p:cNvPr id="8" name="object 8"/>
          <p:cNvSpPr txBox="1">
            <a:spLocks noGrp="1"/>
          </p:cNvSpPr>
          <p:nvPr>
            <p:ph type="title"/>
          </p:nvPr>
        </p:nvSpPr>
        <p:spPr>
          <a:xfrm>
            <a:off x="791580" y="366105"/>
            <a:ext cx="7776864" cy="443711"/>
          </a:xfrm>
          <a:prstGeom prst="rect">
            <a:avLst/>
          </a:prstGeom>
        </p:spPr>
        <p:txBody>
          <a:bodyPr vert="horz" wrap="square" lIns="0" tIns="12700" rIns="0" bIns="0" rtlCol="0">
            <a:spAutoFit/>
          </a:bodyPr>
          <a:lstStyle/>
          <a:p>
            <a:pPr marL="12700" algn="ctr">
              <a:lnSpc>
                <a:spcPct val="100000"/>
              </a:lnSpc>
              <a:spcBef>
                <a:spcPts val="100"/>
              </a:spcBef>
            </a:pPr>
            <a:r>
              <a:rPr lang="en-US" spc="-5" dirty="0">
                <a:solidFill>
                  <a:schemeClr val="tx2"/>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rPr>
              <a:t>DEZVOLTAREA PROFESIONALA:</a:t>
            </a:r>
            <a:endParaRPr dirty="0">
              <a:solidFill>
                <a:schemeClr val="tx2"/>
              </a:solidFill>
              <a:effectLst>
                <a:outerShdw blurRad="38100" dist="38100" dir="2700000" algn="tl">
                  <a:srgbClr val="000000">
                    <a:alpha val="43137"/>
                  </a:srgbClr>
                </a:outerShdw>
              </a:effectLst>
              <a:latin typeface="Times New Roman" panose="02020603050405020304" pitchFamily="18" charset="0"/>
              <a:ea typeface="Tahoma" panose="020B0604030504040204" pitchFamily="34" charset="0"/>
              <a:cs typeface="Times New Roman" panose="02020603050405020304" pitchFamily="18" charset="0"/>
            </a:endParaRPr>
          </a:p>
        </p:txBody>
      </p:sp>
      <p:sp>
        <p:nvSpPr>
          <p:cNvPr id="10" name="object 10"/>
          <p:cNvSpPr/>
          <p:nvPr/>
        </p:nvSpPr>
        <p:spPr>
          <a:xfrm>
            <a:off x="5176521" y="2099736"/>
            <a:ext cx="2815860" cy="562748"/>
          </a:xfrm>
          <a:custGeom>
            <a:avLst/>
            <a:gdLst/>
            <a:ahLst/>
            <a:cxnLst/>
            <a:rect l="l" t="t" r="r" b="b"/>
            <a:pathLst>
              <a:path w="3219450" h="880744">
                <a:moveTo>
                  <a:pt x="3072726" y="0"/>
                </a:moveTo>
                <a:lnTo>
                  <a:pt x="146723" y="0"/>
                </a:lnTo>
                <a:lnTo>
                  <a:pt x="100345" y="7479"/>
                </a:lnTo>
                <a:lnTo>
                  <a:pt x="60067" y="28307"/>
                </a:lnTo>
                <a:lnTo>
                  <a:pt x="28307" y="60067"/>
                </a:lnTo>
                <a:lnTo>
                  <a:pt x="7479" y="100345"/>
                </a:lnTo>
                <a:lnTo>
                  <a:pt x="0" y="146723"/>
                </a:lnTo>
                <a:lnTo>
                  <a:pt x="0" y="733590"/>
                </a:lnTo>
                <a:lnTo>
                  <a:pt x="7479" y="779968"/>
                </a:lnTo>
                <a:lnTo>
                  <a:pt x="28307" y="820245"/>
                </a:lnTo>
                <a:lnTo>
                  <a:pt x="60067" y="852005"/>
                </a:lnTo>
                <a:lnTo>
                  <a:pt x="100345" y="872833"/>
                </a:lnTo>
                <a:lnTo>
                  <a:pt x="146723" y="880313"/>
                </a:lnTo>
                <a:lnTo>
                  <a:pt x="3072726" y="880313"/>
                </a:lnTo>
                <a:lnTo>
                  <a:pt x="3119104" y="872833"/>
                </a:lnTo>
                <a:lnTo>
                  <a:pt x="3159382" y="852005"/>
                </a:lnTo>
                <a:lnTo>
                  <a:pt x="3191142" y="820245"/>
                </a:lnTo>
                <a:lnTo>
                  <a:pt x="3211970" y="779968"/>
                </a:lnTo>
                <a:lnTo>
                  <a:pt x="3219450" y="733590"/>
                </a:lnTo>
                <a:lnTo>
                  <a:pt x="3219450" y="146723"/>
                </a:lnTo>
                <a:lnTo>
                  <a:pt x="3211970" y="100345"/>
                </a:lnTo>
                <a:lnTo>
                  <a:pt x="3191142" y="60067"/>
                </a:lnTo>
                <a:lnTo>
                  <a:pt x="3159382" y="28307"/>
                </a:lnTo>
                <a:lnTo>
                  <a:pt x="3119104" y="7479"/>
                </a:lnTo>
                <a:lnTo>
                  <a:pt x="3072726" y="0"/>
                </a:lnTo>
                <a:close/>
              </a:path>
            </a:pathLst>
          </a:custGeom>
          <a:solidFill>
            <a:srgbClr val="DADADA">
              <a:alpha val="90194"/>
            </a:srgbClr>
          </a:solidFill>
        </p:spPr>
        <p:txBody>
          <a:bodyPr wrap="square" lIns="0" tIns="0" rIns="0" bIns="0" rtlCol="0"/>
          <a:lstStyle/>
          <a:p>
            <a:pPr algn="ctr"/>
            <a:r>
              <a:rPr lang="ro-RO" b="1" dirty="0"/>
              <a:t>MEDIC SPECIALIST ORL</a:t>
            </a:r>
          </a:p>
          <a:p>
            <a:pPr algn="ctr"/>
            <a:r>
              <a:rPr lang="ro-RO" b="1" dirty="0"/>
              <a:t>  </a:t>
            </a:r>
            <a:r>
              <a:rPr lang="en-US" b="1" dirty="0"/>
              <a:t>1994-1999</a:t>
            </a:r>
            <a:endParaRPr lang="ro-RO" b="1" dirty="0"/>
          </a:p>
        </p:txBody>
      </p:sp>
      <p:sp>
        <p:nvSpPr>
          <p:cNvPr id="11" name="object 11"/>
          <p:cNvSpPr/>
          <p:nvPr/>
        </p:nvSpPr>
        <p:spPr>
          <a:xfrm>
            <a:off x="5025706" y="850919"/>
            <a:ext cx="3219450" cy="880744"/>
          </a:xfrm>
          <a:custGeom>
            <a:avLst/>
            <a:gdLst/>
            <a:ahLst/>
            <a:cxnLst/>
            <a:rect l="l" t="t" r="r" b="b"/>
            <a:pathLst>
              <a:path w="3219450" h="880744">
                <a:moveTo>
                  <a:pt x="0" y="146723"/>
                </a:moveTo>
                <a:lnTo>
                  <a:pt x="7479" y="100345"/>
                </a:lnTo>
                <a:lnTo>
                  <a:pt x="28307" y="60067"/>
                </a:lnTo>
                <a:lnTo>
                  <a:pt x="60067" y="28307"/>
                </a:lnTo>
                <a:lnTo>
                  <a:pt x="100345" y="7479"/>
                </a:lnTo>
                <a:lnTo>
                  <a:pt x="146723" y="0"/>
                </a:lnTo>
                <a:lnTo>
                  <a:pt x="3072726" y="0"/>
                </a:lnTo>
                <a:lnTo>
                  <a:pt x="3119104" y="7479"/>
                </a:lnTo>
                <a:lnTo>
                  <a:pt x="3159382" y="28307"/>
                </a:lnTo>
                <a:lnTo>
                  <a:pt x="3191142" y="60067"/>
                </a:lnTo>
                <a:lnTo>
                  <a:pt x="3211970" y="100345"/>
                </a:lnTo>
                <a:lnTo>
                  <a:pt x="3219450" y="146723"/>
                </a:lnTo>
                <a:lnTo>
                  <a:pt x="3219450" y="733590"/>
                </a:lnTo>
                <a:lnTo>
                  <a:pt x="3211970" y="779968"/>
                </a:lnTo>
                <a:lnTo>
                  <a:pt x="3191142" y="820245"/>
                </a:lnTo>
                <a:lnTo>
                  <a:pt x="3159382" y="852005"/>
                </a:lnTo>
                <a:lnTo>
                  <a:pt x="3119104" y="872833"/>
                </a:lnTo>
                <a:lnTo>
                  <a:pt x="3072726" y="880313"/>
                </a:lnTo>
                <a:lnTo>
                  <a:pt x="146723" y="880313"/>
                </a:lnTo>
                <a:lnTo>
                  <a:pt x="100345" y="872833"/>
                </a:lnTo>
                <a:lnTo>
                  <a:pt x="60067" y="852005"/>
                </a:lnTo>
                <a:lnTo>
                  <a:pt x="28307" y="820245"/>
                </a:lnTo>
                <a:lnTo>
                  <a:pt x="7479" y="779968"/>
                </a:lnTo>
                <a:lnTo>
                  <a:pt x="0" y="733590"/>
                </a:lnTo>
                <a:lnTo>
                  <a:pt x="0" y="146723"/>
                </a:lnTo>
                <a:close/>
              </a:path>
            </a:pathLst>
          </a:custGeom>
          <a:ln w="38100">
            <a:solidFill>
              <a:srgbClr val="4F81BD"/>
            </a:solidFill>
          </a:ln>
        </p:spPr>
        <p:txBody>
          <a:bodyPr wrap="square" lIns="0" tIns="0" rIns="0" bIns="0" rtlCol="0"/>
          <a:lstStyle/>
          <a:p>
            <a:endParaRPr/>
          </a:p>
        </p:txBody>
      </p:sp>
      <p:sp>
        <p:nvSpPr>
          <p:cNvPr id="12" name="object 12"/>
          <p:cNvSpPr/>
          <p:nvPr/>
        </p:nvSpPr>
        <p:spPr>
          <a:xfrm>
            <a:off x="5087279" y="3190118"/>
            <a:ext cx="3049117" cy="723543"/>
          </a:xfrm>
          <a:custGeom>
            <a:avLst/>
            <a:gdLst/>
            <a:ahLst/>
            <a:cxnLst/>
            <a:rect l="l" t="t" r="r" b="b"/>
            <a:pathLst>
              <a:path w="3219450" h="880745">
                <a:moveTo>
                  <a:pt x="3072726" y="0"/>
                </a:moveTo>
                <a:lnTo>
                  <a:pt x="146723" y="0"/>
                </a:lnTo>
                <a:lnTo>
                  <a:pt x="100345" y="7479"/>
                </a:lnTo>
                <a:lnTo>
                  <a:pt x="60067" y="28307"/>
                </a:lnTo>
                <a:lnTo>
                  <a:pt x="28307" y="60067"/>
                </a:lnTo>
                <a:lnTo>
                  <a:pt x="7479" y="100345"/>
                </a:lnTo>
                <a:lnTo>
                  <a:pt x="0" y="146723"/>
                </a:lnTo>
                <a:lnTo>
                  <a:pt x="0" y="733590"/>
                </a:lnTo>
                <a:lnTo>
                  <a:pt x="7479" y="779968"/>
                </a:lnTo>
                <a:lnTo>
                  <a:pt x="28307" y="820245"/>
                </a:lnTo>
                <a:lnTo>
                  <a:pt x="60067" y="852005"/>
                </a:lnTo>
                <a:lnTo>
                  <a:pt x="100345" y="872833"/>
                </a:lnTo>
                <a:lnTo>
                  <a:pt x="146723" y="880313"/>
                </a:lnTo>
                <a:lnTo>
                  <a:pt x="3072726" y="880313"/>
                </a:lnTo>
                <a:lnTo>
                  <a:pt x="3119104" y="872833"/>
                </a:lnTo>
                <a:lnTo>
                  <a:pt x="3159382" y="852005"/>
                </a:lnTo>
                <a:lnTo>
                  <a:pt x="3191142" y="820245"/>
                </a:lnTo>
                <a:lnTo>
                  <a:pt x="3211970" y="779968"/>
                </a:lnTo>
                <a:lnTo>
                  <a:pt x="3219450" y="733590"/>
                </a:lnTo>
                <a:lnTo>
                  <a:pt x="3219450" y="146723"/>
                </a:lnTo>
                <a:lnTo>
                  <a:pt x="3211970" y="100345"/>
                </a:lnTo>
                <a:lnTo>
                  <a:pt x="3191142" y="60067"/>
                </a:lnTo>
                <a:lnTo>
                  <a:pt x="3159382" y="28307"/>
                </a:lnTo>
                <a:lnTo>
                  <a:pt x="3119104" y="7479"/>
                </a:lnTo>
                <a:lnTo>
                  <a:pt x="3072726" y="0"/>
                </a:lnTo>
                <a:close/>
              </a:path>
            </a:pathLst>
          </a:custGeom>
          <a:solidFill>
            <a:srgbClr val="DADADA">
              <a:alpha val="90194"/>
            </a:srgbClr>
          </a:solidFill>
        </p:spPr>
        <p:txBody>
          <a:bodyPr wrap="square" lIns="0" tIns="0" rIns="0" bIns="0" rtlCol="0"/>
          <a:lstStyle/>
          <a:p>
            <a:pPr algn="ctr"/>
            <a:r>
              <a:rPr lang="ro-RO" b="1" dirty="0"/>
              <a:t>MEDIC REZIDENT ORL</a:t>
            </a:r>
          </a:p>
          <a:p>
            <a:pPr algn="ctr"/>
            <a:r>
              <a:rPr lang="ro-RO" b="1" dirty="0"/>
              <a:t>199</a:t>
            </a:r>
            <a:r>
              <a:rPr lang="en-US" b="1" dirty="0"/>
              <a:t>1</a:t>
            </a:r>
            <a:r>
              <a:rPr lang="ro-RO" b="1" dirty="0"/>
              <a:t>-1994</a:t>
            </a:r>
          </a:p>
        </p:txBody>
      </p:sp>
      <p:sp>
        <p:nvSpPr>
          <p:cNvPr id="13" name="object 13"/>
          <p:cNvSpPr/>
          <p:nvPr/>
        </p:nvSpPr>
        <p:spPr>
          <a:xfrm>
            <a:off x="5017119" y="1932995"/>
            <a:ext cx="3219450" cy="880744"/>
          </a:xfrm>
          <a:custGeom>
            <a:avLst/>
            <a:gdLst/>
            <a:ahLst/>
            <a:cxnLst/>
            <a:rect l="l" t="t" r="r" b="b"/>
            <a:pathLst>
              <a:path w="3219450" h="880745">
                <a:moveTo>
                  <a:pt x="0" y="146723"/>
                </a:moveTo>
                <a:lnTo>
                  <a:pt x="7479" y="100345"/>
                </a:lnTo>
                <a:lnTo>
                  <a:pt x="28307" y="60067"/>
                </a:lnTo>
                <a:lnTo>
                  <a:pt x="60067" y="28307"/>
                </a:lnTo>
                <a:lnTo>
                  <a:pt x="100345" y="7479"/>
                </a:lnTo>
                <a:lnTo>
                  <a:pt x="146723" y="0"/>
                </a:lnTo>
                <a:lnTo>
                  <a:pt x="3072726" y="0"/>
                </a:lnTo>
                <a:lnTo>
                  <a:pt x="3119104" y="7479"/>
                </a:lnTo>
                <a:lnTo>
                  <a:pt x="3159382" y="28307"/>
                </a:lnTo>
                <a:lnTo>
                  <a:pt x="3191142" y="60067"/>
                </a:lnTo>
                <a:lnTo>
                  <a:pt x="3211970" y="100345"/>
                </a:lnTo>
                <a:lnTo>
                  <a:pt x="3219450" y="146723"/>
                </a:lnTo>
                <a:lnTo>
                  <a:pt x="3219450" y="733590"/>
                </a:lnTo>
                <a:lnTo>
                  <a:pt x="3211970" y="779968"/>
                </a:lnTo>
                <a:lnTo>
                  <a:pt x="3191142" y="820245"/>
                </a:lnTo>
                <a:lnTo>
                  <a:pt x="3159382" y="852005"/>
                </a:lnTo>
                <a:lnTo>
                  <a:pt x="3119104" y="872833"/>
                </a:lnTo>
                <a:lnTo>
                  <a:pt x="3072726" y="880313"/>
                </a:lnTo>
                <a:lnTo>
                  <a:pt x="146723" y="880313"/>
                </a:lnTo>
                <a:lnTo>
                  <a:pt x="100345" y="872833"/>
                </a:lnTo>
                <a:lnTo>
                  <a:pt x="60067" y="852005"/>
                </a:lnTo>
                <a:lnTo>
                  <a:pt x="28307" y="820245"/>
                </a:lnTo>
                <a:lnTo>
                  <a:pt x="7479" y="779968"/>
                </a:lnTo>
                <a:lnTo>
                  <a:pt x="0" y="733590"/>
                </a:lnTo>
                <a:lnTo>
                  <a:pt x="0" y="146723"/>
                </a:lnTo>
                <a:close/>
              </a:path>
            </a:pathLst>
          </a:custGeom>
          <a:ln w="38100">
            <a:solidFill>
              <a:srgbClr val="4F81BD"/>
            </a:solidFill>
          </a:ln>
        </p:spPr>
        <p:txBody>
          <a:bodyPr wrap="square" lIns="0" tIns="0" rIns="0" bIns="0" rtlCol="0"/>
          <a:lstStyle/>
          <a:p>
            <a:endParaRPr/>
          </a:p>
        </p:txBody>
      </p:sp>
      <p:sp>
        <p:nvSpPr>
          <p:cNvPr id="14" name="object 14"/>
          <p:cNvSpPr/>
          <p:nvPr/>
        </p:nvSpPr>
        <p:spPr>
          <a:xfrm>
            <a:off x="5176521" y="4261484"/>
            <a:ext cx="2959875" cy="685818"/>
          </a:xfrm>
          <a:custGeom>
            <a:avLst/>
            <a:gdLst/>
            <a:ahLst/>
            <a:cxnLst/>
            <a:rect l="l" t="t" r="r" b="b"/>
            <a:pathLst>
              <a:path w="3219450" h="880745">
                <a:moveTo>
                  <a:pt x="3072726" y="0"/>
                </a:moveTo>
                <a:lnTo>
                  <a:pt x="146723" y="0"/>
                </a:lnTo>
                <a:lnTo>
                  <a:pt x="100345" y="7479"/>
                </a:lnTo>
                <a:lnTo>
                  <a:pt x="60067" y="28307"/>
                </a:lnTo>
                <a:lnTo>
                  <a:pt x="28307" y="60067"/>
                </a:lnTo>
                <a:lnTo>
                  <a:pt x="7479" y="100345"/>
                </a:lnTo>
                <a:lnTo>
                  <a:pt x="0" y="146723"/>
                </a:lnTo>
                <a:lnTo>
                  <a:pt x="0" y="733590"/>
                </a:lnTo>
                <a:lnTo>
                  <a:pt x="7479" y="779968"/>
                </a:lnTo>
                <a:lnTo>
                  <a:pt x="28307" y="820245"/>
                </a:lnTo>
                <a:lnTo>
                  <a:pt x="60067" y="852005"/>
                </a:lnTo>
                <a:lnTo>
                  <a:pt x="100345" y="872833"/>
                </a:lnTo>
                <a:lnTo>
                  <a:pt x="146723" y="880313"/>
                </a:lnTo>
                <a:lnTo>
                  <a:pt x="3072726" y="880313"/>
                </a:lnTo>
                <a:lnTo>
                  <a:pt x="3119104" y="872833"/>
                </a:lnTo>
                <a:lnTo>
                  <a:pt x="3159382" y="852005"/>
                </a:lnTo>
                <a:lnTo>
                  <a:pt x="3191142" y="820245"/>
                </a:lnTo>
                <a:lnTo>
                  <a:pt x="3211970" y="779968"/>
                </a:lnTo>
                <a:lnTo>
                  <a:pt x="3219450" y="733590"/>
                </a:lnTo>
                <a:lnTo>
                  <a:pt x="3219450" y="146723"/>
                </a:lnTo>
                <a:lnTo>
                  <a:pt x="3211970" y="100345"/>
                </a:lnTo>
                <a:lnTo>
                  <a:pt x="3191142" y="60067"/>
                </a:lnTo>
                <a:lnTo>
                  <a:pt x="3159382" y="28307"/>
                </a:lnTo>
                <a:lnTo>
                  <a:pt x="3119104" y="7479"/>
                </a:lnTo>
                <a:lnTo>
                  <a:pt x="3072726" y="0"/>
                </a:lnTo>
                <a:close/>
              </a:path>
            </a:pathLst>
          </a:custGeom>
          <a:solidFill>
            <a:srgbClr val="DADADA">
              <a:alpha val="90194"/>
            </a:srgbClr>
          </a:solidFill>
        </p:spPr>
        <p:txBody>
          <a:bodyPr wrap="square" lIns="0" tIns="0" rIns="0" bIns="0" rtlCol="0"/>
          <a:lstStyle/>
          <a:p>
            <a:pPr algn="ctr"/>
            <a:r>
              <a:rPr lang="ro-RO" b="1" dirty="0"/>
              <a:t>MEDIC </a:t>
            </a:r>
            <a:r>
              <a:rPr lang="en-US" b="1" dirty="0"/>
              <a:t>STAGIAR </a:t>
            </a:r>
            <a:endParaRPr lang="ro-RO" b="1" dirty="0"/>
          </a:p>
          <a:p>
            <a:pPr algn="ctr"/>
            <a:r>
              <a:rPr lang="ro-RO" b="1" dirty="0"/>
              <a:t>1989-1991</a:t>
            </a:r>
          </a:p>
        </p:txBody>
      </p:sp>
      <p:sp>
        <p:nvSpPr>
          <p:cNvPr id="15" name="object 15"/>
          <p:cNvSpPr/>
          <p:nvPr/>
        </p:nvSpPr>
        <p:spPr>
          <a:xfrm>
            <a:off x="5037336" y="3015071"/>
            <a:ext cx="3219450" cy="880744"/>
          </a:xfrm>
          <a:custGeom>
            <a:avLst/>
            <a:gdLst/>
            <a:ahLst/>
            <a:cxnLst/>
            <a:rect l="l" t="t" r="r" b="b"/>
            <a:pathLst>
              <a:path w="3219450" h="880745">
                <a:moveTo>
                  <a:pt x="0" y="146723"/>
                </a:moveTo>
                <a:lnTo>
                  <a:pt x="7479" y="100345"/>
                </a:lnTo>
                <a:lnTo>
                  <a:pt x="28307" y="60067"/>
                </a:lnTo>
                <a:lnTo>
                  <a:pt x="60067" y="28307"/>
                </a:lnTo>
                <a:lnTo>
                  <a:pt x="100345" y="7479"/>
                </a:lnTo>
                <a:lnTo>
                  <a:pt x="146723" y="0"/>
                </a:lnTo>
                <a:lnTo>
                  <a:pt x="3072726" y="0"/>
                </a:lnTo>
                <a:lnTo>
                  <a:pt x="3119104" y="7479"/>
                </a:lnTo>
                <a:lnTo>
                  <a:pt x="3159382" y="28307"/>
                </a:lnTo>
                <a:lnTo>
                  <a:pt x="3191142" y="60067"/>
                </a:lnTo>
                <a:lnTo>
                  <a:pt x="3211970" y="100345"/>
                </a:lnTo>
                <a:lnTo>
                  <a:pt x="3219450" y="146723"/>
                </a:lnTo>
                <a:lnTo>
                  <a:pt x="3219450" y="733590"/>
                </a:lnTo>
                <a:lnTo>
                  <a:pt x="3211970" y="779968"/>
                </a:lnTo>
                <a:lnTo>
                  <a:pt x="3191142" y="820245"/>
                </a:lnTo>
                <a:lnTo>
                  <a:pt x="3159382" y="852005"/>
                </a:lnTo>
                <a:lnTo>
                  <a:pt x="3119104" y="872833"/>
                </a:lnTo>
                <a:lnTo>
                  <a:pt x="3072726" y="880313"/>
                </a:lnTo>
                <a:lnTo>
                  <a:pt x="146723" y="880313"/>
                </a:lnTo>
                <a:lnTo>
                  <a:pt x="100345" y="872833"/>
                </a:lnTo>
                <a:lnTo>
                  <a:pt x="60067" y="852005"/>
                </a:lnTo>
                <a:lnTo>
                  <a:pt x="28307" y="820245"/>
                </a:lnTo>
                <a:lnTo>
                  <a:pt x="7479" y="779968"/>
                </a:lnTo>
                <a:lnTo>
                  <a:pt x="0" y="733590"/>
                </a:lnTo>
                <a:lnTo>
                  <a:pt x="0" y="146723"/>
                </a:lnTo>
                <a:close/>
              </a:path>
            </a:pathLst>
          </a:custGeom>
          <a:ln w="38100">
            <a:solidFill>
              <a:srgbClr val="4F81BD"/>
            </a:solidFill>
          </a:ln>
        </p:spPr>
        <p:txBody>
          <a:bodyPr wrap="square" lIns="0" tIns="0" rIns="0" bIns="0" rtlCol="0"/>
          <a:lstStyle/>
          <a:p>
            <a:endParaRPr/>
          </a:p>
        </p:txBody>
      </p:sp>
      <p:sp>
        <p:nvSpPr>
          <p:cNvPr id="16" name="object 16"/>
          <p:cNvSpPr/>
          <p:nvPr/>
        </p:nvSpPr>
        <p:spPr>
          <a:xfrm>
            <a:off x="5102916" y="5240276"/>
            <a:ext cx="3219450" cy="880744"/>
          </a:xfrm>
          <a:custGeom>
            <a:avLst/>
            <a:gdLst/>
            <a:ahLst/>
            <a:cxnLst/>
            <a:rect l="l" t="t" r="r" b="b"/>
            <a:pathLst>
              <a:path w="3219450" h="880745">
                <a:moveTo>
                  <a:pt x="3072726" y="0"/>
                </a:moveTo>
                <a:lnTo>
                  <a:pt x="146723" y="0"/>
                </a:lnTo>
                <a:lnTo>
                  <a:pt x="100345" y="7479"/>
                </a:lnTo>
                <a:lnTo>
                  <a:pt x="60067" y="28307"/>
                </a:lnTo>
                <a:lnTo>
                  <a:pt x="28307" y="60067"/>
                </a:lnTo>
                <a:lnTo>
                  <a:pt x="7479" y="100345"/>
                </a:lnTo>
                <a:lnTo>
                  <a:pt x="0" y="146723"/>
                </a:lnTo>
                <a:lnTo>
                  <a:pt x="0" y="733590"/>
                </a:lnTo>
                <a:lnTo>
                  <a:pt x="7479" y="779968"/>
                </a:lnTo>
                <a:lnTo>
                  <a:pt x="28307" y="820245"/>
                </a:lnTo>
                <a:lnTo>
                  <a:pt x="60067" y="852005"/>
                </a:lnTo>
                <a:lnTo>
                  <a:pt x="100345" y="872833"/>
                </a:lnTo>
                <a:lnTo>
                  <a:pt x="146723" y="880313"/>
                </a:lnTo>
                <a:lnTo>
                  <a:pt x="3072726" y="880313"/>
                </a:lnTo>
                <a:lnTo>
                  <a:pt x="3119104" y="872833"/>
                </a:lnTo>
                <a:lnTo>
                  <a:pt x="3159382" y="852005"/>
                </a:lnTo>
                <a:lnTo>
                  <a:pt x="3191142" y="820245"/>
                </a:lnTo>
                <a:lnTo>
                  <a:pt x="3211970" y="779968"/>
                </a:lnTo>
                <a:lnTo>
                  <a:pt x="3219450" y="733590"/>
                </a:lnTo>
                <a:lnTo>
                  <a:pt x="3219450" y="146723"/>
                </a:lnTo>
                <a:lnTo>
                  <a:pt x="3211970" y="100345"/>
                </a:lnTo>
                <a:lnTo>
                  <a:pt x="3191142" y="60067"/>
                </a:lnTo>
                <a:lnTo>
                  <a:pt x="3159382" y="28307"/>
                </a:lnTo>
                <a:lnTo>
                  <a:pt x="3119104" y="7479"/>
                </a:lnTo>
                <a:lnTo>
                  <a:pt x="3072726" y="0"/>
                </a:lnTo>
                <a:close/>
              </a:path>
            </a:pathLst>
          </a:custGeom>
          <a:solidFill>
            <a:srgbClr val="DADADA">
              <a:alpha val="90194"/>
            </a:srgbClr>
          </a:solidFill>
        </p:spPr>
        <p:txBody>
          <a:bodyPr wrap="square" lIns="0" tIns="0" rIns="0" bIns="0" rtlCol="0"/>
          <a:lstStyle/>
          <a:p>
            <a:endParaRPr/>
          </a:p>
        </p:txBody>
      </p:sp>
      <p:sp>
        <p:nvSpPr>
          <p:cNvPr id="17" name="object 17"/>
          <p:cNvSpPr/>
          <p:nvPr/>
        </p:nvSpPr>
        <p:spPr>
          <a:xfrm>
            <a:off x="5052436" y="4166753"/>
            <a:ext cx="3219450" cy="880744"/>
          </a:xfrm>
          <a:custGeom>
            <a:avLst/>
            <a:gdLst/>
            <a:ahLst/>
            <a:cxnLst/>
            <a:rect l="l" t="t" r="r" b="b"/>
            <a:pathLst>
              <a:path w="3219450" h="880745">
                <a:moveTo>
                  <a:pt x="0" y="146723"/>
                </a:moveTo>
                <a:lnTo>
                  <a:pt x="7479" y="100345"/>
                </a:lnTo>
                <a:lnTo>
                  <a:pt x="28307" y="60067"/>
                </a:lnTo>
                <a:lnTo>
                  <a:pt x="60067" y="28307"/>
                </a:lnTo>
                <a:lnTo>
                  <a:pt x="100345" y="7479"/>
                </a:lnTo>
                <a:lnTo>
                  <a:pt x="146723" y="0"/>
                </a:lnTo>
                <a:lnTo>
                  <a:pt x="3072726" y="0"/>
                </a:lnTo>
                <a:lnTo>
                  <a:pt x="3119104" y="7479"/>
                </a:lnTo>
                <a:lnTo>
                  <a:pt x="3159382" y="28307"/>
                </a:lnTo>
                <a:lnTo>
                  <a:pt x="3191142" y="60067"/>
                </a:lnTo>
                <a:lnTo>
                  <a:pt x="3211970" y="100345"/>
                </a:lnTo>
                <a:lnTo>
                  <a:pt x="3219450" y="146723"/>
                </a:lnTo>
                <a:lnTo>
                  <a:pt x="3219450" y="733590"/>
                </a:lnTo>
                <a:lnTo>
                  <a:pt x="3211970" y="779968"/>
                </a:lnTo>
                <a:lnTo>
                  <a:pt x="3191142" y="820245"/>
                </a:lnTo>
                <a:lnTo>
                  <a:pt x="3159382" y="852005"/>
                </a:lnTo>
                <a:lnTo>
                  <a:pt x="3119104" y="872833"/>
                </a:lnTo>
                <a:lnTo>
                  <a:pt x="3072726" y="880313"/>
                </a:lnTo>
                <a:lnTo>
                  <a:pt x="146723" y="880313"/>
                </a:lnTo>
                <a:lnTo>
                  <a:pt x="100345" y="872833"/>
                </a:lnTo>
                <a:lnTo>
                  <a:pt x="60067" y="852005"/>
                </a:lnTo>
                <a:lnTo>
                  <a:pt x="28307" y="820245"/>
                </a:lnTo>
                <a:lnTo>
                  <a:pt x="7479" y="779968"/>
                </a:lnTo>
                <a:lnTo>
                  <a:pt x="0" y="733590"/>
                </a:lnTo>
                <a:lnTo>
                  <a:pt x="0" y="146723"/>
                </a:lnTo>
                <a:close/>
              </a:path>
            </a:pathLst>
          </a:custGeom>
          <a:ln w="38100">
            <a:solidFill>
              <a:schemeClr val="accent1"/>
            </a:solidFill>
          </a:ln>
        </p:spPr>
        <p:txBody>
          <a:bodyPr wrap="square" lIns="0" tIns="0" rIns="0" bIns="0" rtlCol="0"/>
          <a:lstStyle/>
          <a:p>
            <a:endParaRPr/>
          </a:p>
        </p:txBody>
      </p:sp>
      <p:pic>
        <p:nvPicPr>
          <p:cNvPr id="19" name="Picture 18"/>
          <p:cNvPicPr>
            <a:picLocks noChangeAspect="1"/>
          </p:cNvPicPr>
          <p:nvPr/>
        </p:nvPicPr>
        <p:blipFill>
          <a:blip r:embed="rId3"/>
          <a:stretch>
            <a:fillRect/>
          </a:stretch>
        </p:blipFill>
        <p:spPr>
          <a:xfrm>
            <a:off x="27787" y="847340"/>
            <a:ext cx="4989332" cy="5240602"/>
          </a:xfrm>
          <a:prstGeom prst="rect">
            <a:avLst/>
          </a:prstGeom>
        </p:spPr>
      </p:pic>
      <p:sp>
        <p:nvSpPr>
          <p:cNvPr id="4" name="Rectangle 3">
            <a:extLst>
              <a:ext uri="{FF2B5EF4-FFF2-40B4-BE49-F238E27FC236}">
                <a16:creationId xmlns:a16="http://schemas.microsoft.com/office/drawing/2014/main" id="{95662891-D91B-488B-8E3D-9D673ABFC39F}"/>
              </a:ext>
            </a:extLst>
          </p:cNvPr>
          <p:cNvSpPr/>
          <p:nvPr/>
        </p:nvSpPr>
        <p:spPr>
          <a:xfrm>
            <a:off x="5171101" y="987716"/>
            <a:ext cx="2826699" cy="646331"/>
          </a:xfrm>
          <a:prstGeom prst="rect">
            <a:avLst/>
          </a:prstGeom>
        </p:spPr>
        <p:txBody>
          <a:bodyPr wrap="square">
            <a:spAutoFit/>
          </a:bodyPr>
          <a:lstStyle/>
          <a:p>
            <a:pPr algn="ctr"/>
            <a:r>
              <a:rPr lang="ro-RO" b="1" dirty="0"/>
              <a:t>MEDIC PRIMAR ORL</a:t>
            </a:r>
          </a:p>
          <a:p>
            <a:pPr algn="ctr"/>
            <a:r>
              <a:rPr lang="en-US" b="1" dirty="0"/>
              <a:t>1999-PREZENT</a:t>
            </a:r>
            <a:endParaRPr lang="ro-RO" b="1" dirty="0"/>
          </a:p>
        </p:txBody>
      </p:sp>
      <p:pic>
        <p:nvPicPr>
          <p:cNvPr id="6" name="Picture 5">
            <a:extLst>
              <a:ext uri="{FF2B5EF4-FFF2-40B4-BE49-F238E27FC236}">
                <a16:creationId xmlns:a16="http://schemas.microsoft.com/office/drawing/2014/main" id="{6DC43723-EA5A-440D-8B95-ABB360640CB3}"/>
              </a:ext>
            </a:extLst>
          </p:cNvPr>
          <p:cNvPicPr>
            <a:picLocks noChangeAspect="1"/>
          </p:cNvPicPr>
          <p:nvPr/>
        </p:nvPicPr>
        <p:blipFill>
          <a:blip r:embed="rId4"/>
          <a:stretch>
            <a:fillRect/>
          </a:stretch>
        </p:blipFill>
        <p:spPr>
          <a:xfrm>
            <a:off x="5034388" y="5236137"/>
            <a:ext cx="3287978" cy="920576"/>
          </a:xfrm>
          <a:prstGeom prst="rect">
            <a:avLst/>
          </a:prstGeom>
        </p:spPr>
      </p:pic>
      <p:sp>
        <p:nvSpPr>
          <p:cNvPr id="7" name="Rectangle 6">
            <a:extLst>
              <a:ext uri="{FF2B5EF4-FFF2-40B4-BE49-F238E27FC236}">
                <a16:creationId xmlns:a16="http://schemas.microsoft.com/office/drawing/2014/main" id="{D4C0695B-C586-496F-A21A-30F3EBF0CFAB}"/>
              </a:ext>
            </a:extLst>
          </p:cNvPr>
          <p:cNvSpPr/>
          <p:nvPr/>
        </p:nvSpPr>
        <p:spPr>
          <a:xfrm>
            <a:off x="5176521" y="5251230"/>
            <a:ext cx="2959875" cy="923330"/>
          </a:xfrm>
          <a:prstGeom prst="rect">
            <a:avLst/>
          </a:prstGeom>
        </p:spPr>
        <p:txBody>
          <a:bodyPr wrap="square">
            <a:spAutoFit/>
          </a:bodyPr>
          <a:lstStyle/>
          <a:p>
            <a:pPr algn="ctr"/>
            <a:r>
              <a:rPr lang="en-US" b="1" dirty="0"/>
              <a:t>STUDENT FACULTATEA DE MEDICINA GENERALA</a:t>
            </a:r>
          </a:p>
          <a:p>
            <a:pPr algn="ctr"/>
            <a:r>
              <a:rPr lang="en-US" b="1" dirty="0"/>
              <a:t>1983-1989</a:t>
            </a:r>
            <a:endParaRPr lang="ro-RO" b="1" dirty="0"/>
          </a:p>
        </p:txBody>
      </p:sp>
    </p:spTree>
    <p:extLst>
      <p:ext uri="{BB962C8B-B14F-4D97-AF65-F5344CB8AC3E}">
        <p14:creationId xmlns:p14="http://schemas.microsoft.com/office/powerpoint/2010/main" val="12774428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Rectangle 1">
            <a:extLst>
              <a:ext uri="{FF2B5EF4-FFF2-40B4-BE49-F238E27FC236}">
                <a16:creationId xmlns:a16="http://schemas.microsoft.com/office/drawing/2014/main" id="{30D35BD1-C3B3-42CD-9C78-680CE990D8A1}"/>
              </a:ext>
            </a:extLst>
          </p:cNvPr>
          <p:cNvSpPr/>
          <p:nvPr/>
        </p:nvSpPr>
        <p:spPr>
          <a:xfrm>
            <a:off x="1313638" y="908720"/>
            <a:ext cx="6516724" cy="646331"/>
          </a:xfrm>
          <a:prstGeom prst="rect">
            <a:avLst/>
          </a:prstGeom>
        </p:spPr>
        <p:txBody>
          <a:bodyPr wrap="square">
            <a:spAutoFit/>
          </a:bodyPr>
          <a:lstStyle/>
          <a:p>
            <a:r>
              <a:rPr lang="en-US" sz="1600" b="1" dirty="0">
                <a:solidFill>
                  <a:prstClr val="black"/>
                </a:solidFill>
                <a:latin typeface="Times New Roman" panose="02020603050405020304" pitchFamily="18" charset="0"/>
                <a:ea typeface="Times New Roman" panose="02020603050405020304" pitchFamily="18" charset="0"/>
                <a:cs typeface="+mj-cs"/>
              </a:rPr>
              <a:t>D. </a:t>
            </a:r>
            <a:r>
              <a:rPr lang="en-US" sz="1600" b="1" dirty="0" err="1">
                <a:solidFill>
                  <a:prstClr val="black"/>
                </a:solidFill>
                <a:latin typeface="Times New Roman" panose="02020603050405020304" pitchFamily="18" charset="0"/>
                <a:ea typeface="Times New Roman" panose="02020603050405020304" pitchFamily="18" charset="0"/>
                <a:cs typeface="+mj-cs"/>
              </a:rPr>
              <a:t>Planuri</a:t>
            </a:r>
            <a:r>
              <a:rPr lang="en-US" sz="1600" b="1" dirty="0">
                <a:solidFill>
                  <a:prstClr val="black"/>
                </a:solidFill>
                <a:latin typeface="Times New Roman" panose="02020603050405020304" pitchFamily="18" charset="0"/>
                <a:ea typeface="Times New Roman" panose="02020603050405020304" pitchFamily="18" charset="0"/>
                <a:cs typeface="+mj-cs"/>
              </a:rPr>
              <a:t> de </a:t>
            </a:r>
            <a:r>
              <a:rPr lang="en-US" sz="1600" b="1" dirty="0" err="1">
                <a:solidFill>
                  <a:prstClr val="black"/>
                </a:solidFill>
                <a:latin typeface="Times New Roman" panose="02020603050405020304" pitchFamily="18" charset="0"/>
                <a:ea typeface="Times New Roman" panose="02020603050405020304" pitchFamily="18" charset="0"/>
                <a:cs typeface="+mj-cs"/>
              </a:rPr>
              <a:t>dezvoltare</a:t>
            </a:r>
            <a:r>
              <a:rPr lang="en-US" sz="1600" b="1" dirty="0">
                <a:solidFill>
                  <a:prstClr val="black"/>
                </a:solidFill>
                <a:latin typeface="Times New Roman" panose="02020603050405020304" pitchFamily="18" charset="0"/>
                <a:ea typeface="Times New Roman" panose="02020603050405020304" pitchFamily="18" charset="0"/>
                <a:cs typeface="+mj-cs"/>
              </a:rPr>
              <a:t> </a:t>
            </a:r>
            <a:r>
              <a:rPr lang="en-US" sz="1600" b="1" dirty="0" err="1">
                <a:solidFill>
                  <a:prstClr val="black"/>
                </a:solidFill>
                <a:latin typeface="Times New Roman" panose="02020603050405020304" pitchFamily="18" charset="0"/>
                <a:ea typeface="Times New Roman" panose="02020603050405020304" pitchFamily="18" charset="0"/>
                <a:cs typeface="+mj-cs"/>
              </a:rPr>
              <a:t>științifică</a:t>
            </a:r>
            <a:r>
              <a:rPr lang="en-US" sz="1600" b="1" dirty="0">
                <a:solidFill>
                  <a:prstClr val="black"/>
                </a:solidFill>
                <a:latin typeface="Times New Roman" panose="02020603050405020304" pitchFamily="18" charset="0"/>
                <a:ea typeface="Times New Roman" panose="02020603050405020304" pitchFamily="18" charset="0"/>
                <a:cs typeface="+mj-cs"/>
              </a:rPr>
              <a:t> </a:t>
            </a:r>
            <a:r>
              <a:rPr lang="en-US" sz="1600" b="1" dirty="0" err="1">
                <a:solidFill>
                  <a:prstClr val="black"/>
                </a:solidFill>
                <a:latin typeface="Times New Roman" panose="02020603050405020304" pitchFamily="18" charset="0"/>
                <a:ea typeface="Times New Roman" panose="02020603050405020304" pitchFamily="18" charset="0"/>
                <a:cs typeface="+mj-cs"/>
              </a:rPr>
              <a:t>în</a:t>
            </a:r>
            <a:r>
              <a:rPr lang="en-US" sz="1600" b="1" dirty="0">
                <a:solidFill>
                  <a:prstClr val="black"/>
                </a:solidFill>
                <a:latin typeface="Times New Roman" panose="02020603050405020304" pitchFamily="18" charset="0"/>
                <a:ea typeface="Times New Roman" panose="02020603050405020304" pitchFamily="18" charset="0"/>
                <a:cs typeface="+mj-cs"/>
              </a:rPr>
              <a:t> </a:t>
            </a:r>
            <a:r>
              <a:rPr lang="en-US" sz="1600" b="1" dirty="0" err="1">
                <a:solidFill>
                  <a:srgbClr val="FF0000"/>
                </a:solidFill>
                <a:latin typeface="Times New Roman" panose="02020603050405020304" pitchFamily="18" charset="0"/>
                <a:ea typeface="Times New Roman" panose="02020603050405020304" pitchFamily="18" charset="0"/>
                <a:cs typeface="+mj-cs"/>
              </a:rPr>
              <a:t>alte</a:t>
            </a:r>
            <a:r>
              <a:rPr lang="en-US" sz="1600" b="1" dirty="0">
                <a:solidFill>
                  <a:srgbClr val="FF0000"/>
                </a:solidFill>
                <a:latin typeface="Times New Roman" panose="02020603050405020304" pitchFamily="18" charset="0"/>
                <a:ea typeface="Times New Roman" panose="02020603050405020304" pitchFamily="18" charset="0"/>
                <a:cs typeface="+mj-cs"/>
              </a:rPr>
              <a:t> </a:t>
            </a:r>
            <a:r>
              <a:rPr lang="en-US" sz="1600" b="1" dirty="0" err="1">
                <a:solidFill>
                  <a:srgbClr val="FF0000"/>
                </a:solidFill>
                <a:latin typeface="Times New Roman" panose="02020603050405020304" pitchFamily="18" charset="0"/>
                <a:ea typeface="Times New Roman" panose="02020603050405020304" pitchFamily="18" charset="0"/>
                <a:cs typeface="+mj-cs"/>
              </a:rPr>
              <a:t>domenii</a:t>
            </a:r>
            <a:r>
              <a:rPr lang="en-US" sz="1600" b="1" dirty="0">
                <a:solidFill>
                  <a:srgbClr val="FF0000"/>
                </a:solidFill>
                <a:latin typeface="Times New Roman" panose="02020603050405020304" pitchFamily="18" charset="0"/>
                <a:ea typeface="Times New Roman" panose="02020603050405020304" pitchFamily="18" charset="0"/>
                <a:cs typeface="+mj-cs"/>
              </a:rPr>
              <a:t> </a:t>
            </a:r>
            <a:r>
              <a:rPr lang="en-US" sz="1600" b="1" dirty="0" err="1">
                <a:solidFill>
                  <a:prstClr val="black"/>
                </a:solidFill>
                <a:latin typeface="Times New Roman" panose="02020603050405020304" pitchFamily="18" charset="0"/>
                <a:ea typeface="Times New Roman" panose="02020603050405020304" pitchFamily="18" charset="0"/>
                <a:cs typeface="+mj-cs"/>
              </a:rPr>
              <a:t>personale</a:t>
            </a:r>
            <a:r>
              <a:rPr lang="en-US" sz="1600" b="1" dirty="0">
                <a:solidFill>
                  <a:prstClr val="black"/>
                </a:solidFill>
                <a:latin typeface="Times New Roman" panose="02020603050405020304" pitchFamily="18" charset="0"/>
                <a:ea typeface="Times New Roman" panose="02020603050405020304" pitchFamily="18" charset="0"/>
                <a:cs typeface="+mj-cs"/>
              </a:rPr>
              <a:t> de </a:t>
            </a:r>
            <a:r>
              <a:rPr lang="en-US" sz="1600" b="1" dirty="0" err="1">
                <a:solidFill>
                  <a:prstClr val="black"/>
                </a:solidFill>
                <a:latin typeface="Times New Roman" panose="02020603050405020304" pitchFamily="18" charset="0"/>
                <a:ea typeface="Times New Roman" panose="02020603050405020304" pitchFamily="18" charset="0"/>
                <a:cs typeface="+mj-cs"/>
              </a:rPr>
              <a:t>cercetare</a:t>
            </a:r>
            <a:br>
              <a:rPr lang="en-US" sz="1600" b="1" dirty="0">
                <a:solidFill>
                  <a:prstClr val="black"/>
                </a:solidFill>
                <a:latin typeface="Times New Roman" panose="02020603050405020304" pitchFamily="18" charset="0"/>
                <a:ea typeface="Times New Roman" panose="02020603050405020304" pitchFamily="18" charset="0"/>
                <a:cs typeface="+mj-cs"/>
              </a:rPr>
            </a:br>
            <a:endParaRPr lang="ro-RO" sz="2000" dirty="0"/>
          </a:p>
        </p:txBody>
      </p:sp>
      <p:sp>
        <p:nvSpPr>
          <p:cNvPr id="3" name="Rectangle 2">
            <a:extLst>
              <a:ext uri="{FF2B5EF4-FFF2-40B4-BE49-F238E27FC236}">
                <a16:creationId xmlns:a16="http://schemas.microsoft.com/office/drawing/2014/main" id="{F5EEA20C-F88E-4C48-9004-476DA6C2F68F}"/>
              </a:ext>
            </a:extLst>
          </p:cNvPr>
          <p:cNvSpPr/>
          <p:nvPr/>
        </p:nvSpPr>
        <p:spPr>
          <a:xfrm>
            <a:off x="1210783" y="1347780"/>
            <a:ext cx="5674816" cy="5247590"/>
          </a:xfrm>
          <a:prstGeom prst="rect">
            <a:avLst/>
          </a:prstGeom>
        </p:spPr>
        <p:txBody>
          <a:bodyPr wrap="square">
            <a:spAutoFit/>
          </a:bodyPr>
          <a:lstStyle/>
          <a:p>
            <a:r>
              <a:rPr lang="en-US" sz="1100" dirty="0"/>
              <a:t>        	</a:t>
            </a:r>
            <a:r>
              <a:rPr lang="en-US" sz="1200" dirty="0"/>
              <a:t> I</a:t>
            </a:r>
            <a:r>
              <a:rPr lang="ro-RO" sz="1200" dirty="0"/>
              <a:t>ntentionez sa aprofundez explorarea </a:t>
            </a:r>
            <a:r>
              <a:rPr lang="en-US" sz="1200" b="1" dirty="0" err="1"/>
              <a:t>aspectelor</a:t>
            </a:r>
            <a:r>
              <a:rPr lang="en-US" sz="1200" b="1" dirty="0"/>
              <a:t> de </a:t>
            </a:r>
            <a:r>
              <a:rPr lang="en-US" sz="1200" b="1" dirty="0" err="1"/>
              <a:t>patologie</a:t>
            </a:r>
            <a:r>
              <a:rPr lang="en-US" sz="1200" b="1" dirty="0"/>
              <a:t> </a:t>
            </a:r>
            <a:r>
              <a:rPr lang="en-US" sz="1200" b="1" dirty="0" err="1"/>
              <a:t>faringiana</a:t>
            </a:r>
            <a:r>
              <a:rPr lang="en-US" sz="1200" b="1" dirty="0"/>
              <a:t> </a:t>
            </a:r>
            <a:r>
              <a:rPr lang="en-US" sz="1200" dirty="0"/>
              <a:t>din </a:t>
            </a:r>
            <a:r>
              <a:rPr lang="en-US" sz="1200" dirty="0" err="1"/>
              <a:t>sfera</a:t>
            </a:r>
            <a:r>
              <a:rPr lang="en-US" sz="1200" dirty="0"/>
              <a:t> </a:t>
            </a:r>
            <a:r>
              <a:rPr lang="ro-RO" sz="1200" dirty="0"/>
              <a:t>paresteziilor faringiene printr-o analiză </a:t>
            </a:r>
            <a:r>
              <a:rPr lang="en-US" sz="1200" dirty="0" err="1"/>
              <a:t>mai</a:t>
            </a:r>
            <a:r>
              <a:rPr lang="en-US" sz="1200" dirty="0"/>
              <a:t> </a:t>
            </a:r>
            <a:r>
              <a:rPr lang="ro-RO" sz="1200" dirty="0"/>
              <a:t>detaliată</a:t>
            </a:r>
            <a:r>
              <a:rPr lang="en-US" sz="1200" dirty="0"/>
              <a:t>, </a:t>
            </a:r>
            <a:r>
              <a:rPr lang="en-US" sz="1200" dirty="0" err="1"/>
              <a:t>exhaustiva</a:t>
            </a:r>
            <a:r>
              <a:rPr lang="en-US" sz="1200" dirty="0"/>
              <a:t>, </a:t>
            </a:r>
            <a:r>
              <a:rPr lang="ro-RO" sz="1200" dirty="0"/>
              <a:t> a cauzelor, diagnosticului și tratamentului, beneficiind la accesul larg al bazelor de date internationale.</a:t>
            </a:r>
            <a:endParaRPr lang="en-US" sz="1200" dirty="0"/>
          </a:p>
          <a:p>
            <a:endParaRPr lang="ro-RO" sz="1200" dirty="0"/>
          </a:p>
          <a:p>
            <a:r>
              <a:rPr lang="en-US" sz="1200" dirty="0"/>
              <a:t>	</a:t>
            </a:r>
            <a:r>
              <a:rPr lang="ro-RO" sz="1200" b="1" dirty="0"/>
              <a:t>Obiectivele studiului </a:t>
            </a:r>
            <a:r>
              <a:rPr lang="ro-RO" sz="1200" dirty="0"/>
              <a:t>ar fi reprezentate de:</a:t>
            </a:r>
          </a:p>
          <a:p>
            <a:pPr marL="228600" indent="-228600">
              <a:buFont typeface="+mj-lt"/>
              <a:buAutoNum type="arabicPeriod"/>
            </a:pPr>
            <a:r>
              <a:rPr lang="ro-RO" sz="1200" dirty="0"/>
              <a:t>• Identificarea principalelor cauze ale paresteziilor faringiene</a:t>
            </a:r>
          </a:p>
          <a:p>
            <a:pPr marL="228600" indent="-228600">
              <a:buFont typeface="+mj-lt"/>
              <a:buAutoNum type="arabicPeriod"/>
            </a:pPr>
            <a:r>
              <a:rPr lang="ro-RO" sz="1200" dirty="0"/>
              <a:t>• Evaluarea de metode noi, moderne, de diagnosticare a paresteziilor faringiene</a:t>
            </a:r>
          </a:p>
          <a:p>
            <a:pPr marL="228600" indent="-228600">
              <a:buFont typeface="+mj-lt"/>
              <a:buAutoNum type="arabicPeriod"/>
            </a:pPr>
            <a:r>
              <a:rPr lang="ro-RO" sz="1200" dirty="0"/>
              <a:t>• Analiza opțiunilor actuale de tratament disponibile pentru pacienții cu parestezii faringiene</a:t>
            </a:r>
            <a:endParaRPr lang="en-US" sz="1200" dirty="0"/>
          </a:p>
          <a:p>
            <a:r>
              <a:rPr lang="en-US" sz="1200" dirty="0"/>
              <a:t>        	</a:t>
            </a:r>
            <a:r>
              <a:rPr lang="ro-RO" sz="1200" dirty="0"/>
              <a:t>Studiul va include initial o </a:t>
            </a:r>
            <a:r>
              <a:rPr lang="ro-RO" sz="1200" b="1" dirty="0"/>
              <a:t>revizuire sistematică a literaturii </a:t>
            </a:r>
            <a:r>
              <a:rPr lang="ro-RO" sz="1200" dirty="0"/>
              <a:t>existente privind paresteziile faringiene, concentrându-se pe studiile cele mai recente care examinează cauzele, diagnosticul și tratamentul acestor simptome. De asemenea, vor fi luate în considerare cazurile clinice particulare și studiile de cercetare experimentale relevante, pentru a obține o înțelegere mai profundă a acestui fenomen.</a:t>
            </a:r>
          </a:p>
          <a:p>
            <a:r>
              <a:rPr lang="en-US" sz="1200" dirty="0"/>
              <a:t>	</a:t>
            </a:r>
            <a:r>
              <a:rPr lang="ro-RO" sz="1200" dirty="0"/>
              <a:t>Anticipez că această cercetare va evidenția mai bine diversitatea extrema de cauze posibile ale paresteziilor faringiene, inclusiv afecțiuni neurologice, inflamația sau iritarea nervilor din zona gâtului. De asemenea, </a:t>
            </a:r>
            <a:r>
              <a:rPr lang="ro-RO" sz="1200" b="1" dirty="0"/>
              <a:t>se va explora eficacitatea diferitelor metode de diagnosticare</a:t>
            </a:r>
            <a:r>
              <a:rPr lang="ro-RO" sz="1200" dirty="0"/>
              <a:t>, precum endoscopia sau</a:t>
            </a:r>
            <a:r>
              <a:rPr lang="en-US" sz="1200" dirty="0"/>
              <a:t> diverse</a:t>
            </a:r>
            <a:r>
              <a:rPr lang="ro-RO" sz="1200" dirty="0"/>
              <a:t> teste funcționale specifice.</a:t>
            </a:r>
            <a:endParaRPr lang="en-US" sz="1200" dirty="0"/>
          </a:p>
          <a:p>
            <a:r>
              <a:rPr lang="en-US" sz="1200" dirty="0"/>
              <a:t>                            </a:t>
            </a:r>
            <a:r>
              <a:rPr lang="ro-RO" sz="1200" dirty="0"/>
              <a:t> Pe baza acestor informații, </a:t>
            </a:r>
            <a:r>
              <a:rPr lang="ro-RO" sz="1200" b="1" dirty="0"/>
              <a:t>va fi elaborat un posibil algoritm de tratament </a:t>
            </a:r>
            <a:r>
              <a:rPr lang="ro-RO" sz="1200" dirty="0"/>
              <a:t>pentru pacienții cu parestezii faringiene.</a:t>
            </a:r>
          </a:p>
          <a:p>
            <a:r>
              <a:rPr lang="en-US" sz="1200" dirty="0"/>
              <a:t>	</a:t>
            </a:r>
            <a:r>
              <a:rPr lang="ro-RO" sz="1200" dirty="0"/>
              <a:t>Rezultatele consideram ca ar putea contribui la o mai bună înțelegere a paresteziilor faringiene și la îmbunătățirea managementului pacienților care suferă de aceste simptome. Aceste informații ar putea fi utile </a:t>
            </a:r>
            <a:r>
              <a:rPr lang="ro-RO" sz="1200" b="1" dirty="0"/>
              <a:t>pentru practicienii </a:t>
            </a:r>
            <a:r>
              <a:rPr lang="ro-RO" sz="1200" dirty="0"/>
              <a:t>din domeniul medicinii care se confruntă cu diagnosticarea și tratamentul pacienților cu parestezii faringiene.</a:t>
            </a:r>
            <a:endParaRPr lang="en-US" sz="1200" dirty="0"/>
          </a:p>
          <a:p>
            <a:endParaRPr lang="ro-RO" sz="1100" dirty="0"/>
          </a:p>
        </p:txBody>
      </p:sp>
      <p:pic>
        <p:nvPicPr>
          <p:cNvPr id="8" name="Picture 7">
            <a:extLst>
              <a:ext uri="{FF2B5EF4-FFF2-40B4-BE49-F238E27FC236}">
                <a16:creationId xmlns:a16="http://schemas.microsoft.com/office/drawing/2014/main" id="{6338BD39-7299-E9B0-F09A-A31503A10534}"/>
              </a:ext>
            </a:extLst>
          </p:cNvPr>
          <p:cNvPicPr>
            <a:picLocks noChangeAspect="1"/>
          </p:cNvPicPr>
          <p:nvPr/>
        </p:nvPicPr>
        <p:blipFill>
          <a:blip r:embed="rId3"/>
          <a:stretch>
            <a:fillRect/>
          </a:stretch>
        </p:blipFill>
        <p:spPr>
          <a:xfrm>
            <a:off x="6885599" y="4761148"/>
            <a:ext cx="2095235" cy="1818506"/>
          </a:xfrm>
          <a:prstGeom prst="rect">
            <a:avLst/>
          </a:prstGeom>
        </p:spPr>
      </p:pic>
    </p:spTree>
    <p:extLst>
      <p:ext uri="{BB962C8B-B14F-4D97-AF65-F5344CB8AC3E}">
        <p14:creationId xmlns:p14="http://schemas.microsoft.com/office/powerpoint/2010/main" val="39073838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Rectangle 1">
            <a:extLst>
              <a:ext uri="{FF2B5EF4-FFF2-40B4-BE49-F238E27FC236}">
                <a16:creationId xmlns:a16="http://schemas.microsoft.com/office/drawing/2014/main" id="{C677174D-E46A-4D37-ACB4-9CC8765F7011}"/>
              </a:ext>
            </a:extLst>
          </p:cNvPr>
          <p:cNvSpPr/>
          <p:nvPr/>
        </p:nvSpPr>
        <p:spPr>
          <a:xfrm>
            <a:off x="2283855" y="571089"/>
            <a:ext cx="5476927" cy="307777"/>
          </a:xfrm>
          <a:prstGeom prst="rect">
            <a:avLst/>
          </a:prstGeom>
        </p:spPr>
        <p:txBody>
          <a:bodyPr wrap="square">
            <a:spAutoFit/>
          </a:bodyPr>
          <a:lstStyle/>
          <a:p>
            <a:r>
              <a:rPr lang="en-US" sz="1400" b="1" dirty="0">
                <a:solidFill>
                  <a:prstClr val="black"/>
                </a:solidFill>
                <a:latin typeface="Times New Roman" panose="02020603050405020304" pitchFamily="18" charset="0"/>
                <a:ea typeface="Times New Roman" panose="02020603050405020304" pitchFamily="18" charset="0"/>
                <a:cs typeface="+mj-cs"/>
              </a:rPr>
              <a:t>E. </a:t>
            </a:r>
            <a:r>
              <a:rPr lang="en-US" sz="1400" b="1" dirty="0" err="1">
                <a:solidFill>
                  <a:srgbClr val="FF0000"/>
                </a:solidFill>
                <a:latin typeface="Times New Roman" panose="02020603050405020304" pitchFamily="18" charset="0"/>
                <a:ea typeface="Times New Roman" panose="02020603050405020304" pitchFamily="18" charset="0"/>
                <a:cs typeface="+mj-cs"/>
              </a:rPr>
              <a:t>Rezultatele</a:t>
            </a:r>
            <a:r>
              <a:rPr lang="en-US" sz="1400" b="1" dirty="0">
                <a:solidFill>
                  <a:srgbClr val="FF0000"/>
                </a:solidFill>
                <a:latin typeface="Times New Roman" panose="02020603050405020304" pitchFamily="18" charset="0"/>
                <a:ea typeface="Times New Roman" panose="02020603050405020304" pitchFamily="18" charset="0"/>
                <a:cs typeface="+mj-cs"/>
              </a:rPr>
              <a:t> estimate </a:t>
            </a:r>
            <a:r>
              <a:rPr lang="en-US" sz="1400" b="1" dirty="0">
                <a:solidFill>
                  <a:prstClr val="black"/>
                </a:solidFill>
                <a:latin typeface="Times New Roman" panose="02020603050405020304" pitchFamily="18" charset="0"/>
                <a:ea typeface="Times New Roman" panose="02020603050405020304" pitchFamily="18" charset="0"/>
                <a:cs typeface="+mj-cs"/>
              </a:rPr>
              <a:t>ale </a:t>
            </a:r>
            <a:r>
              <a:rPr lang="en-US" sz="1400" b="1" dirty="0" err="1">
                <a:solidFill>
                  <a:prstClr val="black"/>
                </a:solidFill>
                <a:latin typeface="Times New Roman" panose="02020603050405020304" pitchFamily="18" charset="0"/>
                <a:ea typeface="Times New Roman" panose="02020603050405020304" pitchFamily="18" charset="0"/>
                <a:cs typeface="+mj-cs"/>
              </a:rPr>
              <a:t>planurilor</a:t>
            </a:r>
            <a:r>
              <a:rPr lang="en-US" sz="1400" b="1" dirty="0">
                <a:solidFill>
                  <a:prstClr val="black"/>
                </a:solidFill>
                <a:latin typeface="Times New Roman" panose="02020603050405020304" pitchFamily="18" charset="0"/>
                <a:ea typeface="Times New Roman" panose="02020603050405020304" pitchFamily="18" charset="0"/>
                <a:cs typeface="+mj-cs"/>
              </a:rPr>
              <a:t> </a:t>
            </a:r>
            <a:r>
              <a:rPr lang="en-US" sz="1400" b="1" dirty="0" err="1">
                <a:solidFill>
                  <a:prstClr val="black"/>
                </a:solidFill>
                <a:latin typeface="Times New Roman" panose="02020603050405020304" pitchFamily="18" charset="0"/>
                <a:ea typeface="Times New Roman" panose="02020603050405020304" pitchFamily="18" charset="0"/>
                <a:cs typeface="+mj-cs"/>
              </a:rPr>
              <a:t>mele</a:t>
            </a:r>
            <a:r>
              <a:rPr lang="en-US" sz="1400" b="1" dirty="0">
                <a:solidFill>
                  <a:prstClr val="black"/>
                </a:solidFill>
                <a:latin typeface="Times New Roman" panose="02020603050405020304" pitchFamily="18" charset="0"/>
                <a:ea typeface="Times New Roman" panose="02020603050405020304" pitchFamily="18" charset="0"/>
                <a:cs typeface="+mj-cs"/>
              </a:rPr>
              <a:t> de </a:t>
            </a:r>
            <a:r>
              <a:rPr lang="en-US" sz="1400" b="1" dirty="0" err="1">
                <a:solidFill>
                  <a:prstClr val="black"/>
                </a:solidFill>
                <a:latin typeface="Times New Roman" panose="02020603050405020304" pitchFamily="18" charset="0"/>
                <a:ea typeface="Times New Roman" panose="02020603050405020304" pitchFamily="18" charset="0"/>
                <a:cs typeface="+mj-cs"/>
              </a:rPr>
              <a:t>dezvoltare</a:t>
            </a:r>
            <a:r>
              <a:rPr lang="en-US" sz="1400" b="1" dirty="0">
                <a:solidFill>
                  <a:prstClr val="black"/>
                </a:solidFill>
                <a:latin typeface="Times New Roman" panose="02020603050405020304" pitchFamily="18" charset="0"/>
                <a:ea typeface="Times New Roman" panose="02020603050405020304" pitchFamily="18" charset="0"/>
                <a:cs typeface="+mj-cs"/>
              </a:rPr>
              <a:t> </a:t>
            </a:r>
            <a:r>
              <a:rPr lang="en-US" sz="1400" b="1" dirty="0" err="1">
                <a:solidFill>
                  <a:prstClr val="black"/>
                </a:solidFill>
                <a:latin typeface="Times New Roman" panose="02020603050405020304" pitchFamily="18" charset="0"/>
                <a:ea typeface="Times New Roman" panose="02020603050405020304" pitchFamily="18" charset="0"/>
                <a:cs typeface="+mj-cs"/>
              </a:rPr>
              <a:t>științifică</a:t>
            </a:r>
            <a:endParaRPr lang="ro-RO" dirty="0"/>
          </a:p>
        </p:txBody>
      </p:sp>
      <p:sp>
        <p:nvSpPr>
          <p:cNvPr id="3" name="Rectangle 2">
            <a:extLst>
              <a:ext uri="{FF2B5EF4-FFF2-40B4-BE49-F238E27FC236}">
                <a16:creationId xmlns:a16="http://schemas.microsoft.com/office/drawing/2014/main" id="{8AB1C441-E263-4A85-8865-92443F78965A}"/>
              </a:ext>
            </a:extLst>
          </p:cNvPr>
          <p:cNvSpPr/>
          <p:nvPr/>
        </p:nvSpPr>
        <p:spPr>
          <a:xfrm>
            <a:off x="801572" y="980728"/>
            <a:ext cx="8046022" cy="2862322"/>
          </a:xfrm>
          <a:prstGeom prst="rect">
            <a:avLst/>
          </a:prstGeom>
        </p:spPr>
        <p:txBody>
          <a:bodyPr wrap="square">
            <a:spAutoFit/>
          </a:bodyPr>
          <a:lstStyle/>
          <a:p>
            <a:r>
              <a:rPr lang="ro-RO" sz="1200" dirty="0"/>
              <a:t>1. </a:t>
            </a:r>
            <a:r>
              <a:rPr lang="ro-RO" sz="1200" b="1" dirty="0"/>
              <a:t>Continuarea proiectelor de cercetare </a:t>
            </a:r>
            <a:r>
              <a:rPr lang="ro-RO" sz="1200" dirty="0"/>
              <a:t>în care sunt implicat în prezent ca si coordonator sau membru al echipei de cercetare;</a:t>
            </a:r>
          </a:p>
          <a:p>
            <a:r>
              <a:rPr lang="ro-RO" sz="1200" dirty="0"/>
              <a:t>2. </a:t>
            </a:r>
            <a:r>
              <a:rPr lang="ro-RO" sz="1200" b="1" dirty="0"/>
              <a:t>Publicarea rezultatelor </a:t>
            </a:r>
            <a:r>
              <a:rPr lang="ro-RO" sz="1200" dirty="0"/>
              <a:t>obținute în urma cercetărilor personale și în echipă în reviste internaționale listate ISI Web of Science, cu factor de impact ridicat, în reviste de baze de date internaționale (BDI), în cărți și volume publicate la nivel internațional și național;</a:t>
            </a:r>
          </a:p>
          <a:p>
            <a:r>
              <a:rPr lang="ro-RO" sz="1200" dirty="0"/>
              <a:t>3</a:t>
            </a:r>
            <a:r>
              <a:rPr lang="ro-RO" sz="1200" b="1" dirty="0"/>
              <a:t>. Participarea la concursuri </a:t>
            </a:r>
            <a:r>
              <a:rPr lang="ro-RO" sz="1200" dirty="0"/>
              <a:t>pentru obținerea de proiecte/granturi internaționale și naționale în calitate de coordonator de proiect, partener sau membru în echipa de cercetare și publicarea rezultatelor cercetării;</a:t>
            </a:r>
          </a:p>
          <a:p>
            <a:r>
              <a:rPr lang="ro-RO" sz="1200" dirty="0"/>
              <a:t>4. Organizarea, participarea și </a:t>
            </a:r>
            <a:r>
              <a:rPr lang="ro-RO" sz="1200" b="1" dirty="0"/>
              <a:t>susținerea de prezentări în calitate de speaker </a:t>
            </a:r>
            <a:r>
              <a:rPr lang="ro-RO" sz="1200" dirty="0"/>
              <a:t>la conferințe naționale și internaționale, sporind prestigiul personal și științific al Universității Transilvania din Brașov;</a:t>
            </a:r>
          </a:p>
          <a:p>
            <a:r>
              <a:rPr lang="ro-RO" sz="1200" dirty="0"/>
              <a:t>5. Implicarea în </a:t>
            </a:r>
            <a:r>
              <a:rPr lang="ro-RO" sz="1200" b="1" dirty="0"/>
              <a:t>echipele de cercetare </a:t>
            </a:r>
            <a:r>
              <a:rPr lang="ro-RO" sz="1200" dirty="0"/>
              <a:t>din rețeaua de studii clinice, în registre naționale și internaționale, ca investigator principal, în domeniul de competență</a:t>
            </a:r>
          </a:p>
          <a:p>
            <a:r>
              <a:rPr lang="ro-RO" sz="1200" dirty="0"/>
              <a:t>6. Cresterea permanenta a calitatii si vizibilitatii la nivel national si international a activitatii mele de cercetare stiintifica;</a:t>
            </a:r>
          </a:p>
          <a:p>
            <a:r>
              <a:rPr lang="ro-RO" sz="1200" dirty="0"/>
              <a:t>7. Inițierea </a:t>
            </a:r>
            <a:r>
              <a:rPr lang="ro-RO" sz="1200" b="1" dirty="0"/>
              <a:t>colaborărilor cu parteneri din alte universități</a:t>
            </a:r>
            <a:r>
              <a:rPr lang="ro-RO" sz="1200" dirty="0"/>
              <a:t>, din țară și străinătate, precum și dezvoltarea de noi parteneriate de cercetare cu alte instituții de specialitate;</a:t>
            </a:r>
          </a:p>
          <a:p>
            <a:r>
              <a:rPr lang="ro-RO" sz="1200" dirty="0"/>
              <a:t>8. </a:t>
            </a:r>
            <a:r>
              <a:rPr lang="ro-RO" sz="1200" b="1" dirty="0"/>
              <a:t>Diseminarea rezultatelor </a:t>
            </a:r>
            <a:r>
              <a:rPr lang="ro-RO" sz="1200" dirty="0"/>
              <a:t>cercetării echipei în care lucrez, prin publicarea de lucrări științifice în reviste de specialitate cu recunoaștere națională și internațională și participarea la conferințe științifice de prestigiu în țară și străinătate;</a:t>
            </a:r>
          </a:p>
        </p:txBody>
      </p:sp>
      <p:pic>
        <p:nvPicPr>
          <p:cNvPr id="8" name="Picture 7">
            <a:extLst>
              <a:ext uri="{FF2B5EF4-FFF2-40B4-BE49-F238E27FC236}">
                <a16:creationId xmlns:a16="http://schemas.microsoft.com/office/drawing/2014/main" id="{F0255A2A-5941-7BAF-75ED-E873B8897A55}"/>
              </a:ext>
            </a:extLst>
          </p:cNvPr>
          <p:cNvPicPr>
            <a:picLocks noChangeAspect="1"/>
          </p:cNvPicPr>
          <p:nvPr/>
        </p:nvPicPr>
        <p:blipFill>
          <a:blip r:embed="rId3"/>
          <a:stretch>
            <a:fillRect/>
          </a:stretch>
        </p:blipFill>
        <p:spPr>
          <a:xfrm>
            <a:off x="5148064" y="3914496"/>
            <a:ext cx="3699530" cy="1568412"/>
          </a:xfrm>
          <a:prstGeom prst="rect">
            <a:avLst/>
          </a:prstGeom>
        </p:spPr>
      </p:pic>
    </p:spTree>
    <p:extLst>
      <p:ext uri="{BB962C8B-B14F-4D97-AF65-F5344CB8AC3E}">
        <p14:creationId xmlns:p14="http://schemas.microsoft.com/office/powerpoint/2010/main" val="4540549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3" name="Rectangle 2">
            <a:extLst>
              <a:ext uri="{FF2B5EF4-FFF2-40B4-BE49-F238E27FC236}">
                <a16:creationId xmlns:a16="http://schemas.microsoft.com/office/drawing/2014/main" id="{71FA0E17-305B-4C44-BB84-5EC810496E56}"/>
              </a:ext>
            </a:extLst>
          </p:cNvPr>
          <p:cNvSpPr/>
          <p:nvPr/>
        </p:nvSpPr>
        <p:spPr>
          <a:xfrm>
            <a:off x="1295636" y="1323273"/>
            <a:ext cx="6228692" cy="707886"/>
          </a:xfrm>
          <a:prstGeom prst="rect">
            <a:avLst/>
          </a:prstGeom>
        </p:spPr>
        <p:txBody>
          <a:bodyPr wrap="square">
            <a:spAutoFit/>
          </a:bodyPr>
          <a:lstStyle/>
          <a:p>
            <a:pPr algn="ctr"/>
            <a:r>
              <a:rPr lang="en-US" sz="2000" b="1" u="sng" dirty="0">
                <a:solidFill>
                  <a:srgbClr val="0070C0"/>
                </a:solidFill>
                <a:latin typeface="Times New Roman" panose="02020603050405020304" pitchFamily="18" charset="0"/>
              </a:rPr>
              <a:t>3. </a:t>
            </a:r>
            <a:r>
              <a:rPr lang="ro-RO" sz="2000" b="1" u="sng" dirty="0">
                <a:solidFill>
                  <a:srgbClr val="0070C0"/>
                </a:solidFill>
                <a:latin typeface="Times New Roman" panose="02020603050405020304" pitchFamily="18" charset="0"/>
              </a:rPr>
              <a:t>PLANURI DE EVOLUȚIE ȘI DEZVOLTARE PROFESIONALĂ ȘI ACADEMICĂ </a:t>
            </a:r>
            <a:endParaRPr lang="ro-RO" sz="3600" b="1" u="sng" dirty="0">
              <a:solidFill>
                <a:srgbClr val="0070C0"/>
              </a:solidFill>
            </a:endParaRPr>
          </a:p>
        </p:txBody>
      </p:sp>
      <p:sp>
        <p:nvSpPr>
          <p:cNvPr id="9" name="Rectangle 8">
            <a:extLst>
              <a:ext uri="{FF2B5EF4-FFF2-40B4-BE49-F238E27FC236}">
                <a16:creationId xmlns:a16="http://schemas.microsoft.com/office/drawing/2014/main" id="{1F17D72C-A1BE-4C31-A8C1-1569A0530446}"/>
              </a:ext>
            </a:extLst>
          </p:cNvPr>
          <p:cNvSpPr/>
          <p:nvPr/>
        </p:nvSpPr>
        <p:spPr>
          <a:xfrm>
            <a:off x="4171454" y="2578035"/>
            <a:ext cx="4248472" cy="1754326"/>
          </a:xfrm>
          <a:prstGeom prst="rect">
            <a:avLst/>
          </a:prstGeom>
        </p:spPr>
        <p:txBody>
          <a:bodyPr wrap="square">
            <a:spAutoFit/>
          </a:bodyPr>
          <a:lstStyle/>
          <a:p>
            <a:pPr marL="342900" indent="-342900">
              <a:buAutoNum type="alphaUcPeriod"/>
            </a:pPr>
            <a:r>
              <a:rPr lang="ro-RO" b="1" dirty="0">
                <a:solidFill>
                  <a:srgbClr val="000000"/>
                </a:solidFill>
                <a:latin typeface="Times New Roman" panose="02020603050405020304" pitchFamily="18" charset="0"/>
              </a:rPr>
              <a:t>OBIECTIVE GENERALE</a:t>
            </a:r>
            <a:endParaRPr lang="en-US" b="1" dirty="0">
              <a:solidFill>
                <a:srgbClr val="000000"/>
              </a:solidFill>
              <a:latin typeface="Times New Roman" panose="02020603050405020304" pitchFamily="18" charset="0"/>
            </a:endParaRPr>
          </a:p>
          <a:p>
            <a:endParaRPr lang="en-US" b="1" dirty="0">
              <a:solidFill>
                <a:srgbClr val="000000"/>
              </a:solidFill>
              <a:latin typeface="Times New Roman" panose="02020603050405020304" pitchFamily="18" charset="0"/>
            </a:endParaRPr>
          </a:p>
          <a:p>
            <a:r>
              <a:rPr lang="ro-RO" b="1" dirty="0">
                <a:solidFill>
                  <a:srgbClr val="000000"/>
                </a:solidFill>
                <a:latin typeface="Times New Roman" panose="02020603050405020304" pitchFamily="18" charset="0"/>
              </a:rPr>
              <a:t>B. </a:t>
            </a:r>
            <a:r>
              <a:rPr lang="en-US" b="1" dirty="0">
                <a:solidFill>
                  <a:srgbClr val="000000"/>
                </a:solidFill>
                <a:latin typeface="Times New Roman" panose="02020603050405020304" pitchFamily="18" charset="0"/>
              </a:rPr>
              <a:t>  </a:t>
            </a:r>
            <a:r>
              <a:rPr lang="ro-RO" b="1" dirty="0">
                <a:solidFill>
                  <a:srgbClr val="000000"/>
                </a:solidFill>
                <a:latin typeface="Times New Roman" panose="02020603050405020304" pitchFamily="18" charset="0"/>
              </a:rPr>
              <a:t>STRATEGII PROPUSE PENTRU REALIZAREA OBIECTIVELOR</a:t>
            </a:r>
            <a:endParaRPr lang="en-US" b="1" dirty="0">
              <a:solidFill>
                <a:srgbClr val="000000"/>
              </a:solidFill>
              <a:latin typeface="Times New Roman" panose="02020603050405020304" pitchFamily="18" charset="0"/>
            </a:endParaRPr>
          </a:p>
          <a:p>
            <a:endParaRPr lang="en-US" b="1" dirty="0">
              <a:solidFill>
                <a:srgbClr val="000000"/>
              </a:solidFill>
              <a:latin typeface="Times New Roman" panose="02020603050405020304" pitchFamily="18" charset="0"/>
            </a:endParaRPr>
          </a:p>
          <a:p>
            <a:r>
              <a:rPr lang="ro-RO" b="1" dirty="0">
                <a:solidFill>
                  <a:srgbClr val="000000"/>
                </a:solidFill>
                <a:latin typeface="Times New Roman" panose="02020603050405020304" pitchFamily="18" charset="0"/>
              </a:rPr>
              <a:t>C. </a:t>
            </a:r>
            <a:r>
              <a:rPr lang="en-US" b="1" dirty="0">
                <a:solidFill>
                  <a:srgbClr val="000000"/>
                </a:solidFill>
                <a:latin typeface="Times New Roman" panose="02020603050405020304" pitchFamily="18" charset="0"/>
              </a:rPr>
              <a:t>  </a:t>
            </a:r>
            <a:r>
              <a:rPr lang="ro-RO" b="1" dirty="0">
                <a:solidFill>
                  <a:srgbClr val="000000"/>
                </a:solidFill>
                <a:latin typeface="Times New Roman" panose="02020603050405020304" pitchFamily="18" charset="0"/>
              </a:rPr>
              <a:t>REZULTATE AȘTEPTATE</a:t>
            </a:r>
            <a:endParaRPr lang="ro-RO" sz="3200" dirty="0"/>
          </a:p>
        </p:txBody>
      </p:sp>
      <p:pic>
        <p:nvPicPr>
          <p:cNvPr id="2" name="Picture 1">
            <a:extLst>
              <a:ext uri="{FF2B5EF4-FFF2-40B4-BE49-F238E27FC236}">
                <a16:creationId xmlns:a16="http://schemas.microsoft.com/office/drawing/2014/main" id="{4696A17B-5304-46D7-A701-6F44BA219BEF}"/>
              </a:ext>
            </a:extLst>
          </p:cNvPr>
          <p:cNvPicPr>
            <a:picLocks noChangeAspect="1"/>
          </p:cNvPicPr>
          <p:nvPr/>
        </p:nvPicPr>
        <p:blipFill>
          <a:blip r:embed="rId3"/>
          <a:stretch>
            <a:fillRect/>
          </a:stretch>
        </p:blipFill>
        <p:spPr>
          <a:xfrm>
            <a:off x="1763688" y="2447459"/>
            <a:ext cx="2176461" cy="1963082"/>
          </a:xfrm>
          <a:prstGeom prst="rect">
            <a:avLst/>
          </a:prstGeom>
        </p:spPr>
      </p:pic>
    </p:spTree>
    <p:extLst>
      <p:ext uri="{BB962C8B-B14F-4D97-AF65-F5344CB8AC3E}">
        <p14:creationId xmlns:p14="http://schemas.microsoft.com/office/powerpoint/2010/main" val="23570123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Rectangle 1">
            <a:extLst>
              <a:ext uri="{FF2B5EF4-FFF2-40B4-BE49-F238E27FC236}">
                <a16:creationId xmlns:a16="http://schemas.microsoft.com/office/drawing/2014/main" id="{3487814D-2A4A-40C0-9657-249C1BE2F364}"/>
              </a:ext>
            </a:extLst>
          </p:cNvPr>
          <p:cNvSpPr/>
          <p:nvPr/>
        </p:nvSpPr>
        <p:spPr>
          <a:xfrm>
            <a:off x="216433" y="2028617"/>
            <a:ext cx="4499583" cy="4139595"/>
          </a:xfrm>
          <a:prstGeom prst="rect">
            <a:avLst/>
          </a:prstGeom>
        </p:spPr>
        <p:txBody>
          <a:bodyPr wrap="square">
            <a:spAutoFit/>
          </a:bodyPr>
          <a:lstStyle/>
          <a:p>
            <a:pPr marL="228600" indent="-228600">
              <a:buAutoNum type="alphaUcPeriod"/>
            </a:pPr>
            <a:r>
              <a:rPr lang="ro-RO" sz="2400" b="1" dirty="0">
                <a:solidFill>
                  <a:srgbClr val="000000"/>
                </a:solidFill>
                <a:latin typeface="Times New Roman" panose="02020603050405020304" pitchFamily="18" charset="0"/>
              </a:rPr>
              <a:t>OBIECTIVE GENERALE: </a:t>
            </a:r>
            <a:endParaRPr lang="en-US" sz="2400" b="1" dirty="0">
              <a:solidFill>
                <a:srgbClr val="000000"/>
              </a:solidFill>
              <a:latin typeface="Times New Roman" panose="02020603050405020304" pitchFamily="18" charset="0"/>
            </a:endParaRPr>
          </a:p>
          <a:p>
            <a:endParaRPr lang="ro-RO" sz="1100" dirty="0">
              <a:solidFill>
                <a:srgbClr val="000000"/>
              </a:solidFill>
              <a:latin typeface="Times New Roman" panose="02020603050405020304" pitchFamily="18" charset="0"/>
            </a:endParaRPr>
          </a:p>
          <a:p>
            <a:r>
              <a:rPr lang="ro-RO" sz="1200" dirty="0">
                <a:solidFill>
                  <a:srgbClr val="000000"/>
                </a:solidFill>
                <a:latin typeface="Times New Roman" panose="02020603050405020304" pitchFamily="18" charset="0"/>
              </a:rPr>
              <a:t>• </a:t>
            </a:r>
            <a:r>
              <a:rPr lang="ro-RO" sz="1200" b="1" dirty="0">
                <a:solidFill>
                  <a:srgbClr val="000000"/>
                </a:solidFill>
                <a:latin typeface="Times New Roman" panose="02020603050405020304" pitchFamily="18" charset="0"/>
              </a:rPr>
              <a:t>Obținerea de noi competențe</a:t>
            </a:r>
            <a:r>
              <a:rPr lang="ro-RO" sz="1200" dirty="0">
                <a:solidFill>
                  <a:srgbClr val="000000"/>
                </a:solidFill>
                <a:latin typeface="Times New Roman" panose="02020603050405020304" pitchFamily="18" charset="0"/>
              </a:rPr>
              <a:t>, cunoștințe și calificări în activitatea profesională și academică din departamentul meu, din Școala Doctorală și din societățile profesionale din care sunt membru, printr-un proces de educație continuă; </a:t>
            </a:r>
            <a:endParaRPr lang="en-US" sz="1200" dirty="0">
              <a:solidFill>
                <a:srgbClr val="000000"/>
              </a:solidFill>
              <a:latin typeface="Times New Roman" panose="02020603050405020304" pitchFamily="18" charset="0"/>
            </a:endParaRPr>
          </a:p>
          <a:p>
            <a:endParaRPr lang="ro-RO" sz="1200" dirty="0">
              <a:solidFill>
                <a:srgbClr val="000000"/>
              </a:solidFill>
              <a:latin typeface="Times New Roman" panose="02020603050405020304" pitchFamily="18" charset="0"/>
            </a:endParaRPr>
          </a:p>
          <a:p>
            <a:r>
              <a:rPr lang="ro-RO" sz="1200" dirty="0">
                <a:solidFill>
                  <a:srgbClr val="000000"/>
                </a:solidFill>
                <a:latin typeface="Times New Roman" panose="02020603050405020304" pitchFamily="18" charset="0"/>
              </a:rPr>
              <a:t>• Adaptare și consolidare prin experiența profesională personală și dobândirea permanentă de noi cunoștințe profesionale </a:t>
            </a:r>
            <a:r>
              <a:rPr lang="ro-RO" sz="1200" b="1" dirty="0">
                <a:solidFill>
                  <a:srgbClr val="000000"/>
                </a:solidFill>
                <a:latin typeface="Times New Roman" panose="02020603050405020304" pitchFamily="18" charset="0"/>
              </a:rPr>
              <a:t>prin formare continuă în programe EMC; </a:t>
            </a:r>
            <a:endParaRPr lang="en-US" sz="1200" b="1" dirty="0">
              <a:solidFill>
                <a:srgbClr val="000000"/>
              </a:solidFill>
              <a:latin typeface="Times New Roman" panose="02020603050405020304" pitchFamily="18" charset="0"/>
            </a:endParaRPr>
          </a:p>
          <a:p>
            <a:endParaRPr lang="ro-RO" sz="1200" dirty="0">
              <a:solidFill>
                <a:srgbClr val="000000"/>
              </a:solidFill>
              <a:latin typeface="Times New Roman" panose="02020603050405020304" pitchFamily="18" charset="0"/>
            </a:endParaRPr>
          </a:p>
          <a:p>
            <a:r>
              <a:rPr lang="it-IT" sz="1200" dirty="0">
                <a:solidFill>
                  <a:srgbClr val="000000"/>
                </a:solidFill>
                <a:latin typeface="Times New Roman" panose="02020603050405020304" pitchFamily="18" charset="0"/>
              </a:rPr>
              <a:t>• Asigurarea permanentă a </a:t>
            </a:r>
            <a:r>
              <a:rPr lang="it-IT" sz="1200" b="1" dirty="0">
                <a:solidFill>
                  <a:srgbClr val="000000"/>
                </a:solidFill>
                <a:latin typeface="Times New Roman" panose="02020603050405020304" pitchFamily="18" charset="0"/>
              </a:rPr>
              <a:t>corelației dintre activitățile de cercetare, profesionale medicale și academice; </a:t>
            </a:r>
          </a:p>
          <a:p>
            <a:endParaRPr lang="it-IT" sz="1200" dirty="0">
              <a:solidFill>
                <a:srgbClr val="000000"/>
              </a:solidFill>
              <a:latin typeface="Times New Roman" panose="02020603050405020304" pitchFamily="18" charset="0"/>
            </a:endParaRPr>
          </a:p>
          <a:p>
            <a:r>
              <a:rPr lang="ro-RO" sz="1200" dirty="0">
                <a:solidFill>
                  <a:srgbClr val="000000"/>
                </a:solidFill>
                <a:latin typeface="Times New Roman" panose="02020603050405020304" pitchFamily="18" charset="0"/>
              </a:rPr>
              <a:t>• Organizarea, participarea și susținerea prezentărilor în calitate </a:t>
            </a:r>
            <a:r>
              <a:rPr lang="ro-RO" sz="1200" b="1" dirty="0">
                <a:solidFill>
                  <a:srgbClr val="000000"/>
                </a:solidFill>
                <a:latin typeface="Times New Roman" panose="02020603050405020304" pitchFamily="18" charset="0"/>
              </a:rPr>
              <a:t>de speaker la workshop-uri, conferințe naționale și internaționale, pentru popularizarea și diseminarea rezultatelor cercetării în domeniile menționate;</a:t>
            </a:r>
            <a:r>
              <a:rPr lang="ro-RO" sz="1200" dirty="0">
                <a:solidFill>
                  <a:srgbClr val="000000"/>
                </a:solidFill>
                <a:latin typeface="Times New Roman" panose="02020603050405020304" pitchFamily="18" charset="0"/>
              </a:rPr>
              <a:t> participarea constantă la alte manifestări științifice reprezintă o modalitate de perfecționare permanentă, de colaborare, de creștere a vizibilității și prestigiului personal și instituțional. </a:t>
            </a:r>
            <a:endParaRPr lang="ro-RO" sz="2000" dirty="0"/>
          </a:p>
        </p:txBody>
      </p:sp>
      <p:pic>
        <p:nvPicPr>
          <p:cNvPr id="3" name="Picture 2">
            <a:extLst>
              <a:ext uri="{FF2B5EF4-FFF2-40B4-BE49-F238E27FC236}">
                <a16:creationId xmlns:a16="http://schemas.microsoft.com/office/drawing/2014/main" id="{1B3077E1-5AB0-414B-8AF4-3239FD021534}"/>
              </a:ext>
            </a:extLst>
          </p:cNvPr>
          <p:cNvPicPr>
            <a:picLocks noChangeAspect="1"/>
          </p:cNvPicPr>
          <p:nvPr/>
        </p:nvPicPr>
        <p:blipFill>
          <a:blip r:embed="rId4"/>
          <a:stretch>
            <a:fillRect/>
          </a:stretch>
        </p:blipFill>
        <p:spPr>
          <a:xfrm>
            <a:off x="4716016" y="0"/>
            <a:ext cx="4139543" cy="4932523"/>
          </a:xfrm>
          <a:prstGeom prst="rect">
            <a:avLst/>
          </a:prstGeom>
        </p:spPr>
      </p:pic>
    </p:spTree>
    <p:extLst>
      <p:ext uri="{BB962C8B-B14F-4D97-AF65-F5344CB8AC3E}">
        <p14:creationId xmlns:p14="http://schemas.microsoft.com/office/powerpoint/2010/main" val="100640693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Rectangle 1">
            <a:extLst>
              <a:ext uri="{FF2B5EF4-FFF2-40B4-BE49-F238E27FC236}">
                <a16:creationId xmlns:a16="http://schemas.microsoft.com/office/drawing/2014/main" id="{AEBD52DD-7E58-4064-8D65-E6D18F8E56D1}"/>
              </a:ext>
            </a:extLst>
          </p:cNvPr>
          <p:cNvSpPr/>
          <p:nvPr/>
        </p:nvSpPr>
        <p:spPr>
          <a:xfrm>
            <a:off x="480849" y="2096852"/>
            <a:ext cx="8208864" cy="4632037"/>
          </a:xfrm>
          <a:prstGeom prst="rect">
            <a:avLst/>
          </a:prstGeom>
        </p:spPr>
        <p:txBody>
          <a:bodyPr wrap="square">
            <a:spAutoFit/>
          </a:bodyPr>
          <a:lstStyle/>
          <a:p>
            <a:r>
              <a:rPr lang="en-US" sz="2000" b="1" dirty="0">
                <a:solidFill>
                  <a:srgbClr val="000000"/>
                </a:solidFill>
                <a:latin typeface="Times New Roman" panose="02020603050405020304" pitchFamily="18" charset="0"/>
              </a:rPr>
              <a:t>B. S</a:t>
            </a:r>
            <a:r>
              <a:rPr lang="ro-RO" sz="2000" b="1" dirty="0">
                <a:solidFill>
                  <a:srgbClr val="000000"/>
                </a:solidFill>
                <a:latin typeface="Times New Roman" panose="02020603050405020304" pitchFamily="18" charset="0"/>
              </a:rPr>
              <a:t>TRATEGII PROPUSE PENTRU REALIZAREA OBIECTIVELOR: </a:t>
            </a:r>
            <a:endParaRPr lang="en-US" sz="1100" b="1" dirty="0">
              <a:solidFill>
                <a:srgbClr val="000000"/>
              </a:solidFill>
              <a:latin typeface="Times New Roman" panose="02020603050405020304" pitchFamily="18" charset="0"/>
            </a:endParaRPr>
          </a:p>
          <a:p>
            <a:endParaRPr lang="ro-RO" sz="1100" dirty="0">
              <a:solidFill>
                <a:srgbClr val="000000"/>
              </a:solidFill>
              <a:latin typeface="Times New Roman" panose="02020603050405020304" pitchFamily="18" charset="0"/>
            </a:endParaRPr>
          </a:p>
          <a:p>
            <a:r>
              <a:rPr lang="ro-RO" sz="1100" dirty="0">
                <a:solidFill>
                  <a:srgbClr val="000000"/>
                </a:solidFill>
                <a:latin typeface="Times New Roman" panose="02020603050405020304" pitchFamily="18" charset="0"/>
              </a:rPr>
              <a:t>• </a:t>
            </a:r>
            <a:r>
              <a:rPr lang="ro-RO" sz="1200" dirty="0">
                <a:solidFill>
                  <a:srgbClr val="000000"/>
                </a:solidFill>
                <a:latin typeface="Times New Roman" panose="02020603050405020304" pitchFamily="18" charset="0"/>
              </a:rPr>
              <a:t>Desfasurarea activitatii academice se va baza pe </a:t>
            </a:r>
            <a:r>
              <a:rPr lang="ro-RO" sz="1200" b="1" dirty="0">
                <a:solidFill>
                  <a:srgbClr val="000000"/>
                </a:solidFill>
                <a:latin typeface="Times New Roman" panose="02020603050405020304" pitchFamily="18" charset="0"/>
              </a:rPr>
              <a:t>procesul continuu de perfectionare a metodologiei de predare </a:t>
            </a:r>
            <a:r>
              <a:rPr lang="ro-RO" sz="1200" dirty="0">
                <a:solidFill>
                  <a:srgbClr val="000000"/>
                </a:solidFill>
                <a:latin typeface="Times New Roman" panose="02020603050405020304" pitchFamily="18" charset="0"/>
              </a:rPr>
              <a:t>a disciplinei, pe sprijinirea, coordonarea, sprijinirea si implicarea permanenta a studentilor in procesul de aprofundare a cunostintelor medicale si a activitatii de cercetare, pentru asigurarea si furnizarea de informatii actualizate, în conformitate cu ghidurile naționale, europene și mondiale acceptate, in diagnostic și tratament. </a:t>
            </a:r>
            <a:endParaRPr lang="en-US" sz="1200" dirty="0">
              <a:solidFill>
                <a:srgbClr val="000000"/>
              </a:solidFill>
              <a:latin typeface="Times New Roman" panose="02020603050405020304" pitchFamily="18" charset="0"/>
            </a:endParaRPr>
          </a:p>
          <a:p>
            <a:endParaRPr lang="ro-RO" sz="1200" dirty="0">
              <a:solidFill>
                <a:srgbClr val="000000"/>
              </a:solidFill>
              <a:latin typeface="Times New Roman" panose="02020603050405020304" pitchFamily="18" charset="0"/>
            </a:endParaRPr>
          </a:p>
          <a:p>
            <a:r>
              <a:rPr lang="ro-RO" sz="1200" dirty="0">
                <a:solidFill>
                  <a:srgbClr val="000000"/>
                </a:solidFill>
                <a:latin typeface="Times New Roman" panose="02020603050405020304" pitchFamily="18" charset="0"/>
              </a:rPr>
              <a:t>• </a:t>
            </a:r>
            <a:r>
              <a:rPr lang="ro-RO" sz="1200" b="1" dirty="0">
                <a:solidFill>
                  <a:srgbClr val="000000"/>
                </a:solidFill>
                <a:latin typeface="Times New Roman" panose="02020603050405020304" pitchFamily="18" charset="0"/>
              </a:rPr>
              <a:t>Respectarea ghidurilor </a:t>
            </a:r>
            <a:r>
              <a:rPr lang="en-US" sz="1200" b="1" dirty="0">
                <a:solidFill>
                  <a:srgbClr val="000000"/>
                </a:solidFill>
                <a:latin typeface="Times New Roman" panose="02020603050405020304" pitchFamily="18" charset="0"/>
              </a:rPr>
              <a:t>international </a:t>
            </a:r>
            <a:r>
              <a:rPr lang="ro-RO" sz="1200" b="1" dirty="0">
                <a:solidFill>
                  <a:srgbClr val="000000"/>
                </a:solidFill>
                <a:latin typeface="Times New Roman" panose="02020603050405020304" pitchFamily="18" charset="0"/>
              </a:rPr>
              <a:t>de bună practică</a:t>
            </a:r>
            <a:r>
              <a:rPr lang="en-US" sz="1200" b="1" dirty="0">
                <a:solidFill>
                  <a:srgbClr val="000000"/>
                </a:solidFill>
                <a:latin typeface="Times New Roman" panose="02020603050405020304" pitchFamily="18" charset="0"/>
              </a:rPr>
              <a:t>,</a:t>
            </a:r>
            <a:r>
              <a:rPr lang="en-US" sz="1200" dirty="0">
                <a:solidFill>
                  <a:srgbClr val="000000"/>
                </a:solidFill>
                <a:latin typeface="Times New Roman" panose="02020603050405020304" pitchFamily="18" charset="0"/>
              </a:rPr>
              <a:t> </a:t>
            </a:r>
            <a:r>
              <a:rPr lang="ro-RO" sz="1200" dirty="0">
                <a:solidFill>
                  <a:srgbClr val="000000"/>
                </a:solidFill>
                <a:latin typeface="Times New Roman" panose="02020603050405020304" pitchFamily="18" charset="0"/>
              </a:rPr>
              <a:t>pentru a asigura inalta calitate a activității academice și medicale, </a:t>
            </a:r>
            <a:endParaRPr lang="en-US" sz="1200" dirty="0">
              <a:solidFill>
                <a:srgbClr val="000000"/>
              </a:solidFill>
              <a:latin typeface="Times New Roman" panose="02020603050405020304" pitchFamily="18" charset="0"/>
            </a:endParaRPr>
          </a:p>
          <a:p>
            <a:endParaRPr lang="ro-RO" sz="1200" dirty="0">
              <a:solidFill>
                <a:srgbClr val="000000"/>
              </a:solidFill>
              <a:latin typeface="Times New Roman" panose="02020603050405020304" pitchFamily="18" charset="0"/>
            </a:endParaRPr>
          </a:p>
          <a:p>
            <a:r>
              <a:rPr lang="ro-RO" sz="1200" dirty="0">
                <a:solidFill>
                  <a:srgbClr val="000000"/>
                </a:solidFill>
                <a:latin typeface="Times New Roman" panose="02020603050405020304" pitchFamily="18" charset="0"/>
              </a:rPr>
              <a:t>• Îmbunătățirea suportului multimedia, accesul la internet, accesul la baze de date internationale (</a:t>
            </a:r>
            <a:r>
              <a:rPr lang="ro-RO" sz="1200" b="1" dirty="0">
                <a:solidFill>
                  <a:srgbClr val="000000"/>
                </a:solidFill>
                <a:latin typeface="Times New Roman" panose="02020603050405020304" pitchFamily="18" charset="0"/>
              </a:rPr>
              <a:t>digitalizare)</a:t>
            </a:r>
            <a:r>
              <a:rPr lang="ro-RO" sz="1200" dirty="0">
                <a:solidFill>
                  <a:srgbClr val="000000"/>
                </a:solidFill>
                <a:latin typeface="Times New Roman" panose="02020603050405020304" pitchFamily="18" charset="0"/>
              </a:rPr>
              <a:t> , cu echipamente de înaltă performanță pentru dobândirea de cunoștințe clinice performante, integrate cu date paraclinice de ultima generatie </a:t>
            </a:r>
            <a:endParaRPr lang="en-US" sz="1200" dirty="0">
              <a:solidFill>
                <a:srgbClr val="000000"/>
              </a:solidFill>
              <a:latin typeface="Times New Roman" panose="02020603050405020304" pitchFamily="18" charset="0"/>
            </a:endParaRPr>
          </a:p>
          <a:p>
            <a:endParaRPr lang="ro-RO" sz="1200" dirty="0">
              <a:solidFill>
                <a:srgbClr val="000000"/>
              </a:solidFill>
              <a:latin typeface="Times New Roman" panose="02020603050405020304" pitchFamily="18" charset="0"/>
            </a:endParaRPr>
          </a:p>
          <a:p>
            <a:r>
              <a:rPr lang="ro-RO" sz="1200" dirty="0">
                <a:solidFill>
                  <a:srgbClr val="000000"/>
                </a:solidFill>
                <a:latin typeface="Times New Roman" panose="02020603050405020304" pitchFamily="18" charset="0"/>
              </a:rPr>
              <a:t>• Aplicarea </a:t>
            </a:r>
            <a:r>
              <a:rPr lang="ro-RO" sz="1200" b="1" dirty="0">
                <a:solidFill>
                  <a:srgbClr val="000000"/>
                </a:solidFill>
                <a:latin typeface="Times New Roman" panose="02020603050405020304" pitchFamily="18" charset="0"/>
              </a:rPr>
              <a:t>metodelor moderne ale procesului de învățare</a:t>
            </a:r>
            <a:r>
              <a:rPr lang="ro-RO" sz="1200" dirty="0">
                <a:solidFill>
                  <a:srgbClr val="000000"/>
                </a:solidFill>
                <a:latin typeface="Times New Roman" panose="02020603050405020304" pitchFamily="18" charset="0"/>
              </a:rPr>
              <a:t> în activitatea academică: abordare euristică, problematizare, învățare prin descoperire, modelare, experiment, formare/autoformare asistată de calculator, studiu de caz, joc de rol etc. </a:t>
            </a:r>
            <a:endParaRPr lang="en-US" sz="1200" dirty="0">
              <a:solidFill>
                <a:srgbClr val="000000"/>
              </a:solidFill>
              <a:latin typeface="Times New Roman" panose="02020603050405020304" pitchFamily="18" charset="0"/>
            </a:endParaRPr>
          </a:p>
          <a:p>
            <a:endParaRPr lang="ro-RO" sz="1200" dirty="0">
              <a:solidFill>
                <a:srgbClr val="000000"/>
              </a:solidFill>
              <a:latin typeface="Times New Roman" panose="02020603050405020304" pitchFamily="18" charset="0"/>
            </a:endParaRPr>
          </a:p>
          <a:p>
            <a:r>
              <a:rPr lang="ro-RO" sz="1200" dirty="0">
                <a:solidFill>
                  <a:srgbClr val="000000"/>
                </a:solidFill>
                <a:latin typeface="Times New Roman" panose="02020603050405020304" pitchFamily="18" charset="0"/>
              </a:rPr>
              <a:t>• Îmbunătățirea descrierii conceptelor, teoriilor și noțiunilor fundamentale privind bolile, semnele și simptomele caracteristice fiecărei afecțiuni necesare pentru buna stabilire a diagnosticului clinic </a:t>
            </a:r>
            <a:endParaRPr lang="en-US" sz="1200" dirty="0">
              <a:solidFill>
                <a:srgbClr val="000000"/>
              </a:solidFill>
              <a:latin typeface="Times New Roman" panose="02020603050405020304" pitchFamily="18" charset="0"/>
            </a:endParaRPr>
          </a:p>
          <a:p>
            <a:endParaRPr lang="ro-RO" sz="1200" dirty="0">
              <a:solidFill>
                <a:srgbClr val="000000"/>
              </a:solidFill>
              <a:latin typeface="Times New Roman" panose="02020603050405020304" pitchFamily="18" charset="0"/>
            </a:endParaRPr>
          </a:p>
          <a:p>
            <a:r>
              <a:rPr lang="ro-RO" sz="1200" dirty="0">
                <a:solidFill>
                  <a:srgbClr val="000000"/>
                </a:solidFill>
                <a:latin typeface="Times New Roman" panose="02020603050405020304" pitchFamily="18" charset="0"/>
              </a:rPr>
              <a:t>• Dezvoltarea </a:t>
            </a:r>
            <a:r>
              <a:rPr lang="ro-RO" sz="1200" b="1" dirty="0">
                <a:solidFill>
                  <a:srgbClr val="000000"/>
                </a:solidFill>
                <a:latin typeface="Times New Roman" panose="02020603050405020304" pitchFamily="18" charset="0"/>
              </a:rPr>
              <a:t>abilităților de lucru în echipă, </a:t>
            </a:r>
            <a:r>
              <a:rPr lang="ro-RO" sz="1200" dirty="0">
                <a:solidFill>
                  <a:srgbClr val="000000"/>
                </a:solidFill>
                <a:latin typeface="Times New Roman" panose="02020603050405020304" pitchFamily="18" charset="0"/>
              </a:rPr>
              <a:t>comunicare orală și scrisă cu respect și dezvoltare a valorilor profesionale și a eticii pentru luarea deciziilor terapeutice corecte. Identificarea rolurilor și responsabilităților într-o </a:t>
            </a:r>
            <a:r>
              <a:rPr lang="ro-RO" sz="1200" b="1" dirty="0">
                <a:solidFill>
                  <a:srgbClr val="000000"/>
                </a:solidFill>
                <a:latin typeface="Times New Roman" panose="02020603050405020304" pitchFamily="18" charset="0"/>
              </a:rPr>
              <a:t>echipă multidisciplinară </a:t>
            </a:r>
            <a:r>
              <a:rPr lang="ro-RO" sz="1200" dirty="0">
                <a:solidFill>
                  <a:srgbClr val="000000"/>
                </a:solidFill>
                <a:latin typeface="Times New Roman" panose="02020603050405020304" pitchFamily="18" charset="0"/>
              </a:rPr>
              <a:t>și aplicarea unor tehnici eficiente de relație și lucru în cadrul echipei și în relația cu pacientul.</a:t>
            </a:r>
            <a:endParaRPr lang="en-US" sz="1200" dirty="0">
              <a:solidFill>
                <a:srgbClr val="000000"/>
              </a:solidFill>
              <a:latin typeface="Times New Roman" panose="02020603050405020304" pitchFamily="18" charset="0"/>
            </a:endParaRPr>
          </a:p>
          <a:p>
            <a:r>
              <a:rPr lang="ro-RO" sz="1200" dirty="0">
                <a:solidFill>
                  <a:srgbClr val="000000"/>
                </a:solidFill>
                <a:latin typeface="Times New Roman" panose="02020603050405020304" pitchFamily="18" charset="0"/>
              </a:rPr>
              <a:t> </a:t>
            </a:r>
          </a:p>
          <a:p>
            <a:r>
              <a:rPr lang="ro-RO" sz="1200" dirty="0">
                <a:solidFill>
                  <a:srgbClr val="000000"/>
                </a:solidFill>
                <a:latin typeface="Times New Roman" panose="02020603050405020304" pitchFamily="18" charset="0"/>
              </a:rPr>
              <a:t>• </a:t>
            </a:r>
            <a:r>
              <a:rPr lang="ro-RO" sz="1200" b="1" dirty="0">
                <a:solidFill>
                  <a:srgbClr val="000000"/>
                </a:solidFill>
                <a:latin typeface="Times New Roman" panose="02020603050405020304" pitchFamily="18" charset="0"/>
              </a:rPr>
              <a:t>Utilizarea eficientă a resurselor de comunicare și formare profesională asistată </a:t>
            </a:r>
            <a:r>
              <a:rPr lang="ro-RO" sz="1200" dirty="0">
                <a:solidFill>
                  <a:srgbClr val="000000"/>
                </a:solidFill>
                <a:latin typeface="Times New Roman" panose="02020603050405020304" pitchFamily="18" charset="0"/>
              </a:rPr>
              <a:t>(</a:t>
            </a:r>
            <a:r>
              <a:rPr lang="en-US" sz="1200" dirty="0">
                <a:solidFill>
                  <a:srgbClr val="000000"/>
                </a:solidFill>
                <a:latin typeface="Times New Roman" panose="02020603050405020304" pitchFamily="18" charset="0"/>
              </a:rPr>
              <a:t> </a:t>
            </a:r>
            <a:r>
              <a:rPr lang="en-US" sz="1200" b="1" dirty="0">
                <a:solidFill>
                  <a:srgbClr val="000000"/>
                </a:solidFill>
                <a:latin typeface="Times New Roman" panose="02020603050405020304" pitchFamily="18" charset="0"/>
              </a:rPr>
              <a:t>AI</a:t>
            </a:r>
            <a:r>
              <a:rPr lang="en-US" sz="1200" dirty="0">
                <a:solidFill>
                  <a:srgbClr val="000000"/>
                </a:solidFill>
                <a:latin typeface="Times New Roman" panose="02020603050405020304" pitchFamily="18" charset="0"/>
              </a:rPr>
              <a:t>, </a:t>
            </a:r>
            <a:r>
              <a:rPr lang="ro-RO" sz="1200" dirty="0">
                <a:solidFill>
                  <a:srgbClr val="000000"/>
                </a:solidFill>
                <a:latin typeface="Times New Roman" panose="02020603050405020304" pitchFamily="18" charset="0"/>
              </a:rPr>
              <a:t>portale de internet, aplicații software specializate, baze de date, cursuri online etc.) atât în limba română, cât și într-o limbă de circulație internațională </a:t>
            </a:r>
          </a:p>
        </p:txBody>
      </p:sp>
      <p:pic>
        <p:nvPicPr>
          <p:cNvPr id="8" name="Picture 7">
            <a:extLst>
              <a:ext uri="{FF2B5EF4-FFF2-40B4-BE49-F238E27FC236}">
                <a16:creationId xmlns:a16="http://schemas.microsoft.com/office/drawing/2014/main" id="{933A1992-8DD2-45FC-A41F-B0AA6730AC36}"/>
              </a:ext>
            </a:extLst>
          </p:cNvPr>
          <p:cNvPicPr>
            <a:picLocks noChangeAspect="1"/>
          </p:cNvPicPr>
          <p:nvPr/>
        </p:nvPicPr>
        <p:blipFill>
          <a:blip r:embed="rId3"/>
          <a:stretch>
            <a:fillRect/>
          </a:stretch>
        </p:blipFill>
        <p:spPr>
          <a:xfrm>
            <a:off x="4789070" y="152636"/>
            <a:ext cx="3742808" cy="1944216"/>
          </a:xfrm>
          <a:prstGeom prst="rect">
            <a:avLst/>
          </a:prstGeom>
        </p:spPr>
      </p:pic>
    </p:spTree>
    <p:extLst>
      <p:ext uri="{BB962C8B-B14F-4D97-AF65-F5344CB8AC3E}">
        <p14:creationId xmlns:p14="http://schemas.microsoft.com/office/powerpoint/2010/main" val="26119505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Rectangle 1">
            <a:extLst>
              <a:ext uri="{FF2B5EF4-FFF2-40B4-BE49-F238E27FC236}">
                <a16:creationId xmlns:a16="http://schemas.microsoft.com/office/drawing/2014/main" id="{53A925AB-0D66-4D93-A628-93AD99F06176}"/>
              </a:ext>
            </a:extLst>
          </p:cNvPr>
          <p:cNvSpPr/>
          <p:nvPr/>
        </p:nvSpPr>
        <p:spPr>
          <a:xfrm>
            <a:off x="2231740" y="143429"/>
            <a:ext cx="5580620" cy="5155257"/>
          </a:xfrm>
          <a:prstGeom prst="rect">
            <a:avLst/>
          </a:prstGeom>
        </p:spPr>
        <p:txBody>
          <a:bodyPr wrap="square">
            <a:spAutoFit/>
          </a:bodyPr>
          <a:lstStyle/>
          <a:p>
            <a:r>
              <a:rPr lang="ro-RO" sz="2400" b="1" dirty="0">
                <a:solidFill>
                  <a:srgbClr val="000000"/>
                </a:solidFill>
                <a:latin typeface="Times New Roman" panose="02020603050405020304" pitchFamily="18" charset="0"/>
              </a:rPr>
              <a:t>C. REZULTATE AȘTEPTATE: </a:t>
            </a:r>
            <a:endParaRPr lang="en-US" sz="2400" b="1" dirty="0">
              <a:solidFill>
                <a:srgbClr val="000000"/>
              </a:solidFill>
              <a:latin typeface="Times New Roman" panose="02020603050405020304" pitchFamily="18" charset="0"/>
            </a:endParaRPr>
          </a:p>
          <a:p>
            <a:endParaRPr lang="ro-RO" sz="1100" dirty="0">
              <a:solidFill>
                <a:srgbClr val="000000"/>
              </a:solidFill>
              <a:latin typeface="Times New Roman" panose="02020603050405020304" pitchFamily="18" charset="0"/>
            </a:endParaRPr>
          </a:p>
          <a:p>
            <a:r>
              <a:rPr lang="ro-RO" sz="1400" dirty="0">
                <a:solidFill>
                  <a:srgbClr val="000000"/>
                </a:solidFill>
                <a:latin typeface="Times New Roman" panose="02020603050405020304" pitchFamily="18" charset="0"/>
              </a:rPr>
              <a:t>• </a:t>
            </a:r>
            <a:r>
              <a:rPr lang="ro-RO" sz="1400" b="1" dirty="0">
                <a:solidFill>
                  <a:srgbClr val="000000"/>
                </a:solidFill>
                <a:latin typeface="Times New Roman" panose="02020603050405020304" pitchFamily="18" charset="0"/>
              </a:rPr>
              <a:t>Publicarea de articole științifice </a:t>
            </a:r>
            <a:r>
              <a:rPr lang="ro-RO" sz="1400" dirty="0">
                <a:solidFill>
                  <a:srgbClr val="000000"/>
                </a:solidFill>
                <a:latin typeface="Times New Roman" panose="02020603050405020304" pitchFamily="18" charset="0"/>
              </a:rPr>
              <a:t>împreună cu studenții, doctoranzii și rezidenții din zona mea de coordonare și stimularea celor care dovedesc aptitudini pentru cercetarea medicală, prin incurajarea lor, prin activitate de mentorat, în a publica rezultatele cercetarilor in publicații naționale și internaționale; </a:t>
            </a:r>
          </a:p>
          <a:p>
            <a:r>
              <a:rPr lang="ro-RO" sz="1400" dirty="0">
                <a:solidFill>
                  <a:srgbClr val="000000"/>
                </a:solidFill>
                <a:latin typeface="Times New Roman" panose="02020603050405020304" pitchFamily="18" charset="0"/>
              </a:rPr>
              <a:t>• Publicarea in extenso atat a cercetarilor din cadrul proiectelor de cercetare propuse a fi realizate, cat si a rezultatelor din </a:t>
            </a:r>
            <a:r>
              <a:rPr lang="ro-RO" sz="1400" b="1" dirty="0">
                <a:solidFill>
                  <a:srgbClr val="000000"/>
                </a:solidFill>
                <a:latin typeface="Times New Roman" panose="02020603050405020304" pitchFamily="18" charset="0"/>
              </a:rPr>
              <a:t>lucrarile de disertatie/doctorat </a:t>
            </a:r>
            <a:r>
              <a:rPr lang="ro-RO" sz="1400" dirty="0">
                <a:solidFill>
                  <a:srgbClr val="000000"/>
                </a:solidFill>
                <a:latin typeface="Times New Roman" panose="02020603050405020304" pitchFamily="18" charset="0"/>
              </a:rPr>
              <a:t>in vederea popularizarii rezultatelor cercetarilor acestora. </a:t>
            </a:r>
          </a:p>
          <a:p>
            <a:r>
              <a:rPr lang="ro-RO" sz="1400" dirty="0">
                <a:solidFill>
                  <a:srgbClr val="000000"/>
                </a:solidFill>
                <a:latin typeface="Times New Roman" panose="02020603050405020304" pitchFamily="18" charset="0"/>
              </a:rPr>
              <a:t>• </a:t>
            </a:r>
            <a:r>
              <a:rPr lang="ro-RO" sz="1400" b="1" dirty="0">
                <a:solidFill>
                  <a:srgbClr val="000000"/>
                </a:solidFill>
                <a:latin typeface="Times New Roman" panose="02020603050405020304" pitchFamily="18" charset="0"/>
              </a:rPr>
              <a:t>Actualizarea periodică a materialului didactic </a:t>
            </a:r>
            <a:r>
              <a:rPr lang="ro-RO" sz="1400" dirty="0">
                <a:solidFill>
                  <a:srgbClr val="000000"/>
                </a:solidFill>
                <a:latin typeface="Times New Roman" panose="02020603050405020304" pitchFamily="18" charset="0"/>
              </a:rPr>
              <a:t>din aria de expertixa, cu introducerea celor mai noi rezultate științifice, publicate in literatura națională și internațională </a:t>
            </a:r>
          </a:p>
          <a:p>
            <a:r>
              <a:rPr lang="ro-RO" sz="1400" dirty="0">
                <a:solidFill>
                  <a:srgbClr val="000000"/>
                </a:solidFill>
                <a:latin typeface="Times New Roman" panose="02020603050405020304" pitchFamily="18" charset="0"/>
              </a:rPr>
              <a:t>• Coordonarea eficienta a </a:t>
            </a:r>
            <a:r>
              <a:rPr lang="ro-RO" sz="1400" b="1" dirty="0">
                <a:solidFill>
                  <a:srgbClr val="000000"/>
                </a:solidFill>
                <a:latin typeface="Times New Roman" panose="02020603050405020304" pitchFamily="18" charset="0"/>
              </a:rPr>
              <a:t>tezelor de licență, tezelor de doctorat </a:t>
            </a:r>
            <a:r>
              <a:rPr lang="ro-RO" sz="1400" dirty="0">
                <a:solidFill>
                  <a:srgbClr val="000000"/>
                </a:solidFill>
                <a:latin typeface="Times New Roman" panose="02020603050405020304" pitchFamily="18" charset="0"/>
              </a:rPr>
              <a:t>, prezente si viitoare </a:t>
            </a:r>
          </a:p>
          <a:p>
            <a:r>
              <a:rPr lang="ro-RO" sz="1400" dirty="0">
                <a:solidFill>
                  <a:srgbClr val="000000"/>
                </a:solidFill>
                <a:latin typeface="Times New Roman" panose="02020603050405020304" pitchFamily="18" charset="0"/>
              </a:rPr>
              <a:t>• Asigurarea unei </a:t>
            </a:r>
            <a:r>
              <a:rPr lang="ro-RO" sz="1400" b="1" dirty="0">
                <a:solidFill>
                  <a:srgbClr val="000000"/>
                </a:solidFill>
                <a:latin typeface="Times New Roman" panose="02020603050405020304" pitchFamily="18" charset="0"/>
              </a:rPr>
              <a:t>calități înalte a activității academice</a:t>
            </a:r>
            <a:r>
              <a:rPr lang="ro-RO" sz="1400" dirty="0">
                <a:solidFill>
                  <a:srgbClr val="000000"/>
                </a:solidFill>
                <a:latin typeface="Times New Roman" panose="02020603050405020304" pitchFamily="18" charset="0"/>
              </a:rPr>
              <a:t>, cu accent pe student si doctorand și anticiparea rezultatelor, prin monitorizarea permanentă și evaluarea obiectivă a eficienței activităților acestora; </a:t>
            </a:r>
          </a:p>
          <a:p>
            <a:r>
              <a:rPr lang="ro-RO" sz="1400" dirty="0">
                <a:solidFill>
                  <a:srgbClr val="000000"/>
                </a:solidFill>
                <a:latin typeface="Times New Roman" panose="02020603050405020304" pitchFamily="18" charset="0"/>
              </a:rPr>
              <a:t>• </a:t>
            </a:r>
            <a:r>
              <a:rPr lang="ro-RO" sz="1400" b="1" dirty="0">
                <a:solidFill>
                  <a:srgbClr val="000000"/>
                </a:solidFill>
                <a:latin typeface="Times New Roman" panose="02020603050405020304" pitchFamily="18" charset="0"/>
              </a:rPr>
              <a:t>Implicarea mai intensa a studenților și doctoranzilor </a:t>
            </a:r>
            <a:r>
              <a:rPr lang="ro-RO" sz="1400" dirty="0">
                <a:solidFill>
                  <a:srgbClr val="000000"/>
                </a:solidFill>
                <a:latin typeface="Times New Roman" panose="02020603050405020304" pitchFamily="18" charset="0"/>
              </a:rPr>
              <a:t>în procesul de dezvoltare profesională și individuală </a:t>
            </a:r>
          </a:p>
          <a:p>
            <a:r>
              <a:rPr lang="ro-RO" sz="1400" dirty="0">
                <a:solidFill>
                  <a:srgbClr val="000000"/>
                </a:solidFill>
                <a:latin typeface="Times New Roman" panose="02020603050405020304" pitchFamily="18" charset="0"/>
              </a:rPr>
              <a:t>• Dezvoltarea de </a:t>
            </a:r>
            <a:r>
              <a:rPr lang="ro-RO" sz="1400" b="1" dirty="0">
                <a:solidFill>
                  <a:srgbClr val="000000"/>
                </a:solidFill>
                <a:latin typeface="Times New Roman" panose="02020603050405020304" pitchFamily="18" charset="0"/>
              </a:rPr>
              <a:t>materiale didactice moderne</a:t>
            </a:r>
            <a:r>
              <a:rPr lang="ro-RO" sz="1400" dirty="0">
                <a:solidFill>
                  <a:srgbClr val="000000"/>
                </a:solidFill>
                <a:latin typeface="Times New Roman" panose="02020603050405020304" pitchFamily="18" charset="0"/>
              </a:rPr>
              <a:t>, adaptate particularităţilor învăţării digitale a studentilor si doctoranzilor </a:t>
            </a:r>
            <a:endParaRPr lang="ro-RO" sz="2400" dirty="0"/>
          </a:p>
        </p:txBody>
      </p:sp>
      <p:pic>
        <p:nvPicPr>
          <p:cNvPr id="11" name="Picture 10">
            <a:extLst>
              <a:ext uri="{FF2B5EF4-FFF2-40B4-BE49-F238E27FC236}">
                <a16:creationId xmlns:a16="http://schemas.microsoft.com/office/drawing/2014/main" id="{96BA3094-D73B-4A86-8D0E-C11DEC38C4C6}"/>
              </a:ext>
            </a:extLst>
          </p:cNvPr>
          <p:cNvPicPr>
            <a:picLocks noChangeAspect="1"/>
          </p:cNvPicPr>
          <p:nvPr/>
        </p:nvPicPr>
        <p:blipFill>
          <a:blip r:embed="rId3"/>
          <a:stretch>
            <a:fillRect/>
          </a:stretch>
        </p:blipFill>
        <p:spPr>
          <a:xfrm>
            <a:off x="2231740" y="5505577"/>
            <a:ext cx="5652628" cy="1330030"/>
          </a:xfrm>
          <a:prstGeom prst="rect">
            <a:avLst/>
          </a:prstGeom>
        </p:spPr>
      </p:pic>
    </p:spTree>
    <p:extLst>
      <p:ext uri="{BB962C8B-B14F-4D97-AF65-F5344CB8AC3E}">
        <p14:creationId xmlns:p14="http://schemas.microsoft.com/office/powerpoint/2010/main" val="33754235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Rectangle 1"/>
          <p:cNvSpPr/>
          <p:nvPr/>
        </p:nvSpPr>
        <p:spPr>
          <a:xfrm>
            <a:off x="323528" y="2852936"/>
            <a:ext cx="5328592" cy="523220"/>
          </a:xfrm>
          <a:prstGeom prst="rect">
            <a:avLst/>
          </a:prstGeom>
        </p:spPr>
        <p:txBody>
          <a:bodyPr wrap="square">
            <a:spAutoFit/>
          </a:bodyPr>
          <a:lstStyle/>
          <a:p>
            <a:r>
              <a:rPr lang="en-US" sz="2800" b="1" u="sng" dirty="0">
                <a:solidFill>
                  <a:srgbClr val="0070C0"/>
                </a:solidFill>
                <a:effectLst>
                  <a:outerShdw blurRad="38100" dist="38100" dir="2700000" algn="tl">
                    <a:srgbClr val="000000">
                      <a:alpha val="43137"/>
                    </a:srgbClr>
                  </a:outerShdw>
                </a:effectLst>
              </a:rPr>
              <a:t>4. BIBLIOGRAFIE (la </a:t>
            </a:r>
            <a:r>
              <a:rPr lang="en-US" sz="2800" b="1" u="sng" dirty="0" err="1">
                <a:solidFill>
                  <a:srgbClr val="0070C0"/>
                </a:solidFill>
                <a:effectLst>
                  <a:outerShdw blurRad="38100" dist="38100" dir="2700000" algn="tl">
                    <a:srgbClr val="000000">
                      <a:alpha val="43137"/>
                    </a:srgbClr>
                  </a:outerShdw>
                </a:effectLst>
              </a:rPr>
              <a:t>autor</a:t>
            </a:r>
            <a:r>
              <a:rPr lang="en-US" sz="2800" b="1" u="sng" dirty="0">
                <a:solidFill>
                  <a:srgbClr val="0070C0"/>
                </a:solidFill>
                <a:effectLst>
                  <a:outerShdw blurRad="38100" dist="38100" dir="2700000" algn="tl">
                    <a:srgbClr val="000000">
                      <a:alpha val="43137"/>
                    </a:srgbClr>
                  </a:outerShdw>
                </a:effectLst>
              </a:rPr>
              <a:t>):</a:t>
            </a:r>
          </a:p>
        </p:txBody>
      </p:sp>
      <p:pic>
        <p:nvPicPr>
          <p:cNvPr id="3" name="Picture 2"/>
          <p:cNvPicPr>
            <a:picLocks noChangeAspect="1"/>
          </p:cNvPicPr>
          <p:nvPr/>
        </p:nvPicPr>
        <p:blipFill>
          <a:blip r:embed="rId4"/>
          <a:stretch>
            <a:fillRect/>
          </a:stretch>
        </p:blipFill>
        <p:spPr>
          <a:xfrm>
            <a:off x="4752020" y="4365104"/>
            <a:ext cx="4104456" cy="2199218"/>
          </a:xfrm>
          <a:prstGeom prst="rect">
            <a:avLst/>
          </a:prstGeom>
        </p:spPr>
      </p:pic>
    </p:spTree>
    <p:extLst>
      <p:ext uri="{BB962C8B-B14F-4D97-AF65-F5344CB8AC3E}">
        <p14:creationId xmlns:p14="http://schemas.microsoft.com/office/powerpoint/2010/main" val="29328367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0A0FB0D2-AFBD-4EAF-82D1-99089BF1CBE1}"/>
              </a:ext>
            </a:extLst>
          </p:cNvPr>
          <p:cNvPicPr>
            <a:picLocks noGrp="1" noChangeAspect="1"/>
          </p:cNvPicPr>
          <p:nvPr>
            <p:ph idx="1"/>
          </p:nvPr>
        </p:nvPicPr>
        <p:blipFill>
          <a:blip r:embed="rId2"/>
          <a:stretch>
            <a:fillRect/>
          </a:stretch>
        </p:blipFill>
        <p:spPr>
          <a:xfrm>
            <a:off x="2972038" y="3979451"/>
            <a:ext cx="6160901" cy="2878549"/>
          </a:xfrm>
          <a:prstGeom prst="rect">
            <a:avLst/>
          </a:prstGeom>
        </p:spPr>
      </p:pic>
      <p:pic>
        <p:nvPicPr>
          <p:cNvPr id="6" name="Picture 5">
            <a:extLst>
              <a:ext uri="{FF2B5EF4-FFF2-40B4-BE49-F238E27FC236}">
                <a16:creationId xmlns:a16="http://schemas.microsoft.com/office/drawing/2014/main" id="{76CBE005-E0A9-4AA2-89F7-B4B848DD4C32}"/>
              </a:ext>
            </a:extLst>
          </p:cNvPr>
          <p:cNvPicPr>
            <a:picLocks noChangeAspect="1"/>
          </p:cNvPicPr>
          <p:nvPr/>
        </p:nvPicPr>
        <p:blipFill>
          <a:blip r:embed="rId3"/>
          <a:stretch>
            <a:fillRect/>
          </a:stretch>
        </p:blipFill>
        <p:spPr>
          <a:xfrm>
            <a:off x="10534" y="3988274"/>
            <a:ext cx="2983099" cy="2869726"/>
          </a:xfrm>
          <a:prstGeom prst="rect">
            <a:avLst/>
          </a:prstGeom>
        </p:spPr>
      </p:pic>
      <p:pic>
        <p:nvPicPr>
          <p:cNvPr id="3" name="Picture 2">
            <a:extLst>
              <a:ext uri="{FF2B5EF4-FFF2-40B4-BE49-F238E27FC236}">
                <a16:creationId xmlns:a16="http://schemas.microsoft.com/office/drawing/2014/main" id="{0A3255A9-881A-4245-9714-5F9E21A52128}"/>
              </a:ext>
            </a:extLst>
          </p:cNvPr>
          <p:cNvPicPr>
            <a:picLocks noChangeAspect="1"/>
          </p:cNvPicPr>
          <p:nvPr/>
        </p:nvPicPr>
        <p:blipFill>
          <a:blip r:embed="rId4"/>
          <a:stretch>
            <a:fillRect/>
          </a:stretch>
        </p:blipFill>
        <p:spPr>
          <a:xfrm>
            <a:off x="697656" y="1664804"/>
            <a:ext cx="7748688" cy="2108125"/>
          </a:xfrm>
          <a:prstGeom prst="rect">
            <a:avLst/>
          </a:prstGeom>
        </p:spPr>
      </p:pic>
    </p:spTree>
    <p:extLst>
      <p:ext uri="{BB962C8B-B14F-4D97-AF65-F5344CB8AC3E}">
        <p14:creationId xmlns:p14="http://schemas.microsoft.com/office/powerpoint/2010/main" val="29179176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11" name="Picture 10"/>
          <p:cNvPicPr>
            <a:picLocks noChangeAspect="1"/>
          </p:cNvPicPr>
          <p:nvPr/>
        </p:nvPicPr>
        <p:blipFill>
          <a:blip r:embed="rId3"/>
          <a:stretch>
            <a:fillRect/>
          </a:stretch>
        </p:blipFill>
        <p:spPr>
          <a:xfrm>
            <a:off x="107504" y="1088740"/>
            <a:ext cx="4522278" cy="5688632"/>
          </a:xfrm>
          <a:prstGeom prst="rect">
            <a:avLst/>
          </a:prstGeom>
        </p:spPr>
      </p:pic>
      <p:pic>
        <p:nvPicPr>
          <p:cNvPr id="12" name="Picture 11"/>
          <p:cNvPicPr>
            <a:picLocks noChangeAspect="1"/>
          </p:cNvPicPr>
          <p:nvPr/>
        </p:nvPicPr>
        <p:blipFill>
          <a:blip r:embed="rId4"/>
          <a:stretch>
            <a:fillRect/>
          </a:stretch>
        </p:blipFill>
        <p:spPr>
          <a:xfrm>
            <a:off x="4629782" y="1083060"/>
            <a:ext cx="4370710" cy="5694312"/>
          </a:xfrm>
          <a:prstGeom prst="rect">
            <a:avLst/>
          </a:prstGeom>
        </p:spPr>
      </p:pic>
    </p:spTree>
    <p:extLst>
      <p:ext uri="{BB962C8B-B14F-4D97-AF65-F5344CB8AC3E}">
        <p14:creationId xmlns:p14="http://schemas.microsoft.com/office/powerpoint/2010/main" val="14074721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p:cNvPicPr>
            <a:picLocks noChangeAspect="1"/>
          </p:cNvPicPr>
          <p:nvPr/>
        </p:nvPicPr>
        <p:blipFill>
          <a:blip r:embed="rId3"/>
          <a:stretch>
            <a:fillRect/>
          </a:stretch>
        </p:blipFill>
        <p:spPr>
          <a:xfrm>
            <a:off x="179512" y="1196752"/>
            <a:ext cx="4608512" cy="5544616"/>
          </a:xfrm>
          <a:prstGeom prst="rect">
            <a:avLst/>
          </a:prstGeom>
        </p:spPr>
      </p:pic>
      <p:pic>
        <p:nvPicPr>
          <p:cNvPr id="3" name="Picture 2"/>
          <p:cNvPicPr>
            <a:picLocks noChangeAspect="1"/>
          </p:cNvPicPr>
          <p:nvPr/>
        </p:nvPicPr>
        <p:blipFill>
          <a:blip r:embed="rId4"/>
          <a:stretch>
            <a:fillRect/>
          </a:stretch>
        </p:blipFill>
        <p:spPr>
          <a:xfrm>
            <a:off x="4788024" y="1201924"/>
            <a:ext cx="4084878" cy="5539444"/>
          </a:xfrm>
          <a:prstGeom prst="rect">
            <a:avLst/>
          </a:prstGeom>
        </p:spPr>
      </p:pic>
    </p:spTree>
    <p:extLst>
      <p:ext uri="{BB962C8B-B14F-4D97-AF65-F5344CB8AC3E}">
        <p14:creationId xmlns:p14="http://schemas.microsoft.com/office/powerpoint/2010/main" val="31181958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sp>
        <p:nvSpPr>
          <p:cNvPr id="7" name="TextBox 6"/>
          <p:cNvSpPr txBox="1"/>
          <p:nvPr/>
        </p:nvSpPr>
        <p:spPr>
          <a:xfrm>
            <a:off x="2123728" y="713968"/>
            <a:ext cx="6912768" cy="5909310"/>
          </a:xfrm>
          <a:prstGeom prst="rect">
            <a:avLst/>
          </a:prstGeom>
          <a:noFill/>
        </p:spPr>
        <p:txBody>
          <a:bodyPr wrap="square" rtlCol="0">
            <a:spAutoFit/>
          </a:bodyPr>
          <a:lstStyle/>
          <a:p>
            <a:pPr lvl="0" algn="ctr"/>
            <a:r>
              <a:rPr lang="en-US" sz="3200" b="1" dirty="0">
                <a:solidFill>
                  <a:srgbClr val="0070C0"/>
                </a:solidFill>
                <a:effectLst>
                  <a:outerShdw blurRad="38100" dist="38100" dir="2700000" algn="tl">
                    <a:srgbClr val="000000">
                      <a:alpha val="43137"/>
                    </a:srgbClr>
                  </a:outerShdw>
                </a:effectLst>
              </a:rPr>
              <a:t>TEZA DE DOCTORAT</a:t>
            </a:r>
          </a:p>
          <a:p>
            <a:pPr lvl="0" algn="ctr"/>
            <a:r>
              <a:rPr lang="en-US" sz="3200" b="1" dirty="0">
                <a:effectLst>
                  <a:outerShdw blurRad="38100" dist="38100" dir="2700000" algn="tl">
                    <a:srgbClr val="000000">
                      <a:alpha val="43137"/>
                    </a:srgbClr>
                  </a:outerShdw>
                </a:effectLst>
              </a:rPr>
              <a:t>„</a:t>
            </a:r>
            <a:r>
              <a:rPr lang="en-US" sz="3200" b="1" dirty="0" err="1">
                <a:effectLst>
                  <a:outerShdw blurRad="38100" dist="38100" dir="2700000" algn="tl">
                    <a:srgbClr val="000000">
                      <a:alpha val="43137"/>
                    </a:srgbClr>
                  </a:outerShdw>
                </a:effectLst>
              </a:rPr>
              <a:t>Paresteziile</a:t>
            </a:r>
            <a:r>
              <a:rPr lang="en-US" sz="3200" b="1" dirty="0">
                <a:effectLst>
                  <a:outerShdw blurRad="38100" dist="38100" dir="2700000" algn="tl">
                    <a:srgbClr val="000000">
                      <a:alpha val="43137"/>
                    </a:srgbClr>
                  </a:outerShdw>
                </a:effectLst>
              </a:rPr>
              <a:t> </a:t>
            </a:r>
            <a:r>
              <a:rPr lang="en-US" sz="3200" b="1" dirty="0" err="1">
                <a:effectLst>
                  <a:outerShdw blurRad="38100" dist="38100" dir="2700000" algn="tl">
                    <a:srgbClr val="000000">
                      <a:alpha val="43137"/>
                    </a:srgbClr>
                  </a:outerShdw>
                </a:effectLst>
              </a:rPr>
              <a:t>faringiene</a:t>
            </a:r>
            <a:r>
              <a:rPr lang="en-US" sz="3200" b="1" dirty="0">
                <a:effectLst>
                  <a:outerShdw blurRad="38100" dist="38100" dir="2700000" algn="tl">
                    <a:srgbClr val="000000">
                      <a:alpha val="43137"/>
                    </a:srgbClr>
                  </a:outerShdw>
                </a:effectLst>
              </a:rPr>
              <a:t> in </a:t>
            </a:r>
            <a:r>
              <a:rPr lang="en-US" sz="3200" b="1" dirty="0" err="1">
                <a:effectLst>
                  <a:outerShdw blurRad="38100" dist="38100" dir="2700000" algn="tl">
                    <a:srgbClr val="000000">
                      <a:alpha val="43137"/>
                    </a:srgbClr>
                  </a:outerShdw>
                </a:effectLst>
              </a:rPr>
              <a:t>practica</a:t>
            </a:r>
            <a:r>
              <a:rPr lang="en-US" sz="3200" b="1" dirty="0">
                <a:effectLst>
                  <a:outerShdw blurRad="38100" dist="38100" dir="2700000" algn="tl">
                    <a:srgbClr val="000000">
                      <a:alpha val="43137"/>
                    </a:srgbClr>
                  </a:outerShdw>
                </a:effectLst>
              </a:rPr>
              <a:t> ORL”  </a:t>
            </a:r>
            <a:r>
              <a:rPr lang="en-US" sz="1600" b="1" dirty="0" err="1">
                <a:effectLst>
                  <a:outerShdw blurRad="38100" dist="38100" dir="2700000" algn="tl">
                    <a:srgbClr val="000000">
                      <a:alpha val="43137"/>
                    </a:srgbClr>
                  </a:outerShdw>
                </a:effectLst>
              </a:rPr>
              <a:t>Conducător</a:t>
            </a:r>
            <a:r>
              <a:rPr lang="en-US" sz="1600" b="1" dirty="0">
                <a:effectLst>
                  <a:outerShdw blurRad="38100" dist="38100" dir="2700000" algn="tl">
                    <a:srgbClr val="000000">
                      <a:alpha val="43137"/>
                    </a:srgbClr>
                  </a:outerShdw>
                </a:effectLst>
              </a:rPr>
              <a:t> </a:t>
            </a:r>
            <a:r>
              <a:rPr lang="en-US" sz="1600" b="1" dirty="0" err="1">
                <a:effectLst>
                  <a:outerShdw blurRad="38100" dist="38100" dir="2700000" algn="tl">
                    <a:srgbClr val="000000">
                      <a:alpha val="43137"/>
                    </a:srgbClr>
                  </a:outerShdw>
                </a:effectLst>
              </a:rPr>
              <a:t>ştiinţific</a:t>
            </a:r>
            <a:r>
              <a:rPr lang="en-US" sz="1600" b="1" dirty="0">
                <a:effectLst>
                  <a:outerShdw blurRad="38100" dist="38100" dir="2700000" algn="tl">
                    <a:srgbClr val="000000">
                      <a:alpha val="43137"/>
                    </a:srgbClr>
                  </a:outerShdw>
                </a:effectLst>
              </a:rPr>
              <a:t>: Prof. Dr. </a:t>
            </a:r>
            <a:r>
              <a:rPr lang="en-US" sz="1600" b="1" dirty="0" err="1">
                <a:effectLst>
                  <a:outerShdw blurRad="38100" dist="38100" dir="2700000" algn="tl">
                    <a:srgbClr val="000000">
                      <a:alpha val="43137"/>
                    </a:srgbClr>
                  </a:outerShdw>
                </a:effectLst>
              </a:rPr>
              <a:t>Ermil</a:t>
            </a:r>
            <a:r>
              <a:rPr lang="en-US" sz="1600" b="1" dirty="0">
                <a:effectLst>
                  <a:outerShdw blurRad="38100" dist="38100" dir="2700000" algn="tl">
                    <a:srgbClr val="000000">
                      <a:alpha val="43137"/>
                    </a:srgbClr>
                  </a:outerShdw>
                </a:effectLst>
              </a:rPr>
              <a:t> </a:t>
            </a:r>
            <a:r>
              <a:rPr lang="en-US" sz="1600" b="1" dirty="0" err="1">
                <a:effectLst>
                  <a:outerShdw blurRad="38100" dist="38100" dir="2700000" algn="tl">
                    <a:srgbClr val="000000">
                      <a:alpha val="43137"/>
                    </a:srgbClr>
                  </a:outerShdw>
                </a:effectLst>
              </a:rPr>
              <a:t>Tomescu</a:t>
            </a:r>
            <a:r>
              <a:rPr lang="en-US" sz="1600" b="1" dirty="0">
                <a:effectLst>
                  <a:outerShdw blurRad="38100" dist="38100" dir="2700000" algn="tl">
                    <a:srgbClr val="000000">
                      <a:alpha val="43137"/>
                    </a:srgbClr>
                  </a:outerShdw>
                </a:effectLst>
              </a:rPr>
              <a:t>. </a:t>
            </a:r>
          </a:p>
          <a:p>
            <a:pPr lvl="0" algn="ctr"/>
            <a:r>
              <a:rPr lang="en-US" sz="1600" b="1" dirty="0" err="1">
                <a:effectLst>
                  <a:outerShdw blurRad="38100" dist="38100" dir="2700000" algn="tl">
                    <a:srgbClr val="000000">
                      <a:alpha val="43137"/>
                    </a:srgbClr>
                  </a:outerShdw>
                </a:effectLst>
              </a:rPr>
              <a:t>Confirmat</a:t>
            </a:r>
            <a:r>
              <a:rPr lang="en-US" sz="1600" b="1" dirty="0">
                <a:effectLst>
                  <a:outerShdw blurRad="38100" dist="38100" dir="2700000" algn="tl">
                    <a:srgbClr val="000000">
                      <a:alpha val="43137"/>
                    </a:srgbClr>
                  </a:outerShdw>
                </a:effectLst>
              </a:rPr>
              <a:t>:  </a:t>
            </a:r>
            <a:r>
              <a:rPr lang="nn-NO" sz="1600" b="1" dirty="0">
                <a:effectLst>
                  <a:outerShdw blurRad="38100" dist="38100" dir="2700000" algn="tl">
                    <a:srgbClr val="000000">
                      <a:alpha val="43137"/>
                    </a:srgbClr>
                  </a:outerShdw>
                </a:effectLst>
              </a:rPr>
              <a:t>Ordinului MEC nr. 3876 din 19.05.2004. </a:t>
            </a:r>
            <a:endParaRPr lang="en-US" sz="1600" b="1" dirty="0">
              <a:effectLst>
                <a:outerShdw blurRad="38100" dist="38100" dir="2700000" algn="tl">
                  <a:srgbClr val="000000">
                    <a:alpha val="43137"/>
                  </a:srgbClr>
                </a:outerShdw>
              </a:effectLst>
            </a:endParaRPr>
          </a:p>
          <a:p>
            <a:pPr lvl="0" algn="ctr"/>
            <a:endParaRPr lang="en-US" sz="1600" b="1" dirty="0">
              <a:solidFill>
                <a:schemeClr val="accent1"/>
              </a:solidFill>
              <a:effectLst>
                <a:outerShdw blurRad="38100" dist="38100" dir="2700000" algn="tl">
                  <a:srgbClr val="000000">
                    <a:alpha val="43137"/>
                  </a:srgbClr>
                </a:outerShdw>
              </a:effectLst>
            </a:endParaRPr>
          </a:p>
          <a:p>
            <a:pPr marL="171450" lvl="0" indent="-171450">
              <a:buFont typeface="Wingdings" panose="05000000000000000000" pitchFamily="2" charset="2"/>
              <a:buChar char="q"/>
            </a:pPr>
            <a:r>
              <a:rPr lang="en-US" sz="1400" b="1" dirty="0"/>
              <a:t>Obiectivul principal </a:t>
            </a:r>
            <a:r>
              <a:rPr lang="en-US" sz="1400" dirty="0"/>
              <a:t>:  a </a:t>
            </a:r>
            <a:r>
              <a:rPr lang="en-US" sz="1400" dirty="0" err="1"/>
              <a:t>analiza</a:t>
            </a:r>
            <a:r>
              <a:rPr lang="en-US" sz="1400" dirty="0"/>
              <a:t> incidenţa, </a:t>
            </a:r>
            <a:r>
              <a:rPr lang="en-US" sz="1400" dirty="0" err="1"/>
              <a:t>etiopatogenia</a:t>
            </a:r>
            <a:r>
              <a:rPr lang="en-US" sz="1400" dirty="0"/>
              <a:t>, </a:t>
            </a:r>
            <a:r>
              <a:rPr lang="en-US" sz="1400" dirty="0" err="1"/>
              <a:t>şi</a:t>
            </a:r>
            <a:r>
              <a:rPr lang="en-US" sz="1400" dirty="0"/>
              <a:t> </a:t>
            </a:r>
            <a:r>
              <a:rPr lang="en-US" sz="1400" dirty="0" err="1"/>
              <a:t>factorii</a:t>
            </a:r>
            <a:r>
              <a:rPr lang="en-US" sz="1400" dirty="0"/>
              <a:t> </a:t>
            </a:r>
            <a:r>
              <a:rPr lang="en-US" sz="1400" dirty="0" err="1"/>
              <a:t>determinanţi</a:t>
            </a:r>
            <a:r>
              <a:rPr lang="en-US" sz="1400" dirty="0"/>
              <a:t> ai </a:t>
            </a:r>
            <a:r>
              <a:rPr lang="en-US" sz="1400" dirty="0" err="1"/>
              <a:t>producerii</a:t>
            </a:r>
            <a:r>
              <a:rPr lang="en-US" sz="1400" dirty="0"/>
              <a:t> </a:t>
            </a:r>
            <a:r>
              <a:rPr lang="en-US" sz="1400" dirty="0" err="1"/>
              <a:t>paresteziilor</a:t>
            </a:r>
            <a:r>
              <a:rPr lang="en-US" sz="1400" dirty="0"/>
              <a:t> </a:t>
            </a:r>
            <a:r>
              <a:rPr lang="en-US" sz="1400" dirty="0" err="1"/>
              <a:t>faringiene</a:t>
            </a:r>
            <a:r>
              <a:rPr lang="en-US" sz="1400" dirty="0"/>
              <a:t>, cu </a:t>
            </a:r>
            <a:r>
              <a:rPr lang="en-US" sz="1400" dirty="0" err="1"/>
              <a:t>scopul</a:t>
            </a:r>
            <a:r>
              <a:rPr lang="en-US" sz="1400" dirty="0"/>
              <a:t> de a </a:t>
            </a:r>
            <a:r>
              <a:rPr lang="en-US" sz="1400" dirty="0" err="1"/>
              <a:t>aprecia</a:t>
            </a:r>
            <a:r>
              <a:rPr lang="en-US" sz="1400" dirty="0"/>
              <a:t> </a:t>
            </a:r>
            <a:r>
              <a:rPr lang="en-US" sz="1400" dirty="0" err="1"/>
              <a:t>locul</a:t>
            </a:r>
            <a:r>
              <a:rPr lang="en-US" sz="1400" dirty="0"/>
              <a:t> pe care </a:t>
            </a:r>
            <a:r>
              <a:rPr lang="en-US" sz="1400" dirty="0" err="1"/>
              <a:t>acest</a:t>
            </a:r>
            <a:r>
              <a:rPr lang="en-US" sz="1400" dirty="0"/>
              <a:t> tip de </a:t>
            </a:r>
            <a:r>
              <a:rPr lang="en-US" sz="1400" dirty="0" err="1"/>
              <a:t>patologie</a:t>
            </a:r>
            <a:r>
              <a:rPr lang="en-US" sz="1400" dirty="0"/>
              <a:t> </a:t>
            </a:r>
            <a:r>
              <a:rPr lang="en-US" sz="1400" dirty="0" err="1"/>
              <a:t>îl</a:t>
            </a:r>
            <a:r>
              <a:rPr lang="en-US" sz="1400" dirty="0"/>
              <a:t> </a:t>
            </a:r>
            <a:r>
              <a:rPr lang="en-US" sz="1400" dirty="0" err="1"/>
              <a:t>ocupă</a:t>
            </a:r>
            <a:r>
              <a:rPr lang="en-US" sz="1400" dirty="0"/>
              <a:t> </a:t>
            </a:r>
            <a:r>
              <a:rPr lang="en-US" sz="1400" dirty="0" err="1"/>
              <a:t>în</a:t>
            </a:r>
            <a:r>
              <a:rPr lang="en-US" sz="1400" dirty="0"/>
              <a:t> </a:t>
            </a:r>
            <a:r>
              <a:rPr lang="en-US" sz="1400" dirty="0" err="1"/>
              <a:t>cadrul</a:t>
            </a:r>
            <a:r>
              <a:rPr lang="en-US" sz="1400" dirty="0"/>
              <a:t> </a:t>
            </a:r>
            <a:r>
              <a:rPr lang="en-US" sz="1400" dirty="0" err="1"/>
              <a:t>specialităţii</a:t>
            </a:r>
            <a:r>
              <a:rPr lang="en-US" sz="1400" dirty="0"/>
              <a:t> O.R.L. </a:t>
            </a:r>
          </a:p>
          <a:p>
            <a:pPr marL="171450" lvl="0" indent="-171450">
              <a:buFont typeface="Wingdings" panose="05000000000000000000" pitchFamily="2" charset="2"/>
              <a:buChar char="q"/>
            </a:pPr>
            <a:endParaRPr lang="en-US" sz="1400" dirty="0"/>
          </a:p>
          <a:p>
            <a:pPr marL="171450" lvl="0" indent="-171450">
              <a:buFont typeface="Wingdings" panose="05000000000000000000" pitchFamily="2" charset="2"/>
              <a:buChar char="q"/>
            </a:pPr>
            <a:endParaRPr lang="en-US" sz="1400" dirty="0"/>
          </a:p>
          <a:p>
            <a:pPr marL="171450" lvl="0" indent="-171450">
              <a:buFont typeface="Wingdings" panose="05000000000000000000" pitchFamily="2" charset="2"/>
              <a:buChar char="q"/>
            </a:pPr>
            <a:r>
              <a:rPr lang="en-US" sz="1400" b="1" dirty="0"/>
              <a:t>Material </a:t>
            </a:r>
            <a:r>
              <a:rPr lang="en-US" sz="1400" b="1" dirty="0" err="1"/>
              <a:t>si</a:t>
            </a:r>
            <a:r>
              <a:rPr lang="en-US" sz="1400" b="1" dirty="0"/>
              <a:t> </a:t>
            </a:r>
            <a:r>
              <a:rPr lang="en-US" sz="1400" b="1" dirty="0" err="1"/>
              <a:t>metoda</a:t>
            </a:r>
            <a:r>
              <a:rPr lang="en-US" sz="1400" dirty="0"/>
              <a:t>:  </a:t>
            </a:r>
            <a:r>
              <a:rPr lang="en-US" sz="1400" dirty="0" err="1"/>
              <a:t>studiul</a:t>
            </a:r>
            <a:r>
              <a:rPr lang="en-US" sz="1400" dirty="0"/>
              <a:t> </a:t>
            </a:r>
            <a:r>
              <a:rPr lang="en-US" sz="1400" dirty="0" err="1"/>
              <a:t>reprezinta</a:t>
            </a:r>
            <a:r>
              <a:rPr lang="en-US" sz="1400" dirty="0"/>
              <a:t> o </a:t>
            </a:r>
            <a:r>
              <a:rPr lang="en-US" sz="1400" dirty="0" err="1"/>
              <a:t>cercetare</a:t>
            </a:r>
            <a:r>
              <a:rPr lang="en-US" sz="1400" dirty="0"/>
              <a:t> </a:t>
            </a:r>
            <a:r>
              <a:rPr lang="en-US" sz="1400" dirty="0" err="1"/>
              <a:t>clinico-statistică</a:t>
            </a:r>
            <a:r>
              <a:rPr lang="en-US" sz="1400" dirty="0"/>
              <a:t> </a:t>
            </a:r>
            <a:r>
              <a:rPr lang="en-US" sz="1400" dirty="0" err="1"/>
              <a:t>complexa</a:t>
            </a:r>
            <a:r>
              <a:rPr lang="en-US" sz="1400" dirty="0"/>
              <a:t> (</a:t>
            </a:r>
            <a:r>
              <a:rPr lang="en-US" sz="1400" dirty="0" err="1"/>
              <a:t>longitudinala</a:t>
            </a:r>
            <a:r>
              <a:rPr lang="en-US" sz="1400" dirty="0"/>
              <a:t>, </a:t>
            </a:r>
            <a:r>
              <a:rPr lang="en-US" sz="1400" dirty="0" err="1"/>
              <a:t>prospectiva</a:t>
            </a:r>
            <a:r>
              <a:rPr lang="en-US" sz="1400" dirty="0"/>
              <a:t>, de </a:t>
            </a:r>
            <a:r>
              <a:rPr lang="en-US" sz="1400" dirty="0" err="1"/>
              <a:t>cohorte</a:t>
            </a:r>
            <a:r>
              <a:rPr lang="en-US" sz="1400" dirty="0"/>
              <a:t>) </a:t>
            </a:r>
            <a:r>
              <a:rPr lang="en-US" sz="1400" dirty="0" err="1"/>
              <a:t>efectuată</a:t>
            </a:r>
            <a:r>
              <a:rPr lang="en-US" sz="1400" dirty="0"/>
              <a:t> </a:t>
            </a:r>
            <a:r>
              <a:rPr lang="en-US" sz="1400" dirty="0" err="1"/>
              <a:t>în</a:t>
            </a:r>
            <a:r>
              <a:rPr lang="en-US" sz="1400" dirty="0"/>
              <a:t> </a:t>
            </a:r>
            <a:r>
              <a:rPr lang="en-US" sz="1400" dirty="0" err="1"/>
              <a:t>Spitalul</a:t>
            </a:r>
            <a:r>
              <a:rPr lang="en-US" sz="1400" dirty="0"/>
              <a:t> Municipal </a:t>
            </a:r>
            <a:r>
              <a:rPr lang="en-US" sz="1400" dirty="0" err="1"/>
              <a:t>Braşov</a:t>
            </a:r>
            <a:r>
              <a:rPr lang="en-US" sz="1400" dirty="0"/>
              <a:t>, </a:t>
            </a:r>
            <a:r>
              <a:rPr lang="en-US" sz="1400" dirty="0" err="1"/>
              <a:t>în</a:t>
            </a:r>
            <a:r>
              <a:rPr lang="en-US" sz="1400" dirty="0"/>
              <a:t> </a:t>
            </a:r>
            <a:r>
              <a:rPr lang="en-US" sz="1400" dirty="0" err="1"/>
              <a:t>perioada</a:t>
            </a:r>
            <a:r>
              <a:rPr lang="en-US" sz="1400" dirty="0"/>
              <a:t> </a:t>
            </a:r>
            <a:r>
              <a:rPr lang="en-US" sz="1400" dirty="0" err="1"/>
              <a:t>octombrie</a:t>
            </a:r>
            <a:r>
              <a:rPr lang="en-US" sz="1400" dirty="0"/>
              <a:t> 1996-noiembrie 2002, </a:t>
            </a:r>
            <a:r>
              <a:rPr lang="en-US" sz="1400" dirty="0" err="1"/>
              <a:t>asupra</a:t>
            </a:r>
            <a:r>
              <a:rPr lang="en-US" sz="1400" dirty="0"/>
              <a:t> </a:t>
            </a:r>
            <a:r>
              <a:rPr lang="en-US" sz="1400" dirty="0" err="1"/>
              <a:t>unui</a:t>
            </a:r>
            <a:r>
              <a:rPr lang="en-US" sz="1400" dirty="0"/>
              <a:t> </a:t>
            </a:r>
            <a:r>
              <a:rPr lang="en-US" sz="1400" dirty="0" err="1"/>
              <a:t>numar</a:t>
            </a:r>
            <a:r>
              <a:rPr lang="en-US" sz="1400" dirty="0"/>
              <a:t>  total de 16734 </a:t>
            </a:r>
            <a:r>
              <a:rPr lang="en-US" sz="1400" dirty="0" err="1"/>
              <a:t>pacienţi.Cercetarea</a:t>
            </a:r>
            <a:r>
              <a:rPr lang="en-US" sz="1400" dirty="0"/>
              <a:t> s-a </a:t>
            </a:r>
            <a:r>
              <a:rPr lang="en-US" sz="1400" dirty="0" err="1"/>
              <a:t>structurat</a:t>
            </a:r>
            <a:r>
              <a:rPr lang="en-US" sz="1400" dirty="0"/>
              <a:t> ca un </a:t>
            </a:r>
            <a:r>
              <a:rPr lang="en-US" sz="1400" dirty="0" err="1"/>
              <a:t>amplu</a:t>
            </a:r>
            <a:r>
              <a:rPr lang="en-US" sz="1400" dirty="0"/>
              <a:t> </a:t>
            </a:r>
            <a:r>
              <a:rPr lang="en-US" sz="1400" dirty="0" err="1"/>
              <a:t>studiu</a:t>
            </a:r>
            <a:r>
              <a:rPr lang="en-US" sz="1400" dirty="0"/>
              <a:t>  </a:t>
            </a:r>
            <a:r>
              <a:rPr lang="en-US" sz="1400" dirty="0" err="1"/>
              <a:t>retrospectiv</a:t>
            </a:r>
            <a:r>
              <a:rPr lang="en-US" sz="1400" dirty="0"/>
              <a:t>, longitudinal, pe </a:t>
            </a:r>
            <a:r>
              <a:rPr lang="en-US" sz="1400" dirty="0" err="1"/>
              <a:t>loturi</a:t>
            </a:r>
            <a:r>
              <a:rPr lang="en-US" sz="1400" dirty="0"/>
              <a:t> </a:t>
            </a:r>
            <a:r>
              <a:rPr lang="en-US" sz="1400" dirty="0" err="1"/>
              <a:t>selecţionate</a:t>
            </a:r>
            <a:r>
              <a:rPr lang="en-US" sz="1400" dirty="0"/>
              <a:t>, </a:t>
            </a:r>
            <a:r>
              <a:rPr lang="en-US" sz="1400" dirty="0" err="1"/>
              <a:t>utilizând</a:t>
            </a:r>
            <a:r>
              <a:rPr lang="en-US" sz="1400" dirty="0"/>
              <a:t> </a:t>
            </a:r>
            <a:r>
              <a:rPr lang="en-US" sz="1400" dirty="0" err="1"/>
              <a:t>grupuri</a:t>
            </a:r>
            <a:r>
              <a:rPr lang="en-US" sz="1400" dirty="0"/>
              <a:t> de </a:t>
            </a:r>
            <a:r>
              <a:rPr lang="en-US" sz="1400" dirty="0" err="1"/>
              <a:t>subiecţi</a:t>
            </a:r>
            <a:r>
              <a:rPr lang="en-US" sz="1400" dirty="0"/>
              <a:t> cu </a:t>
            </a:r>
            <a:r>
              <a:rPr lang="en-US" sz="1400" dirty="0" err="1"/>
              <a:t>parestezii</a:t>
            </a:r>
            <a:r>
              <a:rPr lang="en-US" sz="1400" dirty="0"/>
              <a:t> </a:t>
            </a:r>
            <a:r>
              <a:rPr lang="en-US" sz="1400" dirty="0" err="1"/>
              <a:t>faringiene</a:t>
            </a:r>
            <a:r>
              <a:rPr lang="en-US" sz="1400" dirty="0"/>
              <a:t>, </a:t>
            </a:r>
            <a:r>
              <a:rPr lang="en-US" sz="1400" dirty="0" err="1"/>
              <a:t>selecţionaţi</a:t>
            </a:r>
            <a:r>
              <a:rPr lang="en-US" sz="1400" dirty="0"/>
              <a:t> din </a:t>
            </a:r>
            <a:r>
              <a:rPr lang="en-US" sz="1400" dirty="0" err="1"/>
              <a:t>populaţia</a:t>
            </a:r>
            <a:r>
              <a:rPr lang="en-US" sz="1400" dirty="0"/>
              <a:t> de </a:t>
            </a:r>
            <a:r>
              <a:rPr lang="en-US" sz="1400" dirty="0" err="1"/>
              <a:t>bază</a:t>
            </a:r>
            <a:r>
              <a:rPr lang="en-US" sz="1400" dirty="0"/>
              <a:t>, </a:t>
            </a:r>
            <a:r>
              <a:rPr lang="en-US" sz="1400" dirty="0" err="1"/>
              <a:t>după</a:t>
            </a:r>
            <a:r>
              <a:rPr lang="en-US" sz="1400" dirty="0"/>
              <a:t> o  </a:t>
            </a:r>
            <a:r>
              <a:rPr lang="en-US" sz="1400" dirty="0" err="1"/>
              <a:t>serie</a:t>
            </a:r>
            <a:r>
              <a:rPr lang="en-US" sz="1400" dirty="0"/>
              <a:t> de </a:t>
            </a:r>
            <a:r>
              <a:rPr lang="en-US" sz="1400" dirty="0" err="1"/>
              <a:t>criterii</a:t>
            </a:r>
            <a:r>
              <a:rPr lang="en-US" sz="1400" dirty="0"/>
              <a:t> </a:t>
            </a:r>
            <a:r>
              <a:rPr lang="en-US" sz="1400" dirty="0" err="1"/>
              <a:t>includere</a:t>
            </a:r>
            <a:r>
              <a:rPr lang="en-US" sz="1400" dirty="0"/>
              <a:t>/</a:t>
            </a:r>
            <a:r>
              <a:rPr lang="en-US" sz="1400" dirty="0" err="1"/>
              <a:t>excludere</a:t>
            </a:r>
            <a:r>
              <a:rPr lang="en-US" sz="1400" dirty="0"/>
              <a:t> </a:t>
            </a:r>
            <a:r>
              <a:rPr lang="en-US" sz="1400" dirty="0" err="1"/>
              <a:t>prestabilite</a:t>
            </a:r>
            <a:r>
              <a:rPr lang="en-US" sz="1400" dirty="0"/>
              <a:t> </a:t>
            </a:r>
            <a:r>
              <a:rPr lang="en-US" sz="1400" dirty="0" err="1"/>
              <a:t>şi</a:t>
            </a:r>
            <a:r>
              <a:rPr lang="en-US" sz="1400" dirty="0"/>
              <a:t> </a:t>
            </a:r>
            <a:r>
              <a:rPr lang="en-US" sz="1400" dirty="0" err="1"/>
              <a:t>investigaţi</a:t>
            </a:r>
            <a:r>
              <a:rPr lang="en-US" sz="1400" dirty="0"/>
              <a:t> </a:t>
            </a:r>
            <a:r>
              <a:rPr lang="en-US" sz="1400" dirty="0" err="1"/>
              <a:t>în</a:t>
            </a:r>
            <a:r>
              <a:rPr lang="en-US" sz="1400" dirty="0"/>
              <a:t> </a:t>
            </a:r>
            <a:r>
              <a:rPr lang="en-US" sz="1400" dirty="0" err="1"/>
              <a:t>paralel</a:t>
            </a:r>
            <a:r>
              <a:rPr lang="en-US" sz="1400" dirty="0"/>
              <a:t> cu </a:t>
            </a:r>
            <a:r>
              <a:rPr lang="en-US" sz="1400" dirty="0" err="1"/>
              <a:t>grupurile</a:t>
            </a:r>
            <a:r>
              <a:rPr lang="en-US" sz="1400" dirty="0"/>
              <a:t> de control-</a:t>
            </a:r>
            <a:r>
              <a:rPr lang="en-US" sz="1400" dirty="0" err="1"/>
              <a:t>martor</a:t>
            </a:r>
            <a:r>
              <a:rPr lang="en-US" sz="1400" dirty="0"/>
              <a:t>.  </a:t>
            </a:r>
            <a:r>
              <a:rPr lang="en-US" sz="1400" dirty="0" err="1"/>
              <a:t>Toate</a:t>
            </a:r>
            <a:r>
              <a:rPr lang="en-US" sz="1400" dirty="0"/>
              <a:t> </a:t>
            </a:r>
            <a:r>
              <a:rPr lang="en-US" sz="1400" dirty="0" err="1"/>
              <a:t>rezultatele</a:t>
            </a:r>
            <a:r>
              <a:rPr lang="en-US" sz="1400" dirty="0"/>
              <a:t> </a:t>
            </a:r>
            <a:r>
              <a:rPr lang="en-US" sz="1400" dirty="0" err="1"/>
              <a:t>obţinute</a:t>
            </a:r>
            <a:r>
              <a:rPr lang="en-US" sz="1400" dirty="0"/>
              <a:t> au </a:t>
            </a:r>
            <a:r>
              <a:rPr lang="en-US" sz="1400" dirty="0" err="1"/>
              <a:t>fost</a:t>
            </a:r>
            <a:r>
              <a:rPr lang="en-US" sz="1400" dirty="0"/>
              <a:t> </a:t>
            </a:r>
            <a:r>
              <a:rPr lang="en-US" sz="1400" dirty="0" err="1"/>
              <a:t>analizate</a:t>
            </a:r>
            <a:r>
              <a:rPr lang="en-US" sz="1400" dirty="0"/>
              <a:t> statistic </a:t>
            </a:r>
            <a:r>
              <a:rPr lang="en-US" sz="1400" dirty="0" err="1"/>
              <a:t>si</a:t>
            </a:r>
            <a:r>
              <a:rPr lang="en-US" sz="1400" dirty="0"/>
              <a:t> </a:t>
            </a:r>
            <a:r>
              <a:rPr lang="en-US" sz="1400" dirty="0" err="1"/>
              <a:t>supuse</a:t>
            </a:r>
            <a:r>
              <a:rPr lang="en-US" sz="1400" dirty="0"/>
              <a:t> </a:t>
            </a:r>
            <a:r>
              <a:rPr lang="en-US" sz="1400" dirty="0" err="1"/>
              <a:t>comparaţiei</a:t>
            </a:r>
            <a:r>
              <a:rPr lang="en-US" sz="1400" dirty="0"/>
              <a:t>  cu </a:t>
            </a:r>
            <a:r>
              <a:rPr lang="en-US" sz="1400" dirty="0" err="1"/>
              <a:t>rezultatele</a:t>
            </a:r>
            <a:r>
              <a:rPr lang="en-US" sz="1400" dirty="0"/>
              <a:t> </a:t>
            </a:r>
            <a:r>
              <a:rPr lang="en-US" sz="1400" dirty="0" err="1"/>
              <a:t>altor</a:t>
            </a:r>
            <a:r>
              <a:rPr lang="en-US" sz="1400" dirty="0"/>
              <a:t> </a:t>
            </a:r>
            <a:r>
              <a:rPr lang="en-US" sz="1400" dirty="0" err="1"/>
              <a:t>studii</a:t>
            </a:r>
            <a:r>
              <a:rPr lang="en-US" sz="1400" dirty="0"/>
              <a:t> </a:t>
            </a:r>
            <a:r>
              <a:rPr lang="en-US" sz="1400" dirty="0" err="1"/>
              <a:t>similare</a:t>
            </a:r>
            <a:r>
              <a:rPr lang="en-US" sz="1400" dirty="0"/>
              <a:t> din </a:t>
            </a:r>
            <a:r>
              <a:rPr lang="en-US" sz="1400" dirty="0" err="1"/>
              <a:t>literatura</a:t>
            </a:r>
            <a:r>
              <a:rPr lang="en-US" sz="1400" dirty="0"/>
              <a:t> </a:t>
            </a:r>
            <a:r>
              <a:rPr lang="en-US" sz="1400" dirty="0" err="1"/>
              <a:t>internaţională</a:t>
            </a:r>
            <a:r>
              <a:rPr lang="en-US" sz="1400" dirty="0"/>
              <a:t>, </a:t>
            </a:r>
            <a:r>
              <a:rPr lang="en-US" sz="1400" dirty="0" err="1"/>
              <a:t>obţinute</a:t>
            </a:r>
            <a:r>
              <a:rPr lang="en-US" sz="1400" dirty="0"/>
              <a:t> </a:t>
            </a:r>
            <a:r>
              <a:rPr lang="en-US" sz="1400" dirty="0" err="1"/>
              <a:t>în</a:t>
            </a:r>
            <a:r>
              <a:rPr lang="en-US" sz="1400" dirty="0"/>
              <a:t> </a:t>
            </a:r>
            <a:r>
              <a:rPr lang="en-US" sz="1400" dirty="0" err="1"/>
              <a:t>urma</a:t>
            </a:r>
            <a:r>
              <a:rPr lang="en-US" sz="1400" dirty="0"/>
              <a:t> </a:t>
            </a:r>
            <a:r>
              <a:rPr lang="en-US" sz="1400" dirty="0" err="1"/>
              <a:t>unor</a:t>
            </a:r>
            <a:r>
              <a:rPr lang="en-US" sz="1400" dirty="0"/>
              <a:t> </a:t>
            </a:r>
            <a:r>
              <a:rPr lang="en-US" sz="1400" dirty="0" err="1"/>
              <a:t>procedee</a:t>
            </a:r>
            <a:r>
              <a:rPr lang="en-US" sz="1400" dirty="0"/>
              <a:t> de meta-</a:t>
            </a:r>
            <a:r>
              <a:rPr lang="en-US" sz="1400" dirty="0" err="1"/>
              <a:t>analiză</a:t>
            </a:r>
            <a:r>
              <a:rPr lang="en-US" sz="1400" dirty="0"/>
              <a:t>, </a:t>
            </a:r>
            <a:r>
              <a:rPr lang="en-US" sz="1400" dirty="0" err="1"/>
              <a:t>urmărindu</a:t>
            </a:r>
            <a:r>
              <a:rPr lang="en-US" sz="1400" dirty="0"/>
              <a:t>-se </a:t>
            </a:r>
            <a:r>
              <a:rPr lang="en-US" sz="1400" dirty="0" err="1"/>
              <a:t>verificarea</a:t>
            </a:r>
            <a:r>
              <a:rPr lang="en-US" sz="1400" dirty="0"/>
              <a:t> </a:t>
            </a:r>
            <a:r>
              <a:rPr lang="en-US" sz="1400" dirty="0" err="1"/>
              <a:t>aspectelor</a:t>
            </a:r>
            <a:r>
              <a:rPr lang="en-US" sz="1400" dirty="0"/>
              <a:t> de </a:t>
            </a:r>
            <a:r>
              <a:rPr lang="en-US" sz="1400" dirty="0" err="1"/>
              <a:t>concordanţă</a:t>
            </a:r>
            <a:r>
              <a:rPr lang="en-US" sz="1400" dirty="0"/>
              <a:t> </a:t>
            </a:r>
            <a:r>
              <a:rPr lang="en-US" sz="1400" dirty="0" err="1"/>
              <a:t>sau</a:t>
            </a:r>
            <a:r>
              <a:rPr lang="en-US" sz="1400" dirty="0"/>
              <a:t> </a:t>
            </a:r>
            <a:r>
              <a:rPr lang="en-US" sz="1400" dirty="0" err="1"/>
              <a:t>corelare</a:t>
            </a:r>
            <a:r>
              <a:rPr lang="en-US" sz="1400" dirty="0"/>
              <a:t>.</a:t>
            </a:r>
          </a:p>
          <a:p>
            <a:pPr lvl="0"/>
            <a:endParaRPr lang="en-US" sz="1400" dirty="0"/>
          </a:p>
          <a:p>
            <a:pPr marL="171450" lvl="0" indent="-171450">
              <a:buFont typeface="Wingdings" panose="05000000000000000000" pitchFamily="2" charset="2"/>
              <a:buChar char="q"/>
            </a:pPr>
            <a:r>
              <a:rPr lang="en-US" sz="1400" dirty="0" err="1"/>
              <a:t>Obiective</a:t>
            </a:r>
            <a:r>
              <a:rPr lang="en-US" sz="1400" dirty="0"/>
              <a:t> principale </a:t>
            </a:r>
            <a:r>
              <a:rPr lang="en-US" sz="1400" dirty="0" err="1"/>
              <a:t>dezbatute</a:t>
            </a:r>
            <a:r>
              <a:rPr lang="en-US" sz="1400" dirty="0"/>
              <a:t>  </a:t>
            </a:r>
            <a:r>
              <a:rPr lang="en-US" sz="1400" b="1" dirty="0"/>
              <a:t>in </a:t>
            </a:r>
            <a:r>
              <a:rPr lang="en-US" sz="1400" b="1" dirty="0" err="1"/>
              <a:t>concluzii</a:t>
            </a:r>
            <a:r>
              <a:rPr lang="en-US" sz="1400" b="1" dirty="0"/>
              <a:t> </a:t>
            </a:r>
            <a:r>
              <a:rPr lang="en-US" sz="1400" dirty="0"/>
              <a:t>:  </a:t>
            </a:r>
            <a:r>
              <a:rPr lang="en-US" sz="1400" dirty="0" err="1"/>
              <a:t>analiza</a:t>
            </a:r>
            <a:r>
              <a:rPr lang="en-US" sz="1400" dirty="0"/>
              <a:t> </a:t>
            </a:r>
            <a:r>
              <a:rPr lang="en-US" sz="1400" dirty="0" err="1"/>
              <a:t>incidenţei</a:t>
            </a:r>
            <a:r>
              <a:rPr lang="en-US" sz="1400" dirty="0"/>
              <a:t>, </a:t>
            </a:r>
            <a:r>
              <a:rPr lang="en-US" sz="1400" dirty="0" err="1"/>
              <a:t>etiopatogeniei</a:t>
            </a:r>
            <a:r>
              <a:rPr lang="en-US" sz="1400" dirty="0"/>
              <a:t>,  </a:t>
            </a:r>
            <a:r>
              <a:rPr lang="en-US" sz="1400" dirty="0" err="1"/>
              <a:t>factorii</a:t>
            </a:r>
            <a:r>
              <a:rPr lang="en-US" sz="1400" dirty="0"/>
              <a:t> </a:t>
            </a:r>
            <a:r>
              <a:rPr lang="en-US" sz="1400" dirty="0" err="1"/>
              <a:t>determinanţi</a:t>
            </a:r>
            <a:r>
              <a:rPr lang="en-US" sz="1400" dirty="0"/>
              <a:t> ai </a:t>
            </a:r>
            <a:r>
              <a:rPr lang="en-US" sz="1400" dirty="0" err="1"/>
              <a:t>producerii</a:t>
            </a:r>
            <a:r>
              <a:rPr lang="en-US" sz="1400" dirty="0"/>
              <a:t> </a:t>
            </a:r>
            <a:r>
              <a:rPr lang="en-US" sz="1400" dirty="0" err="1"/>
              <a:t>paresteziilor</a:t>
            </a:r>
            <a:r>
              <a:rPr lang="en-US" sz="1400" dirty="0"/>
              <a:t> </a:t>
            </a:r>
            <a:r>
              <a:rPr lang="en-US" sz="1400" dirty="0" err="1"/>
              <a:t>faringiene</a:t>
            </a:r>
            <a:r>
              <a:rPr lang="en-US" sz="1400" dirty="0"/>
              <a:t>, </a:t>
            </a:r>
            <a:r>
              <a:rPr lang="en-US" sz="1400" dirty="0" err="1"/>
              <a:t>aspecte</a:t>
            </a:r>
            <a:r>
              <a:rPr lang="en-US" sz="1400" dirty="0"/>
              <a:t> de diagnostic, </a:t>
            </a:r>
            <a:r>
              <a:rPr lang="en-US" sz="1400" dirty="0" err="1"/>
              <a:t>tratament</a:t>
            </a:r>
            <a:r>
              <a:rPr lang="en-US" sz="1400" dirty="0"/>
              <a:t>, </a:t>
            </a:r>
            <a:r>
              <a:rPr lang="en-US" sz="1400" dirty="0" err="1"/>
              <a:t>profil</a:t>
            </a:r>
            <a:r>
              <a:rPr lang="en-US" sz="1400" dirty="0"/>
              <a:t> </a:t>
            </a:r>
            <a:r>
              <a:rPr lang="en-US" sz="1400" dirty="0" err="1"/>
              <a:t>psihopatologic</a:t>
            </a:r>
            <a:r>
              <a:rPr lang="en-US" sz="1400" dirty="0"/>
              <a:t>, </a:t>
            </a:r>
            <a:r>
              <a:rPr lang="en-US" sz="1400" dirty="0" err="1"/>
              <a:t>raport</a:t>
            </a:r>
            <a:r>
              <a:rPr lang="en-US" sz="1400" dirty="0"/>
              <a:t> cost </a:t>
            </a:r>
            <a:r>
              <a:rPr lang="en-US" sz="1400" dirty="0" err="1"/>
              <a:t>beneficii</a:t>
            </a:r>
            <a:r>
              <a:rPr lang="en-US" sz="1400" dirty="0"/>
              <a:t> </a:t>
            </a:r>
            <a:r>
              <a:rPr lang="en-US" sz="1400" dirty="0" err="1"/>
              <a:t>si</a:t>
            </a:r>
            <a:r>
              <a:rPr lang="en-US" sz="1400" dirty="0"/>
              <a:t> de  </a:t>
            </a:r>
            <a:r>
              <a:rPr lang="en-US" sz="1400" dirty="0" err="1"/>
              <a:t>calitate</a:t>
            </a:r>
            <a:r>
              <a:rPr lang="en-US" sz="1400" dirty="0"/>
              <a:t> a </a:t>
            </a:r>
            <a:r>
              <a:rPr lang="en-US" sz="1400" dirty="0" err="1"/>
              <a:t>vietii</a:t>
            </a:r>
            <a:endParaRPr lang="ro-RO" sz="2000" dirty="0">
              <a:latin typeface="UT Sans" pitchFamily="50"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3" name="Picture 2">
            <a:extLst>
              <a:ext uri="{FF2B5EF4-FFF2-40B4-BE49-F238E27FC236}">
                <a16:creationId xmlns:a16="http://schemas.microsoft.com/office/drawing/2014/main" id="{3FC2E010-194B-4546-AB6D-E5800170E98C}"/>
              </a:ext>
            </a:extLst>
          </p:cNvPr>
          <p:cNvPicPr>
            <a:picLocks noChangeAspect="1"/>
          </p:cNvPicPr>
          <p:nvPr/>
        </p:nvPicPr>
        <p:blipFill>
          <a:blip r:embed="rId3"/>
          <a:stretch>
            <a:fillRect/>
          </a:stretch>
        </p:blipFill>
        <p:spPr>
          <a:xfrm>
            <a:off x="107504" y="4113076"/>
            <a:ext cx="1872208" cy="2510845"/>
          </a:xfrm>
          <a:prstGeom prst="rect">
            <a:avLst/>
          </a:prstGeom>
        </p:spPr>
      </p:pic>
      <p:pic>
        <p:nvPicPr>
          <p:cNvPr id="8" name="Picture 7">
            <a:extLst>
              <a:ext uri="{FF2B5EF4-FFF2-40B4-BE49-F238E27FC236}">
                <a16:creationId xmlns:a16="http://schemas.microsoft.com/office/drawing/2014/main" id="{A4DF220D-C404-4D5C-B26A-6A2ADFAB59AB}"/>
              </a:ext>
            </a:extLst>
          </p:cNvPr>
          <p:cNvPicPr>
            <a:picLocks noChangeAspect="1"/>
          </p:cNvPicPr>
          <p:nvPr/>
        </p:nvPicPr>
        <p:blipFill>
          <a:blip r:embed="rId4"/>
          <a:stretch>
            <a:fillRect/>
          </a:stretch>
        </p:blipFill>
        <p:spPr>
          <a:xfrm>
            <a:off x="107504" y="59898"/>
            <a:ext cx="2569295" cy="1132618"/>
          </a:xfrm>
          <a:prstGeom prst="rect">
            <a:avLst/>
          </a:prstGeom>
        </p:spPr>
      </p:pic>
    </p:spTree>
    <p:extLst>
      <p:ext uri="{BB962C8B-B14F-4D97-AF65-F5344CB8AC3E}">
        <p14:creationId xmlns:p14="http://schemas.microsoft.com/office/powerpoint/2010/main" val="249096699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p:cNvPicPr>
            <a:picLocks noChangeAspect="1"/>
          </p:cNvPicPr>
          <p:nvPr/>
        </p:nvPicPr>
        <p:blipFill>
          <a:blip r:embed="rId3"/>
          <a:stretch>
            <a:fillRect/>
          </a:stretch>
        </p:blipFill>
        <p:spPr>
          <a:xfrm>
            <a:off x="179512" y="1124744"/>
            <a:ext cx="4351114" cy="5619714"/>
          </a:xfrm>
          <a:prstGeom prst="rect">
            <a:avLst/>
          </a:prstGeom>
        </p:spPr>
      </p:pic>
      <p:pic>
        <p:nvPicPr>
          <p:cNvPr id="3" name="Picture 2"/>
          <p:cNvPicPr>
            <a:picLocks noChangeAspect="1"/>
          </p:cNvPicPr>
          <p:nvPr/>
        </p:nvPicPr>
        <p:blipFill>
          <a:blip r:embed="rId4"/>
          <a:stretch>
            <a:fillRect/>
          </a:stretch>
        </p:blipFill>
        <p:spPr>
          <a:xfrm>
            <a:off x="4530626" y="1124744"/>
            <a:ext cx="4289846" cy="5619714"/>
          </a:xfrm>
          <a:prstGeom prst="rect">
            <a:avLst/>
          </a:prstGeom>
        </p:spPr>
      </p:pic>
    </p:spTree>
    <p:extLst>
      <p:ext uri="{BB962C8B-B14F-4D97-AF65-F5344CB8AC3E}">
        <p14:creationId xmlns:p14="http://schemas.microsoft.com/office/powerpoint/2010/main" val="6844369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p:cNvPicPr>
            <a:picLocks noChangeAspect="1"/>
          </p:cNvPicPr>
          <p:nvPr/>
        </p:nvPicPr>
        <p:blipFill>
          <a:blip r:embed="rId3"/>
          <a:stretch>
            <a:fillRect/>
          </a:stretch>
        </p:blipFill>
        <p:spPr>
          <a:xfrm>
            <a:off x="215516" y="1016732"/>
            <a:ext cx="4474262" cy="5716016"/>
          </a:xfrm>
          <a:prstGeom prst="rect">
            <a:avLst/>
          </a:prstGeom>
        </p:spPr>
      </p:pic>
      <p:pic>
        <p:nvPicPr>
          <p:cNvPr id="8" name="Picture 7"/>
          <p:cNvPicPr>
            <a:picLocks noChangeAspect="1"/>
          </p:cNvPicPr>
          <p:nvPr/>
        </p:nvPicPr>
        <p:blipFill>
          <a:blip r:embed="rId4"/>
          <a:stretch>
            <a:fillRect/>
          </a:stretch>
        </p:blipFill>
        <p:spPr>
          <a:xfrm>
            <a:off x="4685879" y="1016732"/>
            <a:ext cx="4314613" cy="5716016"/>
          </a:xfrm>
          <a:prstGeom prst="rect">
            <a:avLst/>
          </a:prstGeom>
        </p:spPr>
      </p:pic>
    </p:spTree>
    <p:extLst>
      <p:ext uri="{BB962C8B-B14F-4D97-AF65-F5344CB8AC3E}">
        <p14:creationId xmlns:p14="http://schemas.microsoft.com/office/powerpoint/2010/main" val="5161155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p:cNvPicPr>
            <a:picLocks noChangeAspect="1"/>
          </p:cNvPicPr>
          <p:nvPr/>
        </p:nvPicPr>
        <p:blipFill>
          <a:blip r:embed="rId3"/>
          <a:stretch>
            <a:fillRect/>
          </a:stretch>
        </p:blipFill>
        <p:spPr>
          <a:xfrm>
            <a:off x="107504" y="1052736"/>
            <a:ext cx="4274302" cy="5729152"/>
          </a:xfrm>
          <a:prstGeom prst="rect">
            <a:avLst/>
          </a:prstGeom>
        </p:spPr>
      </p:pic>
      <p:pic>
        <p:nvPicPr>
          <p:cNvPr id="3" name="Picture 2"/>
          <p:cNvPicPr>
            <a:picLocks noChangeAspect="1"/>
          </p:cNvPicPr>
          <p:nvPr/>
        </p:nvPicPr>
        <p:blipFill>
          <a:blip r:embed="rId4"/>
          <a:stretch>
            <a:fillRect/>
          </a:stretch>
        </p:blipFill>
        <p:spPr>
          <a:xfrm>
            <a:off x="4391073" y="1052736"/>
            <a:ext cx="4645424" cy="5729152"/>
          </a:xfrm>
          <a:prstGeom prst="rect">
            <a:avLst/>
          </a:prstGeom>
        </p:spPr>
      </p:pic>
    </p:spTree>
    <p:extLst>
      <p:ext uri="{BB962C8B-B14F-4D97-AF65-F5344CB8AC3E}">
        <p14:creationId xmlns:p14="http://schemas.microsoft.com/office/powerpoint/2010/main" val="213842975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2" name="Picture 1"/>
          <p:cNvPicPr>
            <a:picLocks noChangeAspect="1"/>
          </p:cNvPicPr>
          <p:nvPr/>
        </p:nvPicPr>
        <p:blipFill>
          <a:blip r:embed="rId3"/>
          <a:stretch>
            <a:fillRect/>
          </a:stretch>
        </p:blipFill>
        <p:spPr>
          <a:xfrm>
            <a:off x="1799692" y="1160748"/>
            <a:ext cx="5108856" cy="5587569"/>
          </a:xfrm>
          <a:prstGeom prst="rect">
            <a:avLst/>
          </a:prstGeom>
        </p:spPr>
      </p:pic>
    </p:spTree>
    <p:extLst>
      <p:ext uri="{BB962C8B-B14F-4D97-AF65-F5344CB8AC3E}">
        <p14:creationId xmlns:p14="http://schemas.microsoft.com/office/powerpoint/2010/main" val="320710266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E7E6E6">
                      <a:lumMod val="75000"/>
                    </a:srgbClr>
                  </a:solidFill>
                </a:ln>
                <a:solidFill>
                  <a:prstClr val="black"/>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pic>
        <p:nvPicPr>
          <p:cNvPr id="3" name="Picture 2">
            <a:extLst>
              <a:ext uri="{FF2B5EF4-FFF2-40B4-BE49-F238E27FC236}">
                <a16:creationId xmlns:a16="http://schemas.microsoft.com/office/drawing/2014/main" id="{FF50EA4F-F2AD-483C-B1EB-C2BAA9EA4D97}"/>
              </a:ext>
            </a:extLst>
          </p:cNvPr>
          <p:cNvPicPr>
            <a:picLocks noChangeAspect="1"/>
          </p:cNvPicPr>
          <p:nvPr/>
        </p:nvPicPr>
        <p:blipFill>
          <a:blip r:embed="rId3"/>
          <a:stretch>
            <a:fillRect/>
          </a:stretch>
        </p:blipFill>
        <p:spPr>
          <a:xfrm>
            <a:off x="0" y="1313545"/>
            <a:ext cx="9144000" cy="4599732"/>
          </a:xfrm>
          <a:prstGeom prst="rect">
            <a:avLst/>
          </a:prstGeom>
        </p:spPr>
      </p:pic>
    </p:spTree>
    <p:extLst>
      <p:ext uri="{BB962C8B-B14F-4D97-AF65-F5344CB8AC3E}">
        <p14:creationId xmlns:p14="http://schemas.microsoft.com/office/powerpoint/2010/main" val="33721181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23" y="764666"/>
            <a:ext cx="9142260" cy="82674"/>
          </a:xfrm>
          <a:prstGeom prst="rect">
            <a:avLst/>
          </a:prstGeom>
          <a:blipFill>
            <a:blip r:embed="rId3" cstate="print"/>
            <a:stretch>
              <a:fillRect/>
            </a:stretch>
          </a:blipFill>
        </p:spPr>
        <p:txBody>
          <a:bodyPr wrap="square" lIns="0" tIns="0" rIns="0" bIns="0" rtlCol="0"/>
          <a:lstStyle/>
          <a:p>
            <a:endParaRPr>
              <a:solidFill>
                <a:prstClr val="black"/>
              </a:solidFill>
            </a:endParaRPr>
          </a:p>
        </p:txBody>
      </p:sp>
      <p:sp>
        <p:nvSpPr>
          <p:cNvPr id="5" name="object 5"/>
          <p:cNvSpPr/>
          <p:nvPr/>
        </p:nvSpPr>
        <p:spPr>
          <a:xfrm>
            <a:off x="0" y="0"/>
            <a:ext cx="9144000" cy="765175"/>
          </a:xfrm>
          <a:custGeom>
            <a:avLst/>
            <a:gdLst/>
            <a:ahLst/>
            <a:cxnLst/>
            <a:rect l="l" t="t" r="r" b="b"/>
            <a:pathLst>
              <a:path w="9144000" h="765175">
                <a:moveTo>
                  <a:pt x="0" y="0"/>
                </a:moveTo>
                <a:lnTo>
                  <a:pt x="9144000" y="0"/>
                </a:lnTo>
                <a:lnTo>
                  <a:pt x="9144000" y="764705"/>
                </a:lnTo>
                <a:lnTo>
                  <a:pt x="0" y="764705"/>
                </a:lnTo>
                <a:lnTo>
                  <a:pt x="0" y="0"/>
                </a:lnTo>
                <a:close/>
              </a:path>
            </a:pathLst>
          </a:custGeom>
          <a:ln w="38100">
            <a:solidFill>
              <a:srgbClr val="FFFFFF"/>
            </a:solidFill>
          </a:ln>
        </p:spPr>
        <p:txBody>
          <a:bodyPr wrap="square" lIns="0" tIns="0" rIns="0" bIns="0" rtlCol="0"/>
          <a:lstStyle/>
          <a:p>
            <a:endParaRPr>
              <a:solidFill>
                <a:prstClr val="black"/>
              </a:solidFill>
            </a:endParaRPr>
          </a:p>
        </p:txBody>
      </p:sp>
      <p:sp>
        <p:nvSpPr>
          <p:cNvPr id="12" name="object 12"/>
          <p:cNvSpPr/>
          <p:nvPr/>
        </p:nvSpPr>
        <p:spPr>
          <a:xfrm>
            <a:off x="6091730" y="5236773"/>
            <a:ext cx="2900982" cy="1491369"/>
          </a:xfrm>
          <a:custGeom>
            <a:avLst/>
            <a:gdLst/>
            <a:ahLst/>
            <a:cxnLst/>
            <a:rect l="l" t="t" r="r" b="b"/>
            <a:pathLst>
              <a:path w="3219450" h="880744">
                <a:moveTo>
                  <a:pt x="3072726" y="0"/>
                </a:moveTo>
                <a:lnTo>
                  <a:pt x="146723" y="0"/>
                </a:lnTo>
                <a:lnTo>
                  <a:pt x="100345" y="7479"/>
                </a:lnTo>
                <a:lnTo>
                  <a:pt x="60067" y="28307"/>
                </a:lnTo>
                <a:lnTo>
                  <a:pt x="28307" y="60067"/>
                </a:lnTo>
                <a:lnTo>
                  <a:pt x="7479" y="100345"/>
                </a:lnTo>
                <a:lnTo>
                  <a:pt x="0" y="146723"/>
                </a:lnTo>
                <a:lnTo>
                  <a:pt x="0" y="733590"/>
                </a:lnTo>
                <a:lnTo>
                  <a:pt x="7479" y="779968"/>
                </a:lnTo>
                <a:lnTo>
                  <a:pt x="28307" y="820245"/>
                </a:lnTo>
                <a:lnTo>
                  <a:pt x="60067" y="852005"/>
                </a:lnTo>
                <a:lnTo>
                  <a:pt x="100345" y="872833"/>
                </a:lnTo>
                <a:lnTo>
                  <a:pt x="146723" y="880313"/>
                </a:lnTo>
                <a:lnTo>
                  <a:pt x="3072726" y="880313"/>
                </a:lnTo>
                <a:lnTo>
                  <a:pt x="3119104" y="872833"/>
                </a:lnTo>
                <a:lnTo>
                  <a:pt x="3159382" y="852005"/>
                </a:lnTo>
                <a:lnTo>
                  <a:pt x="3191142" y="820245"/>
                </a:lnTo>
                <a:lnTo>
                  <a:pt x="3211970" y="779968"/>
                </a:lnTo>
                <a:lnTo>
                  <a:pt x="3219450" y="733590"/>
                </a:lnTo>
                <a:lnTo>
                  <a:pt x="3219450" y="146723"/>
                </a:lnTo>
                <a:lnTo>
                  <a:pt x="3211970" y="100345"/>
                </a:lnTo>
                <a:lnTo>
                  <a:pt x="3191142" y="60067"/>
                </a:lnTo>
                <a:lnTo>
                  <a:pt x="3159382" y="28307"/>
                </a:lnTo>
                <a:lnTo>
                  <a:pt x="3119104" y="7479"/>
                </a:lnTo>
                <a:lnTo>
                  <a:pt x="3072726" y="0"/>
                </a:lnTo>
                <a:close/>
              </a:path>
            </a:pathLst>
          </a:custGeom>
          <a:solidFill>
            <a:srgbClr val="DADADA">
              <a:alpha val="90194"/>
            </a:srgbClr>
          </a:solidFill>
        </p:spPr>
        <p:txBody>
          <a:bodyPr wrap="square" lIns="0" tIns="0" rIns="0" bIns="0" rtlCol="0"/>
          <a:lstStyle/>
          <a:p>
            <a:pPr algn="ctr"/>
            <a:r>
              <a:rPr lang="ro-RO" sz="1400" b="1" dirty="0">
                <a:solidFill>
                  <a:prstClr val="black"/>
                </a:solidFill>
              </a:rPr>
              <a:t>Doctorat in Medicina</a:t>
            </a:r>
            <a:r>
              <a:rPr lang="ro-RO" sz="1400" dirty="0">
                <a:solidFill>
                  <a:prstClr val="black"/>
                </a:solidFill>
              </a:rPr>
              <a:t>, </a:t>
            </a:r>
            <a:endParaRPr lang="en-US" sz="1400" dirty="0">
              <a:solidFill>
                <a:prstClr val="black"/>
              </a:solidFill>
            </a:endParaRPr>
          </a:p>
          <a:p>
            <a:pPr algn="ctr"/>
            <a:r>
              <a:rPr lang="ro-RO" sz="1400" dirty="0">
                <a:solidFill>
                  <a:prstClr val="black"/>
                </a:solidFill>
              </a:rPr>
              <a:t>UMF Iuliu Hatieganu Cluj-Napoca, </a:t>
            </a:r>
            <a:endParaRPr lang="en-US" sz="1400" dirty="0">
              <a:solidFill>
                <a:prstClr val="black"/>
              </a:solidFill>
            </a:endParaRPr>
          </a:p>
          <a:p>
            <a:pPr algn="ctr"/>
            <a:r>
              <a:rPr lang="ro-RO" sz="1400" dirty="0">
                <a:solidFill>
                  <a:prstClr val="black"/>
                </a:solidFill>
              </a:rPr>
              <a:t>1996-200</a:t>
            </a:r>
            <a:r>
              <a:rPr lang="en-US" sz="1400" dirty="0">
                <a:solidFill>
                  <a:prstClr val="black"/>
                </a:solidFill>
              </a:rPr>
              <a:t>2</a:t>
            </a:r>
            <a:r>
              <a:rPr lang="ro-RO" sz="1400" dirty="0">
                <a:solidFill>
                  <a:prstClr val="black"/>
                </a:solidFill>
              </a:rPr>
              <a:t>.</a:t>
            </a:r>
            <a:endParaRPr lang="en-US" sz="1400" dirty="0">
              <a:solidFill>
                <a:prstClr val="black"/>
              </a:solidFill>
            </a:endParaRPr>
          </a:p>
          <a:p>
            <a:pPr algn="ctr"/>
            <a:r>
              <a:rPr lang="ro-RO" sz="1400" dirty="0">
                <a:solidFill>
                  <a:prstClr val="black"/>
                </a:solidFill>
              </a:rPr>
              <a:t>„Paresteziile faringiene in practica ORL”,</a:t>
            </a:r>
            <a:endParaRPr lang="en-US" sz="1400" dirty="0">
              <a:solidFill>
                <a:prstClr val="black"/>
              </a:solidFill>
            </a:endParaRPr>
          </a:p>
          <a:p>
            <a:pPr algn="ctr"/>
            <a:r>
              <a:rPr lang="ro-RO" sz="1400" dirty="0">
                <a:solidFill>
                  <a:prstClr val="black"/>
                </a:solidFill>
              </a:rPr>
              <a:t> Conducător ştiinţific: </a:t>
            </a:r>
            <a:endParaRPr lang="en-US" sz="1400" dirty="0">
              <a:solidFill>
                <a:prstClr val="black"/>
              </a:solidFill>
            </a:endParaRPr>
          </a:p>
          <a:p>
            <a:pPr algn="ctr"/>
            <a:r>
              <a:rPr lang="ro-RO" sz="1400" dirty="0">
                <a:solidFill>
                  <a:prstClr val="black"/>
                </a:solidFill>
              </a:rPr>
              <a:t>Prof. Dr. Ermil Tomescu. </a:t>
            </a:r>
            <a:endParaRPr lang="en-US" sz="1400" dirty="0">
              <a:solidFill>
                <a:prstClr val="black"/>
              </a:solidFill>
            </a:endParaRPr>
          </a:p>
          <a:p>
            <a:pPr algn="ctr"/>
            <a:r>
              <a:rPr lang="ro-RO" sz="1000" dirty="0">
                <a:solidFill>
                  <a:prstClr val="black"/>
                </a:solidFill>
              </a:rPr>
              <a:t>Confirmat: </a:t>
            </a:r>
            <a:r>
              <a:rPr lang="nn-NO" sz="1000" dirty="0">
                <a:solidFill>
                  <a:prstClr val="black"/>
                </a:solidFill>
                <a:effectLst>
                  <a:outerShdw blurRad="38100" dist="38100" dir="2700000" algn="tl">
                    <a:srgbClr val="000000">
                      <a:alpha val="43137"/>
                    </a:srgbClr>
                  </a:outerShdw>
                </a:effectLst>
              </a:rPr>
              <a:t>Ordin MEC nr. 3876 din 19.05.2004 </a:t>
            </a:r>
            <a:endParaRPr lang="ro-RO" sz="1000" dirty="0">
              <a:solidFill>
                <a:prstClr val="black"/>
              </a:solidFill>
            </a:endParaRPr>
          </a:p>
        </p:txBody>
      </p:sp>
      <p:pic>
        <p:nvPicPr>
          <p:cNvPr id="22" name="Picture 21"/>
          <p:cNvPicPr>
            <a:picLocks noChangeAspect="1"/>
          </p:cNvPicPr>
          <p:nvPr/>
        </p:nvPicPr>
        <p:blipFill>
          <a:blip r:embed="rId4"/>
          <a:stretch>
            <a:fillRect/>
          </a:stretch>
        </p:blipFill>
        <p:spPr>
          <a:xfrm>
            <a:off x="5940153" y="817349"/>
            <a:ext cx="3203848" cy="4317041"/>
          </a:xfrm>
          <a:prstGeom prst="rect">
            <a:avLst/>
          </a:prstGeom>
        </p:spPr>
      </p:pic>
      <p:sp>
        <p:nvSpPr>
          <p:cNvPr id="24" name="Rectangle 23"/>
          <p:cNvSpPr/>
          <p:nvPr/>
        </p:nvSpPr>
        <p:spPr>
          <a:xfrm>
            <a:off x="323528" y="282783"/>
            <a:ext cx="7596844" cy="584775"/>
          </a:xfrm>
          <a:prstGeom prst="rect">
            <a:avLst/>
          </a:prstGeom>
        </p:spPr>
        <p:txBody>
          <a:bodyPr wrap="square">
            <a:spAutoFit/>
          </a:bodyPr>
          <a:lstStyle/>
          <a:p>
            <a:pPr algn="ctr"/>
            <a:r>
              <a:rPr lang="en-US" sz="3200" b="1" dirty="0">
                <a:solidFill>
                  <a:schemeClr val="tx2"/>
                </a:solidFill>
                <a:latin typeface="Times New Roman" panose="02020603050405020304" pitchFamily="18" charset="0"/>
                <a:ea typeface="Times New Roman" panose="02020603050405020304" pitchFamily="18" charset="0"/>
              </a:rPr>
              <a:t>             </a:t>
            </a:r>
            <a:r>
              <a:rPr lang="en-US" sz="2800" b="1" dirty="0">
                <a:solidFill>
                  <a:schemeClr val="tx2"/>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rPr>
              <a:t>DEZVOLTAREA  ACADEMICA:</a:t>
            </a:r>
            <a:endParaRPr lang="en-US" sz="7200" dirty="0">
              <a:solidFill>
                <a:schemeClr val="tx2"/>
              </a:solidFill>
              <a:effectLst>
                <a:outerShdw blurRad="38100" dist="38100" dir="2700000" algn="tl">
                  <a:srgbClr val="000000">
                    <a:alpha val="43137"/>
                  </a:srgbClr>
                </a:outerShdw>
              </a:effectLst>
            </a:endParaRPr>
          </a:p>
        </p:txBody>
      </p:sp>
      <p:sp>
        <p:nvSpPr>
          <p:cNvPr id="4" name="Rectangle 3">
            <a:extLst>
              <a:ext uri="{FF2B5EF4-FFF2-40B4-BE49-F238E27FC236}">
                <a16:creationId xmlns:a16="http://schemas.microsoft.com/office/drawing/2014/main" id="{0BF61ECB-DCB7-48DD-AA21-A8C0CB94CFE5}"/>
              </a:ext>
            </a:extLst>
          </p:cNvPr>
          <p:cNvSpPr/>
          <p:nvPr/>
        </p:nvSpPr>
        <p:spPr>
          <a:xfrm>
            <a:off x="0" y="817349"/>
            <a:ext cx="6102062" cy="5909310"/>
          </a:xfrm>
          <a:prstGeom prst="rect">
            <a:avLst/>
          </a:prstGeom>
        </p:spPr>
        <p:txBody>
          <a:bodyPr wrap="square">
            <a:spAutoFit/>
          </a:bodyPr>
          <a:lstStyle/>
          <a:p>
            <a:r>
              <a:rPr lang="ro-RO" sz="1400" b="1" dirty="0"/>
              <a:t>2013-2016</a:t>
            </a:r>
            <a:r>
              <a:rPr lang="ro-RO" sz="1400" dirty="0"/>
              <a:t> cadru didactic asociat la Universitatea Transilvania</a:t>
            </a:r>
            <a:r>
              <a:rPr lang="en-US" sz="1400" dirty="0">
                <a:solidFill>
                  <a:prstClr val="black"/>
                </a:solidFill>
              </a:rPr>
              <a:t> din Brasov</a:t>
            </a:r>
            <a:r>
              <a:rPr lang="ro-RO" sz="1400" dirty="0"/>
              <a:t>,</a:t>
            </a:r>
            <a:r>
              <a:rPr lang="en-US" sz="1400" dirty="0"/>
              <a:t> </a:t>
            </a:r>
            <a:r>
              <a:rPr lang="ro-RO" sz="1400" dirty="0"/>
              <a:t>Scoala Doctorala /domeniu Medicina, NOTIUNI GENERALE DE STATISTICA MEDICALA.</a:t>
            </a:r>
            <a:endParaRPr lang="en-US" sz="1400" dirty="0"/>
          </a:p>
          <a:p>
            <a:r>
              <a:rPr lang="ro-RO" sz="1400" dirty="0"/>
              <a:t> </a:t>
            </a:r>
          </a:p>
          <a:p>
            <a:r>
              <a:rPr lang="ro-RO" sz="1400" b="1" dirty="0"/>
              <a:t>2014-2016</a:t>
            </a:r>
            <a:r>
              <a:rPr lang="ro-RO" sz="1400" dirty="0"/>
              <a:t> cadru didactic asociat Universitatea Transilvania</a:t>
            </a:r>
            <a:r>
              <a:rPr lang="en-US" sz="1400" dirty="0">
                <a:solidFill>
                  <a:prstClr val="black"/>
                </a:solidFill>
              </a:rPr>
              <a:t> din Brasov</a:t>
            </a:r>
            <a:r>
              <a:rPr lang="ro-RO" sz="1400" dirty="0"/>
              <a:t>, Fac. de Medicina pentru disciplina METODOLOGIA CERCETARII STIINTIFICE </a:t>
            </a:r>
            <a:endParaRPr lang="en-US" sz="1400" dirty="0"/>
          </a:p>
          <a:p>
            <a:endParaRPr lang="en-US" sz="1400" b="1" dirty="0"/>
          </a:p>
          <a:p>
            <a:r>
              <a:rPr lang="ro-RO" sz="1400" b="1" dirty="0"/>
              <a:t>2016-20</a:t>
            </a:r>
            <a:r>
              <a:rPr lang="en-US" sz="1400" b="1" dirty="0"/>
              <a:t>22</a:t>
            </a:r>
            <a:r>
              <a:rPr lang="ro-RO" sz="1400" b="1" dirty="0"/>
              <a:t> </a:t>
            </a:r>
            <a:r>
              <a:rPr lang="ro-RO" sz="1400" dirty="0"/>
              <a:t>Sef Lucrari Univ., disciplina NOTIUNI GENERALE DE STATISTICA MEDICALA , la Universitatea Transilvania</a:t>
            </a:r>
            <a:r>
              <a:rPr lang="en-US" sz="1400" dirty="0">
                <a:solidFill>
                  <a:prstClr val="black"/>
                </a:solidFill>
              </a:rPr>
              <a:t> din Brasov</a:t>
            </a:r>
            <a:r>
              <a:rPr lang="ro-RO" sz="1400" dirty="0"/>
              <a:t>, Scoala Doctorala /Medicina,</a:t>
            </a:r>
            <a:endParaRPr lang="en-US" sz="1400" dirty="0"/>
          </a:p>
          <a:p>
            <a:endParaRPr lang="en-US" sz="1400" dirty="0"/>
          </a:p>
          <a:p>
            <a:r>
              <a:rPr lang="ro-RO" sz="1400" b="1" dirty="0"/>
              <a:t>2016-20</a:t>
            </a:r>
            <a:r>
              <a:rPr lang="en-US" sz="1400" b="1" dirty="0"/>
              <a:t>22</a:t>
            </a:r>
            <a:r>
              <a:rPr lang="ro-RO" sz="1400" b="1" dirty="0"/>
              <a:t> </a:t>
            </a:r>
            <a:r>
              <a:rPr lang="ro-RO" sz="1400" dirty="0"/>
              <a:t>Sef Lucrari Univ., disciplina METODOLOGIA CERCETARII STIINTIFICE, la Universitatea Transilvania</a:t>
            </a:r>
            <a:r>
              <a:rPr lang="en-US" sz="1400" dirty="0">
                <a:solidFill>
                  <a:prstClr val="black"/>
                </a:solidFill>
              </a:rPr>
              <a:t> din Brasov</a:t>
            </a:r>
            <a:r>
              <a:rPr lang="ro-RO" sz="1400" dirty="0"/>
              <a:t>, Fac. de Medicina </a:t>
            </a:r>
            <a:r>
              <a:rPr lang="en-US" sz="1400" dirty="0"/>
              <a:t> </a:t>
            </a:r>
          </a:p>
          <a:p>
            <a:endParaRPr lang="en-US" sz="1400" b="1" dirty="0"/>
          </a:p>
          <a:p>
            <a:r>
              <a:rPr lang="ro-RO" sz="1400" b="1" dirty="0"/>
              <a:t>2016-20</a:t>
            </a:r>
            <a:r>
              <a:rPr lang="en-US" sz="1400" b="1" dirty="0"/>
              <a:t>22</a:t>
            </a:r>
            <a:r>
              <a:rPr lang="ro-RO" sz="1400" b="1" dirty="0"/>
              <a:t> </a:t>
            </a:r>
            <a:r>
              <a:rPr lang="ro-RO" sz="1400" dirty="0"/>
              <a:t>Sef Lucrari Univ</a:t>
            </a:r>
            <a:r>
              <a:rPr lang="en-US" sz="1400" dirty="0"/>
              <a:t>., </a:t>
            </a:r>
            <a:r>
              <a:rPr lang="ro-RO" sz="1400" dirty="0"/>
              <a:t>disciplina OTORINOLARINGOLOGIE,  la Universitatea Transilvania</a:t>
            </a:r>
            <a:r>
              <a:rPr lang="en-US" sz="1400" dirty="0">
                <a:solidFill>
                  <a:prstClr val="black"/>
                </a:solidFill>
              </a:rPr>
              <a:t> din Brasov</a:t>
            </a:r>
            <a:r>
              <a:rPr lang="ro-RO" sz="1400" dirty="0"/>
              <a:t>, Fac. de Medicina </a:t>
            </a:r>
            <a:endParaRPr lang="en-US" sz="1400" dirty="0"/>
          </a:p>
          <a:p>
            <a:endParaRPr lang="en-US" sz="1400" b="1" dirty="0"/>
          </a:p>
          <a:p>
            <a:r>
              <a:rPr lang="ro-RO" sz="1400" b="1" dirty="0"/>
              <a:t>2016-2019</a:t>
            </a:r>
            <a:r>
              <a:rPr lang="ro-RO" sz="1400" dirty="0"/>
              <a:t> Sef Lucrari Univ., disciplina INFORMATICA SI BIOSTATISTICA  MEDICALA, la Universitatea Transilvania</a:t>
            </a:r>
            <a:r>
              <a:rPr lang="en-US" sz="1400" dirty="0">
                <a:solidFill>
                  <a:prstClr val="black"/>
                </a:solidFill>
              </a:rPr>
              <a:t> din Brasov</a:t>
            </a:r>
            <a:r>
              <a:rPr lang="ro-RO" sz="1400" dirty="0"/>
              <a:t>, Fac. de Medicina </a:t>
            </a:r>
            <a:endParaRPr lang="en-US" sz="1400" dirty="0"/>
          </a:p>
          <a:p>
            <a:endParaRPr lang="en-US" sz="1400" b="1" dirty="0"/>
          </a:p>
          <a:p>
            <a:r>
              <a:rPr lang="ro-RO" sz="1400" b="1" dirty="0"/>
              <a:t>2022</a:t>
            </a:r>
            <a:r>
              <a:rPr lang="en-US" sz="1400" b="1" dirty="0"/>
              <a:t>-</a:t>
            </a:r>
            <a:r>
              <a:rPr lang="en-US" sz="1400" b="1" dirty="0" err="1"/>
              <a:t>prezent</a:t>
            </a:r>
            <a:r>
              <a:rPr lang="en-US" sz="1400" dirty="0"/>
              <a:t>, Conf.</a:t>
            </a:r>
            <a:r>
              <a:rPr lang="ro-RO" sz="1400" dirty="0"/>
              <a:t> Univ., disciplina NOTIUNI GENERALE DE STATISTICA MEDICALA , la Universitatea Transilvania</a:t>
            </a:r>
            <a:r>
              <a:rPr lang="en-US" sz="1400" dirty="0">
                <a:solidFill>
                  <a:prstClr val="black"/>
                </a:solidFill>
              </a:rPr>
              <a:t> din Brasov</a:t>
            </a:r>
            <a:r>
              <a:rPr lang="ro-RO" sz="1400" dirty="0"/>
              <a:t>, Fac. de Medicina, Scoala Doctorala /domeniu Medicina,</a:t>
            </a:r>
            <a:endParaRPr lang="en-US" sz="1400" dirty="0"/>
          </a:p>
          <a:p>
            <a:endParaRPr lang="ro-RO" sz="1400" dirty="0"/>
          </a:p>
          <a:p>
            <a:r>
              <a:rPr lang="ro-RO" sz="1400" b="1" dirty="0"/>
              <a:t>2022</a:t>
            </a:r>
            <a:r>
              <a:rPr lang="en-US" sz="1400" b="1" dirty="0"/>
              <a:t>-</a:t>
            </a:r>
            <a:r>
              <a:rPr lang="en-US" sz="1400" b="1" dirty="0" err="1"/>
              <a:t>prezent</a:t>
            </a:r>
            <a:r>
              <a:rPr lang="en-US" sz="1400" dirty="0"/>
              <a:t>, Conf.</a:t>
            </a:r>
            <a:r>
              <a:rPr lang="ro-RO" sz="1400" dirty="0"/>
              <a:t> Univ., disciplina METODOLOGIA CERCETARII STIINTIFICE, la Universitatea Transilvania</a:t>
            </a:r>
            <a:r>
              <a:rPr lang="en-US" sz="1400" dirty="0"/>
              <a:t> din Brasov</a:t>
            </a:r>
            <a:r>
              <a:rPr lang="ro-RO" sz="1400" dirty="0"/>
              <a:t>, Fac. de Medicina </a:t>
            </a:r>
            <a:endParaRPr lang="en-US" sz="1400" dirty="0"/>
          </a:p>
          <a:p>
            <a:endParaRPr lang="en-US" sz="1400" dirty="0"/>
          </a:p>
          <a:p>
            <a:r>
              <a:rPr lang="ro-RO" sz="1400" b="1" dirty="0"/>
              <a:t>2022</a:t>
            </a:r>
            <a:r>
              <a:rPr lang="en-US" sz="1400" b="1" dirty="0"/>
              <a:t>-</a:t>
            </a:r>
            <a:r>
              <a:rPr lang="en-US" sz="1400" b="1" dirty="0" err="1"/>
              <a:t>prezent</a:t>
            </a:r>
            <a:r>
              <a:rPr lang="en-US" sz="1400" dirty="0"/>
              <a:t>, Conf.</a:t>
            </a:r>
            <a:r>
              <a:rPr lang="ro-RO" sz="1400" dirty="0"/>
              <a:t> Univ., disciplina OTORINOLARINGOLOGIE,  la Universitatea Transilvania</a:t>
            </a:r>
            <a:r>
              <a:rPr lang="en-US" sz="1400" dirty="0"/>
              <a:t> din Brasov</a:t>
            </a:r>
            <a:r>
              <a:rPr lang="ro-RO" sz="1400" dirty="0"/>
              <a:t>, Fac. de Medicina</a:t>
            </a:r>
            <a:endParaRPr lang="ro-RO" dirty="0"/>
          </a:p>
        </p:txBody>
      </p:sp>
      <p:sp>
        <p:nvSpPr>
          <p:cNvPr id="6" name="Rectangle: Rounded Corners 5">
            <a:extLst>
              <a:ext uri="{FF2B5EF4-FFF2-40B4-BE49-F238E27FC236}">
                <a16:creationId xmlns:a16="http://schemas.microsoft.com/office/drawing/2014/main" id="{2C6036B0-6AFF-42E6-8BA3-2A106FD2C54A}"/>
              </a:ext>
            </a:extLst>
          </p:cNvPr>
          <p:cNvSpPr/>
          <p:nvPr/>
        </p:nvSpPr>
        <p:spPr>
          <a:xfrm>
            <a:off x="6079731" y="5236773"/>
            <a:ext cx="2912981" cy="1491369"/>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o-RO"/>
          </a:p>
        </p:txBody>
      </p:sp>
    </p:spTree>
    <p:extLst>
      <p:ext uri="{BB962C8B-B14F-4D97-AF65-F5344CB8AC3E}">
        <p14:creationId xmlns:p14="http://schemas.microsoft.com/office/powerpoint/2010/main" val="33717496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8" name="Rectangle 7"/>
          <p:cNvSpPr/>
          <p:nvPr/>
        </p:nvSpPr>
        <p:spPr>
          <a:xfrm>
            <a:off x="143762" y="1225689"/>
            <a:ext cx="8856476" cy="461665"/>
          </a:xfrm>
          <a:prstGeom prst="rect">
            <a:avLst/>
          </a:prstGeom>
        </p:spPr>
        <p:txBody>
          <a:bodyPr wrap="square">
            <a:spAutoFit/>
          </a:bodyPr>
          <a:lstStyle/>
          <a:p>
            <a:pPr lvl="0" algn="just"/>
            <a:endParaRPr lang="en-US" sz="1200" b="1" dirty="0">
              <a:solidFill>
                <a:prstClr val="black"/>
              </a:solidFill>
            </a:endParaRPr>
          </a:p>
          <a:p>
            <a:pPr marL="800100" lvl="1" indent="-342900" algn="just">
              <a:buFont typeface="Wingdings" panose="05000000000000000000" pitchFamily="2" charset="2"/>
              <a:buChar char="v"/>
            </a:pPr>
            <a:endParaRPr lang="en-US" sz="1200" dirty="0"/>
          </a:p>
        </p:txBody>
      </p:sp>
      <p:sp>
        <p:nvSpPr>
          <p:cNvPr id="2" name="TextBox 1">
            <a:extLst>
              <a:ext uri="{FF2B5EF4-FFF2-40B4-BE49-F238E27FC236}">
                <a16:creationId xmlns:a16="http://schemas.microsoft.com/office/drawing/2014/main" id="{4CF1503A-3903-4A6C-9A13-E91330834EA0}"/>
              </a:ext>
            </a:extLst>
          </p:cNvPr>
          <p:cNvSpPr txBox="1"/>
          <p:nvPr/>
        </p:nvSpPr>
        <p:spPr>
          <a:xfrm>
            <a:off x="1992288" y="362662"/>
            <a:ext cx="5460032" cy="830997"/>
          </a:xfrm>
          <a:prstGeom prst="rect">
            <a:avLst/>
          </a:prstGeom>
          <a:noFill/>
        </p:spPr>
        <p:txBody>
          <a:bodyPr wrap="square" rtlCol="0">
            <a:spAutoFit/>
          </a:bodyPr>
          <a:lstStyle/>
          <a:p>
            <a:pPr algn="ctr"/>
            <a:r>
              <a:rPr lang="en-US" sz="2000" b="1" dirty="0">
                <a:solidFill>
                  <a:srgbClr val="0070C0"/>
                </a:solidFill>
                <a:effectLst>
                  <a:outerShdw blurRad="38100" dist="38100" dir="2700000" algn="tl">
                    <a:srgbClr val="000000">
                      <a:alpha val="43137"/>
                    </a:srgbClr>
                  </a:outerShdw>
                </a:effectLst>
              </a:rPr>
              <a:t> </a:t>
            </a:r>
            <a:r>
              <a:rPr lang="en-US" sz="2400" b="1"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RECUNOASTEREA NATIONALA SI INTERNATIONALA:</a:t>
            </a:r>
            <a:endParaRPr lang="en-US" sz="2800" dirty="0">
              <a:solidFill>
                <a:srgbClr val="0070C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76F57BD0-9085-4EE2-ADB6-F6B7343FE0BC}"/>
              </a:ext>
            </a:extLst>
          </p:cNvPr>
          <p:cNvSpPr/>
          <p:nvPr/>
        </p:nvSpPr>
        <p:spPr>
          <a:xfrm>
            <a:off x="251520" y="1305342"/>
            <a:ext cx="5959112" cy="5909310"/>
          </a:xfrm>
          <a:prstGeom prst="rect">
            <a:avLst/>
          </a:prstGeom>
        </p:spPr>
        <p:txBody>
          <a:bodyPr wrap="square">
            <a:spAutoFit/>
          </a:bodyPr>
          <a:lstStyle/>
          <a:p>
            <a:r>
              <a:rPr lang="en-US" b="1" dirty="0" err="1"/>
              <a:t>Membru</a:t>
            </a:r>
            <a:r>
              <a:rPr lang="en-US" b="1" dirty="0"/>
              <a:t> in </a:t>
            </a:r>
            <a:r>
              <a:rPr lang="en-US" b="1" dirty="0" err="1"/>
              <a:t>asociatii</a:t>
            </a:r>
            <a:r>
              <a:rPr lang="en-US" b="1" dirty="0"/>
              <a:t> </a:t>
            </a:r>
            <a:r>
              <a:rPr lang="en-US" b="1" dirty="0" err="1"/>
              <a:t>stiintifice</a:t>
            </a:r>
            <a:r>
              <a:rPr lang="en-US" b="1" dirty="0"/>
              <a:t> </a:t>
            </a:r>
            <a:r>
              <a:rPr lang="en-US" b="1" dirty="0" err="1"/>
              <a:t>nationale</a:t>
            </a:r>
            <a:r>
              <a:rPr lang="en-US" b="1" dirty="0"/>
              <a:t> </a:t>
            </a:r>
            <a:r>
              <a:rPr lang="en-US" b="1" dirty="0" err="1"/>
              <a:t>si</a:t>
            </a:r>
            <a:r>
              <a:rPr lang="en-US" b="1" dirty="0"/>
              <a:t> </a:t>
            </a:r>
            <a:r>
              <a:rPr lang="en-US" b="1" dirty="0" err="1"/>
              <a:t>internationale</a:t>
            </a:r>
            <a:r>
              <a:rPr lang="en-US" b="1" dirty="0"/>
              <a:t>:</a:t>
            </a:r>
          </a:p>
          <a:p>
            <a:pPr marL="285750" indent="-285750">
              <a:buFont typeface="Wingdings" panose="05000000000000000000" pitchFamily="2" charset="2"/>
              <a:buChar char="q"/>
            </a:pPr>
            <a:r>
              <a:rPr lang="en-US" dirty="0"/>
              <a:t>SOCIETE INTERNATIONALE D OTO-NEUROLOGIE</a:t>
            </a:r>
          </a:p>
          <a:p>
            <a:pPr marL="285750" indent="-285750">
              <a:buFont typeface="Wingdings" panose="05000000000000000000" pitchFamily="2" charset="2"/>
              <a:buChar char="q"/>
            </a:pPr>
            <a:r>
              <a:rPr lang="en-US" dirty="0"/>
              <a:t>SOCIETATEA ROMÂNĂ DE ORL SI CHIRURGIE CERVICOFACIALA</a:t>
            </a:r>
          </a:p>
          <a:p>
            <a:pPr marL="285750" indent="-285750">
              <a:buFont typeface="Wingdings" panose="05000000000000000000" pitchFamily="2" charset="2"/>
              <a:buChar char="q"/>
            </a:pPr>
            <a:r>
              <a:rPr lang="en-US" dirty="0"/>
              <a:t>SOCIETATEA ROMANA DE AUDIOLOGIE SI PATOLOGIE A COMUNICARII</a:t>
            </a:r>
          </a:p>
          <a:p>
            <a:pPr marL="285750" indent="-285750">
              <a:buFont typeface="Wingdings" panose="05000000000000000000" pitchFamily="2" charset="2"/>
              <a:buChar char="q"/>
            </a:pPr>
            <a:r>
              <a:rPr lang="en-US" dirty="0"/>
              <a:t>ASOCIATIA FORUMUL MEDICAL BRASOVEAN</a:t>
            </a:r>
          </a:p>
          <a:p>
            <a:endParaRPr lang="en-US" dirty="0"/>
          </a:p>
          <a:p>
            <a:r>
              <a:rPr lang="en-US" b="1" dirty="0" err="1"/>
              <a:t>Membru</a:t>
            </a:r>
            <a:r>
              <a:rPr lang="en-US" b="1" dirty="0"/>
              <a:t> </a:t>
            </a:r>
            <a:r>
              <a:rPr lang="en-US" b="1" dirty="0" err="1"/>
              <a:t>fondator</a:t>
            </a:r>
            <a:r>
              <a:rPr lang="en-US" b="1" dirty="0"/>
              <a:t>: </a:t>
            </a:r>
          </a:p>
          <a:p>
            <a:pPr marL="285750" indent="-285750">
              <a:buFont typeface="Wingdings" panose="05000000000000000000" pitchFamily="2" charset="2"/>
              <a:buChar char="q"/>
            </a:pPr>
            <a:r>
              <a:rPr lang="en-US" dirty="0"/>
              <a:t>SOCIETATEA ROMÂNĂ DE NEURO-OTOLOGIE (2016)</a:t>
            </a:r>
          </a:p>
          <a:p>
            <a:pPr marL="285750" indent="-285750">
              <a:buFont typeface="Wingdings" panose="05000000000000000000" pitchFamily="2" charset="2"/>
              <a:buChar char="q"/>
            </a:pPr>
            <a:r>
              <a:rPr lang="en-US" dirty="0"/>
              <a:t>ASOCIATIA SCLEROZA MULTIPLA (2004)</a:t>
            </a:r>
          </a:p>
          <a:p>
            <a:endParaRPr lang="en-US" dirty="0"/>
          </a:p>
          <a:p>
            <a:r>
              <a:rPr lang="en-US" b="1" dirty="0"/>
              <a:t>Reviewer </a:t>
            </a:r>
            <a:r>
              <a:rPr lang="en-US" b="1" dirty="0" err="1"/>
              <a:t>stiintific</a:t>
            </a:r>
            <a:r>
              <a:rPr lang="en-US" b="1" dirty="0"/>
              <a:t> in </a:t>
            </a:r>
            <a:r>
              <a:rPr lang="en-US" b="1" dirty="0" err="1"/>
              <a:t>publicatii</a:t>
            </a:r>
            <a:r>
              <a:rPr lang="en-US" b="1" dirty="0"/>
              <a:t> de </a:t>
            </a:r>
            <a:r>
              <a:rPr lang="en-US" b="1" dirty="0" err="1"/>
              <a:t>specialitate</a:t>
            </a:r>
            <a:r>
              <a:rPr lang="en-US" b="1" dirty="0"/>
              <a:t> </a:t>
            </a:r>
            <a:r>
              <a:rPr lang="en-US" b="1" dirty="0" err="1"/>
              <a:t>nationale</a:t>
            </a:r>
            <a:r>
              <a:rPr lang="en-US" b="1" dirty="0"/>
              <a:t> </a:t>
            </a:r>
            <a:r>
              <a:rPr lang="en-US" b="1" dirty="0" err="1"/>
              <a:t>si</a:t>
            </a:r>
            <a:r>
              <a:rPr lang="en-US" b="1" dirty="0"/>
              <a:t> </a:t>
            </a:r>
            <a:r>
              <a:rPr lang="en-US" b="1" dirty="0" err="1"/>
              <a:t>internationale</a:t>
            </a:r>
            <a:r>
              <a:rPr lang="en-US" b="1" dirty="0"/>
              <a:t> :  </a:t>
            </a:r>
          </a:p>
          <a:p>
            <a:pPr marL="285750" indent="-285750">
              <a:buFont typeface="Wingdings" panose="05000000000000000000" pitchFamily="2" charset="2"/>
              <a:buChar char="q"/>
            </a:pPr>
            <a:r>
              <a:rPr lang="en-US" dirty="0"/>
              <a:t>JOURNAL OF INTERNATIONAL MEDICAL RESEARCH</a:t>
            </a:r>
          </a:p>
          <a:p>
            <a:pPr marL="285750" indent="-285750">
              <a:buFont typeface="Wingdings" panose="05000000000000000000" pitchFamily="2" charset="2"/>
              <a:buChar char="q"/>
            </a:pPr>
            <a:r>
              <a:rPr lang="en-US" dirty="0"/>
              <a:t>BULLETIN OF TRANSILVANIA UNIVERSITY </a:t>
            </a:r>
          </a:p>
          <a:p>
            <a:pPr marL="285750" indent="-285750">
              <a:buFont typeface="Wingdings" panose="05000000000000000000" pitchFamily="2" charset="2"/>
              <a:buChar char="q"/>
            </a:pPr>
            <a:r>
              <a:rPr lang="en-US" dirty="0"/>
              <a:t>BRAŞOV MEDICAL JOURNAL </a:t>
            </a:r>
          </a:p>
          <a:p>
            <a:endParaRPr lang="en-US" dirty="0"/>
          </a:p>
          <a:p>
            <a:r>
              <a:rPr lang="en-US" b="1" dirty="0" err="1"/>
              <a:t>Premii</a:t>
            </a:r>
            <a:r>
              <a:rPr lang="en-US" b="1" dirty="0"/>
              <a:t>: </a:t>
            </a:r>
            <a:r>
              <a:rPr lang="en-US" dirty="0" err="1"/>
              <a:t>Premiul</a:t>
            </a:r>
            <a:r>
              <a:rPr lang="en-US" dirty="0"/>
              <a:t> de </a:t>
            </a:r>
            <a:r>
              <a:rPr lang="en-US" dirty="0" err="1"/>
              <a:t>excelenta</a:t>
            </a:r>
            <a:r>
              <a:rPr lang="en-US" dirty="0"/>
              <a:t> al </a:t>
            </a:r>
            <a:r>
              <a:rPr lang="it-IT" dirty="0"/>
              <a:t>Societatii Romane de Audiologie si Patologie a Comunicarii (2019)</a:t>
            </a:r>
          </a:p>
          <a:p>
            <a:endParaRPr lang="en-US" dirty="0"/>
          </a:p>
        </p:txBody>
      </p:sp>
      <p:sp>
        <p:nvSpPr>
          <p:cNvPr id="10" name="Rectangle 9">
            <a:extLst>
              <a:ext uri="{FF2B5EF4-FFF2-40B4-BE49-F238E27FC236}">
                <a16:creationId xmlns:a16="http://schemas.microsoft.com/office/drawing/2014/main" id="{B187F51B-508D-4D1A-8D62-878A028AA195}"/>
              </a:ext>
            </a:extLst>
          </p:cNvPr>
          <p:cNvSpPr/>
          <p:nvPr/>
        </p:nvSpPr>
        <p:spPr>
          <a:xfrm>
            <a:off x="6232914" y="1421165"/>
            <a:ext cx="2774751" cy="5032147"/>
          </a:xfrm>
          <a:prstGeom prst="rect">
            <a:avLst/>
          </a:prstGeom>
        </p:spPr>
        <p:txBody>
          <a:bodyPr wrap="square">
            <a:spAutoFit/>
          </a:bodyPr>
          <a:lstStyle/>
          <a:p>
            <a:pPr algn="ctr"/>
            <a:r>
              <a:rPr lang="ro-RO" sz="1200" b="1" dirty="0"/>
              <a:t>CLINICAL INTERNATIONAL TRIAL</a:t>
            </a:r>
            <a:r>
              <a:rPr lang="en-US" sz="1200" b="1" dirty="0"/>
              <a:t>S</a:t>
            </a:r>
            <a:r>
              <a:rPr lang="ro-RO" sz="1200" b="1" dirty="0"/>
              <a:t> </a:t>
            </a:r>
            <a:endParaRPr lang="en-US" sz="1200" b="1" dirty="0"/>
          </a:p>
          <a:p>
            <a:pPr algn="ctr"/>
            <a:r>
              <a:rPr lang="ro-RO" sz="1200" b="1" dirty="0"/>
              <a:t>PRINCIPAL INVESTIGATOR</a:t>
            </a:r>
            <a:r>
              <a:rPr lang="en-US" sz="1200" b="1" dirty="0"/>
              <a:t> </a:t>
            </a:r>
            <a:r>
              <a:rPr lang="ro-RO" sz="1200" b="1" dirty="0"/>
              <a:t> </a:t>
            </a:r>
            <a:r>
              <a:rPr lang="en-US" sz="1200" b="1" dirty="0" err="1"/>
              <a:t>si</a:t>
            </a:r>
            <a:r>
              <a:rPr lang="ro-RO" sz="1200" b="1" dirty="0"/>
              <a:t> </a:t>
            </a:r>
            <a:r>
              <a:rPr lang="en-US" sz="1200" b="1" dirty="0"/>
              <a:t> </a:t>
            </a:r>
            <a:r>
              <a:rPr lang="ro-RO" sz="1200" b="1" dirty="0"/>
              <a:t>CO-INVESTIGATOR</a:t>
            </a:r>
            <a:endParaRPr lang="en-US" sz="1200" b="1" dirty="0"/>
          </a:p>
          <a:p>
            <a:pPr algn="ctr"/>
            <a:endParaRPr lang="en-US" sz="900" dirty="0"/>
          </a:p>
          <a:p>
            <a:r>
              <a:rPr lang="ro-RO" sz="1200" dirty="0"/>
              <a:t>2000, “Utilizarea produselor Biazol si Iodosept  in  tratamentului din ambulatoriu al infectiilor urechii externe”, (studiu clinic de faza III), organizator Armedica SA –România, investigator principal</a:t>
            </a:r>
          </a:p>
          <a:p>
            <a:endParaRPr lang="ro-RO" sz="1200" dirty="0"/>
          </a:p>
          <a:p>
            <a:r>
              <a:rPr lang="ro-RO" sz="1200" dirty="0"/>
              <a:t>2008 “A three month observational study in patients suffering from recurrent pheripheral vestibular vertigo to asses the effect of Betahistine 48mg/day on quality of life and dizziness symptoms ”, in cadrul „OSVaLD studiu clinic European, multicentric” (studiu clinic de faza III), organizator: Solvay –România,investigator principal, </a:t>
            </a:r>
          </a:p>
          <a:p>
            <a:r>
              <a:rPr lang="ro-RO" sz="1200" dirty="0"/>
              <a:t>	 </a:t>
            </a:r>
          </a:p>
          <a:p>
            <a:r>
              <a:rPr lang="ro-RO" sz="1200" dirty="0"/>
              <a:t>2018 “SINOSUN</a:t>
            </a:r>
            <a:r>
              <a:rPr lang="en-US" sz="1200" dirty="0"/>
              <a:t>,</a:t>
            </a:r>
            <a:r>
              <a:rPr lang="en-US" sz="1200" dirty="0" err="1"/>
              <a:t>efecte</a:t>
            </a:r>
            <a:r>
              <a:rPr lang="en-US" sz="1200" dirty="0"/>
              <a:t> </a:t>
            </a:r>
            <a:r>
              <a:rPr lang="en-US" sz="1200" dirty="0" err="1"/>
              <a:t>si</a:t>
            </a:r>
            <a:r>
              <a:rPr lang="en-US" sz="1200" dirty="0"/>
              <a:t> </a:t>
            </a:r>
            <a:r>
              <a:rPr lang="en-US" sz="1200" dirty="0" err="1"/>
              <a:t>indicatii</a:t>
            </a:r>
            <a:r>
              <a:rPr lang="ro-RO" sz="1200" dirty="0"/>
              <a:t>”, (studiu clinic de faza III), organizator: SUNWAVE –România, investigator principal</a:t>
            </a:r>
          </a:p>
          <a:p>
            <a:r>
              <a:rPr lang="ro-RO" sz="1200" dirty="0"/>
              <a:t> </a:t>
            </a:r>
            <a:endParaRPr lang="en-US" sz="900" dirty="0"/>
          </a:p>
        </p:txBody>
      </p:sp>
    </p:spTree>
    <p:extLst>
      <p:ext uri="{BB962C8B-B14F-4D97-AF65-F5344CB8AC3E}">
        <p14:creationId xmlns:p14="http://schemas.microsoft.com/office/powerpoint/2010/main" val="10979307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460432" y="6237312"/>
            <a:ext cx="216000" cy="216000"/>
            <a:chOff x="2772000" y="1932221"/>
            <a:chExt cx="2340000" cy="2340000"/>
          </a:xfrm>
        </p:grpSpPr>
        <p:sp>
          <p:nvSpPr>
            <p:cNvPr id="5" name="Rectangle 4"/>
            <p:cNvSpPr/>
            <p:nvPr/>
          </p:nvSpPr>
          <p:spPr>
            <a:xfrm>
              <a:off x="2772000" y="1932221"/>
              <a:ext cx="2340000" cy="2340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sp>
          <p:nvSpPr>
            <p:cNvPr id="6" name="Rectangle 5"/>
            <p:cNvSpPr/>
            <p:nvPr/>
          </p:nvSpPr>
          <p:spPr>
            <a:xfrm>
              <a:off x="3546000" y="2706221"/>
              <a:ext cx="792000" cy="7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chemeClr val="bg2">
                      <a:lumMod val="75000"/>
                    </a:schemeClr>
                  </a:solidFill>
                </a:ln>
                <a:solidFill>
                  <a:schemeClr val="tx1"/>
                </a:solidFill>
              </a:endParaRPr>
            </a:p>
          </p:txBody>
        </p:sp>
      </p:gr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890" y="343695"/>
            <a:ext cx="1596398" cy="565025"/>
          </a:xfrm>
          <a:prstGeom prst="rect">
            <a:avLst/>
          </a:prstGeom>
        </p:spPr>
      </p:pic>
      <p:sp>
        <p:nvSpPr>
          <p:cNvPr id="2" name="Rectangle 1"/>
          <p:cNvSpPr/>
          <p:nvPr/>
        </p:nvSpPr>
        <p:spPr>
          <a:xfrm>
            <a:off x="711958" y="268738"/>
            <a:ext cx="8265853" cy="579967"/>
          </a:xfrm>
          <a:prstGeom prst="rect">
            <a:avLst/>
          </a:prstGeom>
        </p:spPr>
        <p:txBody>
          <a:bodyPr wrap="none">
            <a:spAutoFit/>
          </a:bodyPr>
          <a:lstStyle/>
          <a:p>
            <a:pPr indent="457200" algn="just">
              <a:lnSpc>
                <a:spcPct val="150000"/>
              </a:lnSpc>
              <a:spcAft>
                <a:spcPts val="0"/>
              </a:spcAft>
            </a:pPr>
            <a:r>
              <a:rPr lang="en-US" sz="2400" b="1" dirty="0">
                <a:solidFill>
                  <a:srgbClr val="0070C0"/>
                </a:solidFill>
                <a:effectLst>
                  <a:outerShdw blurRad="38100" dist="38100" dir="2700000" algn="tl">
                    <a:srgbClr val="000000">
                      <a:alpha val="43137"/>
                    </a:srgbClr>
                  </a:outerShdw>
                </a:effectLst>
                <a:latin typeface="Times New Roman" panose="02020603050405020304" pitchFamily="18" charset="0"/>
                <a:ea typeface="Segoe UI" panose="020B0502040204020203" pitchFamily="34" charset="0"/>
                <a:cs typeface="Times New Roman" panose="02020603050405020304" pitchFamily="18" charset="0"/>
              </a:rPr>
              <a:t>REZULTATELE STIINTIFICE IN  WEB OF SCIENCE: </a:t>
            </a:r>
          </a:p>
        </p:txBody>
      </p:sp>
      <p:sp>
        <p:nvSpPr>
          <p:cNvPr id="8" name="Rectangle 7">
            <a:extLst>
              <a:ext uri="{FF2B5EF4-FFF2-40B4-BE49-F238E27FC236}">
                <a16:creationId xmlns:a16="http://schemas.microsoft.com/office/drawing/2014/main" id="{1005A07C-49F0-4BA2-85C9-BF265A3E446B}"/>
              </a:ext>
            </a:extLst>
          </p:cNvPr>
          <p:cNvSpPr/>
          <p:nvPr/>
        </p:nvSpPr>
        <p:spPr>
          <a:xfrm>
            <a:off x="5190431" y="956951"/>
            <a:ext cx="3953569" cy="5632311"/>
          </a:xfrm>
          <a:prstGeom prst="rect">
            <a:avLst/>
          </a:prstGeom>
        </p:spPr>
        <p:txBody>
          <a:bodyPr wrap="square">
            <a:spAutoFit/>
          </a:bodyPr>
          <a:lstStyle/>
          <a:p>
            <a:r>
              <a:rPr lang="it-IT" b="1" dirty="0"/>
              <a:t>Articole publicate total/in  Reviste ISI: 23/17, </a:t>
            </a:r>
          </a:p>
          <a:p>
            <a:endParaRPr lang="it-IT" b="1" dirty="0"/>
          </a:p>
          <a:p>
            <a:r>
              <a:rPr lang="it-IT" b="1" dirty="0"/>
              <a:t>Articole publicate in baze de date internationale: 16</a:t>
            </a:r>
          </a:p>
          <a:p>
            <a:endParaRPr lang="it-IT" b="1" dirty="0"/>
          </a:p>
          <a:p>
            <a:r>
              <a:rPr lang="it-IT" b="1" dirty="0"/>
              <a:t>Articole publicate in reviste indexate  CNCSIS B/C/D: 16</a:t>
            </a:r>
          </a:p>
          <a:p>
            <a:endParaRPr lang="it-IT" b="1" dirty="0"/>
          </a:p>
          <a:p>
            <a:r>
              <a:rPr lang="it-IT" b="1" dirty="0"/>
              <a:t>Comunicari in extenso nationale/internationale,in rezumat: 70</a:t>
            </a:r>
          </a:p>
          <a:p>
            <a:endParaRPr lang="it-IT" b="1" dirty="0"/>
          </a:p>
          <a:p>
            <a:r>
              <a:rPr lang="it-IT" b="1" dirty="0"/>
              <a:t>Comunicari in extenso nationale, internationale, publicate  in ISI Proceeding: 3</a:t>
            </a:r>
          </a:p>
          <a:p>
            <a:endParaRPr lang="it-IT" b="1" dirty="0"/>
          </a:p>
          <a:p>
            <a:r>
              <a:rPr lang="it-IT" b="1" dirty="0"/>
              <a:t>Participare keynote speaker/prezentari Conferinte/workshops:70</a:t>
            </a:r>
          </a:p>
          <a:p>
            <a:endParaRPr lang="it-IT" b="1" dirty="0"/>
          </a:p>
          <a:p>
            <a:r>
              <a:rPr lang="it-IT" b="1" dirty="0"/>
              <a:t>H-index: 8</a:t>
            </a:r>
          </a:p>
        </p:txBody>
      </p:sp>
      <p:pic>
        <p:nvPicPr>
          <p:cNvPr id="10" name="Picture 9">
            <a:extLst>
              <a:ext uri="{FF2B5EF4-FFF2-40B4-BE49-F238E27FC236}">
                <a16:creationId xmlns:a16="http://schemas.microsoft.com/office/drawing/2014/main" id="{9533F7F0-8364-419D-B508-591255173749}"/>
              </a:ext>
            </a:extLst>
          </p:cNvPr>
          <p:cNvPicPr>
            <a:picLocks noChangeAspect="1"/>
          </p:cNvPicPr>
          <p:nvPr/>
        </p:nvPicPr>
        <p:blipFill>
          <a:blip r:embed="rId3"/>
          <a:stretch>
            <a:fillRect/>
          </a:stretch>
        </p:blipFill>
        <p:spPr>
          <a:xfrm>
            <a:off x="179512" y="986821"/>
            <a:ext cx="5010919" cy="5535648"/>
          </a:xfrm>
          <a:prstGeom prst="rect">
            <a:avLst/>
          </a:prstGeom>
        </p:spPr>
      </p:pic>
    </p:spTree>
    <p:extLst>
      <p:ext uri="{BB962C8B-B14F-4D97-AF65-F5344CB8AC3E}">
        <p14:creationId xmlns:p14="http://schemas.microsoft.com/office/powerpoint/2010/main" val="351152323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2561</TotalTime>
  <Words>14331</Words>
  <Application>Microsoft Office PowerPoint</Application>
  <PresentationFormat>On-screen Show (4:3)</PresentationFormat>
  <Paragraphs>555</Paragraphs>
  <Slides>64</Slides>
  <Notes>12</Notes>
  <HiddenSlides>0</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64</vt:i4>
      </vt:variant>
    </vt:vector>
  </HeadingPairs>
  <TitlesOfParts>
    <vt:vector size="73" baseType="lpstr">
      <vt:lpstr>Arial</vt:lpstr>
      <vt:lpstr>Calibri</vt:lpstr>
      <vt:lpstr>Calibri Light</vt:lpstr>
      <vt:lpstr>Times New Roman</vt:lpstr>
      <vt:lpstr>UT Sans</vt:lpstr>
      <vt:lpstr>Wingdings</vt:lpstr>
      <vt:lpstr>Office Theme</vt:lpstr>
      <vt:lpstr>1_Office Theme</vt:lpstr>
      <vt:lpstr>2_Office Theme</vt:lpstr>
      <vt:lpstr>PowerPoint Presentation</vt:lpstr>
      <vt:lpstr>PowerPoint Presentation</vt:lpstr>
      <vt:lpstr>PowerPoint Presentation</vt:lpstr>
      <vt:lpstr>PREZENTAREA GENERALA A CARIEREI:</vt:lpstr>
      <vt:lpstr>DEZVOLTAREA PROFESIONALA: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Scurta motivatie:</vt:lpstr>
      <vt:lpstr>PowerPoint Presentation</vt:lpstr>
      <vt:lpstr>PowerPoint Presentation</vt:lpstr>
      <vt:lpstr>PowerPoint Presentation</vt:lpstr>
      <vt:lpstr>PowerPoint Presentation</vt:lpstr>
      <vt:lpstr>PowerPoint Presentation</vt:lpstr>
      <vt:lpstr>PowerPoint Presentation</vt:lpstr>
      <vt:lpstr>MOTIVATIE: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3. PLANURI DE EVOLUŢIE ŞI DEZVOLTARE ŞTIINŢIFICĂ: A. Planuri de dezvoltare stiintifica in domeniul aspectelor practice de diagnostic si tratament a  tulburărilor de echilibru B. Planuri de dezvoltare științifică în domeniul aspectelor interdisciplinare legate de tulburările de echilibru C. Planuri de dezvoltare științifică în domeniul medicinei integrative D. Planuri de dezvoltare științifică în alte domenii personale de cercetare medicala E. Rezultatele estimate ale planurilor mele de dezvoltare științifică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lmarceanu@gmail.com</cp:lastModifiedBy>
  <cp:revision>376</cp:revision>
  <dcterms:created xsi:type="dcterms:W3CDTF">2017-10-19T09:49:50Z</dcterms:created>
  <dcterms:modified xsi:type="dcterms:W3CDTF">2024-09-04T06:53:55Z</dcterms:modified>
</cp:coreProperties>
</file>